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89" r:id="rId6"/>
    <p:sldId id="290" r:id="rId7"/>
    <p:sldId id="305" r:id="rId8"/>
    <p:sldId id="302" r:id="rId9"/>
    <p:sldId id="306" r:id="rId10"/>
    <p:sldId id="303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04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299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b77cf4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题型解读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6f8a4da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03e7d78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真题实练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a284f6f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7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19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slide" Target="slide6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slideLayout" Target="../slideLayouts/slideLayout16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slide" Target="slide19.xml"/><Relationship Id="rId2" Type="http://schemas.openxmlformats.org/officeDocument/2006/relationships/slide" Target="slide4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slide" Target="slide8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19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19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19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_5#3bbe80e2f?pid=b03e7d78a&amp;color=0,0,0&amp;vtp=1&amp;bt=1&amp;bbb=1"/>
          <p:cNvSpPr/>
          <p:nvPr/>
        </p:nvSpPr>
        <p:spPr>
          <a:xfrm>
            <a:off x="576072" y="1078992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1.文中不能出现真实姓名及学校名称；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.词数80左右，开头已给出，不计入总词数。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参考词汇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开展科学探究do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8_6#3bbe80e2f?pid=b03e7d78a&amp;color=0,0,0&amp;vtp=1&amp;bt=1&amp;bbb=1&amp;hb=1&amp;hltap=1"/>
          <p:cNvSpPr/>
          <p:nvPr/>
        </p:nvSpPr>
        <p:spPr>
          <a:xfrm>
            <a:off x="576072" y="1104392"/>
            <a:ext cx="11036808" cy="558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28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17_1#3bbe80e2f?pid=b03e7d78a&amp;color=0,0,0&amp;vtp=1&amp;bt=1&amp;bbb=1&amp;hb=1&amp;hla=1"/>
          <p:cNvSpPr/>
          <p:nvPr/>
        </p:nvSpPr>
        <p:spPr>
          <a:xfrm>
            <a:off x="576072" y="1078992"/>
            <a:ext cx="11036808" cy="3839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favorite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scientific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survey,62%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tools.18%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universities.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professors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.14%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places,maybe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6%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endParaRPr lang="en-US" altLang="zh-CN" sz="2800" dirty="0"/>
          </a:p>
        </p:txBody>
      </p:sp>
      <p:sp>
        <p:nvSpPr>
          <p:cNvPr id="4" name="QB_4_AN.19_1#3bbe80e2f?pid=b03e7d78a&amp;color=0,0,0&amp;vtp=1&amp;bt=1&amp;bbb=1&amp;hb=1&amp;hltap=1&amp;hla=1"/>
          <p:cNvSpPr/>
          <p:nvPr/>
        </p:nvSpPr>
        <p:spPr>
          <a:xfrm>
            <a:off x="576072" y="4915281"/>
            <a:ext cx="11036808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scientific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_1#d215bbc5a?pid=b03e7d78a&amp;color=0,0,0&amp;vtp=1&amp;bt=1&amp;bbb=1"/>
          <p:cNvSpPr/>
          <p:nvPr/>
        </p:nvSpPr>
        <p:spPr>
          <a:xfrm>
            <a:off x="576072" y="1078992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b="0" i="0" kern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你校英语报就“团队合作”这一话题征稿。请根据以下图示，以“Be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Member”为题投稿。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B_4_BD.2_1#d215bbc5a?pid=b03e7d78a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36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4_BD.2_4#d215bbc5a?pid=b03e7d78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362" y="3704336"/>
            <a:ext cx="3020229" cy="26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5#d215bbc5a?pid=b03e7d78a&amp;color=0,0,0&amp;vtp=1&amp;bt=1&amp;bbb=1&amp;hb=1&amp;hltap=1"/>
          <p:cNvSpPr/>
          <p:nvPr/>
        </p:nvSpPr>
        <p:spPr>
          <a:xfrm>
            <a:off x="576072" y="1078992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1.词数80左右；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.文中不能出现真实姓名及学校名称。</a:t>
            </a:r>
            <a:endParaRPr lang="en-US" altLang="zh-CN" sz="2800" dirty="0"/>
          </a:p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18_1#d215bbc5a?pid=b03e7d78a&amp;color=0,0,0&amp;vtp=1&amp;bt=1&amp;bbb=1&amp;hb=1&amp;hla=1"/>
          <p:cNvSpPr/>
          <p:nvPr/>
        </p:nvSpPr>
        <p:spPr>
          <a:xfrm>
            <a:off x="576072" y="301193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China,“Unity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strength.”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teamwork.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member?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8_6#d215bbc5a?pid=b03e7d78a&amp;color=0,0,0&amp;mp=1&amp;vtp=1&amp;bt=1&amp;bbb=1&amp;hb=1&amp;hltap=1"/>
          <p:cNvSpPr/>
          <p:nvPr/>
        </p:nvSpPr>
        <p:spPr>
          <a:xfrm>
            <a:off x="576072" y="1104392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17_1#d215bbc5a?pid=b03e7d78a&amp;color=0,0,0&amp;mp=1&amp;vtp=1&amp;bt=1&amp;bbb=1&amp;hb=1&amp;hla=1"/>
          <p:cNvSpPr/>
          <p:nvPr/>
        </p:nvSpPr>
        <p:spPr>
          <a:xfrm>
            <a:off x="576072" y="1078992"/>
            <a:ext cx="110368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,communicate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doubt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teammates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bravely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teammates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trouble,give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Finally,work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everybody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fuel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flames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high.</a:t>
            </a:r>
            <a:endParaRPr lang="en-US" altLang="zh-CN" sz="2800" dirty="0"/>
          </a:p>
        </p:txBody>
      </p:sp>
      <p:sp>
        <p:nvSpPr>
          <p:cNvPr id="4" name="QB_4_AN.19_1#d215bbc5a?pid=b03e7d78a&amp;color=0,0,0&amp;mp=1&amp;vtp=1&amp;bt=1&amp;bbb=1&amp;hb=1&amp;hltap=1&amp;hla=1"/>
          <p:cNvSpPr/>
          <p:nvPr/>
        </p:nvSpPr>
        <p:spPr>
          <a:xfrm>
            <a:off x="576072" y="4932172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all,teamwork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_1#d5dcfd056?pid=b03e7d78a&amp;color=0,0,0&amp;vtp=1&amp;bt=1&amp;bbb=1"/>
          <p:cNvSpPr/>
          <p:nvPr/>
        </p:nvSpPr>
        <p:spPr>
          <a:xfrm>
            <a:off x="576072" y="1078992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b="0" i="0" kern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你校英文报就“网络安全”这一话题征稿。请根据以下图示，以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“Stay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Online”为题投稿。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B_4_BD.3_1#d5dcfd056?pid=b03e7d78a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36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4_BD.3_3#d5dcfd056?pid=b03e7d78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6314" y="3069336"/>
            <a:ext cx="4405468" cy="19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4_BD.3_4#d5dcfd056?pid=b03e7d78a&amp;color=0,0,0&amp;vtp=1&amp;bbb=1"/>
          <p:cNvSpPr/>
          <p:nvPr/>
        </p:nvSpPr>
        <p:spPr>
          <a:xfrm>
            <a:off x="576072" y="51598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unknown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emails</a:t>
            </a:r>
            <a:endParaRPr lang="en-US" altLang="zh-CN" sz="2800" dirty="0"/>
          </a:p>
        </p:txBody>
      </p:sp>
      <p:sp>
        <p:nvSpPr>
          <p:cNvPr id="7" name="QB_4_AN.4_1#d5dcfd056.blank?pid=b03e7d78a&amp;color=0,0,0&amp;vpa=1&amp;vtp=1&amp;bbb=1"/>
          <p:cNvSpPr/>
          <p:nvPr/>
        </p:nvSpPr>
        <p:spPr>
          <a:xfrm>
            <a:off x="941990" y="5116684"/>
            <a:ext cx="27463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personal/private</a:t>
            </a:r>
            <a:endParaRPr lang="en-US" altLang="zh-CN" sz="2800" dirty="0"/>
          </a:p>
        </p:txBody>
      </p:sp>
      <p:sp>
        <p:nvSpPr>
          <p:cNvPr id="8" name="QB_4_AN.5_1#d5dcfd056.blank?pid=b03e7d78a&amp;color=0,0,0&amp;vpa=2&amp;vtp=1&amp;bbb=1"/>
          <p:cNvSpPr/>
          <p:nvPr/>
        </p:nvSpPr>
        <p:spPr>
          <a:xfrm>
            <a:off x="2443766" y="5756129"/>
            <a:ext cx="152241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_1#d5dcfd056?pid=b03e7d78a&amp;color=0,0,0&amp;mp=1&amp;vtp=1&amp;bt=1&amp;bbb=1"/>
          <p:cNvSpPr/>
          <p:nvPr/>
        </p:nvSpPr>
        <p:spPr>
          <a:xfrm>
            <a:off x="576072" y="107899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1.请先填写图示中空格(一空一词)；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.须全面反映图文信息；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.文中不能出现真实姓名及学校名称；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.词数80左右。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1#074870186?pid=b03e7d78a&amp;color=0,0,0&amp;vtp=1&amp;bt=1&amp;bbb=1&amp;hb=1&amp;hltap=1"/>
          <p:cNvSpPr/>
          <p:nvPr/>
        </p:nvSpPr>
        <p:spPr>
          <a:xfrm>
            <a:off x="576072" y="1078992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18_1#074870186?pid=b03e7d78a&amp;color=0,0,0&amp;vtp=1&amp;bt=1&amp;bbb=1&amp;hb=1&amp;hla=1"/>
          <p:cNvSpPr/>
          <p:nvPr/>
        </p:nvSpPr>
        <p:spPr>
          <a:xfrm>
            <a:off x="576072" y="170637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access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Meanwhile,there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hidden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online?</a:t>
            </a:r>
            <a:endParaRPr lang="en-US" altLang="zh-CN" sz="2800" dirty="0"/>
          </a:p>
        </p:txBody>
      </p:sp>
      <p:sp>
        <p:nvSpPr>
          <p:cNvPr id="4" name="QB_4_AN.19_1#074870186?pid=b03e7d78a&amp;color=0,0,0&amp;vtp=1&amp;bt=1&amp;bbb=1&amp;hb=1&amp;hltap=1&amp;hla=1"/>
          <p:cNvSpPr/>
          <p:nvPr/>
        </p:nvSpPr>
        <p:spPr>
          <a:xfrm>
            <a:off x="576072" y="4279392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all,protect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privacy.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address.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Second,say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unknown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emails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viruses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8_1#074870186?pid=b03e7d78a&amp;color=0,0,0&amp;vtp=1&amp;bt=1&amp;bbb=1&amp;hb=1&amp;hltap=1"/>
          <p:cNvSpPr/>
          <p:nvPr/>
        </p:nvSpPr>
        <p:spPr>
          <a:xfrm>
            <a:off x="576072" y="972000"/>
            <a:ext cx="11036808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3.4.3</a:t>
            </a:r>
            <a:endParaRPr lang="en-US" altLang="zh-CN" sz="2800" dirty="0"/>
          </a:p>
        </p:txBody>
      </p:sp>
      <p:sp>
        <p:nvSpPr>
          <p:cNvPr id="3" name="QB_4_AN.17_1#074870186?pid=b03e7d78a&amp;color=0,0,0&amp;vtp=1&amp;bt=1&amp;bbb=1&amp;hb=1&amp;hla=1"/>
          <p:cNvSpPr/>
          <p:nvPr/>
        </p:nvSpPr>
        <p:spPr>
          <a:xfrm>
            <a:off x="576072" y="961840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click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property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loss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Finally,always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virtual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target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cyberbully.</a:t>
            </a:r>
            <a:endParaRPr lang="en-US" altLang="zh-CN" sz="2800" dirty="0"/>
          </a:p>
        </p:txBody>
      </p:sp>
      <p:sp>
        <p:nvSpPr>
          <p:cNvPr id="4" name="QB_4_AN.19_1#074870186?pid=b03e7d78a&amp;color=0,0,0&amp;vtp=1&amp;bt=1&amp;bbb=1&amp;hb=1&amp;hltap=1&amp;hla=1"/>
          <p:cNvSpPr/>
          <p:nvPr/>
        </p:nvSpPr>
        <p:spPr>
          <a:xfrm>
            <a:off x="576072" y="288208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harmonious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模拟突破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159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MO NI TU PO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04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专题突破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专题七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书面表达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七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8_1#8ba85686e?pid=da284f6fa&amp;color=0,0,0&amp;vtp=1&amp;bt=1&amp;bbb=1"/>
          <p:cNvSpPr/>
          <p:nvPr/>
        </p:nvSpPr>
        <p:spPr>
          <a:xfrm>
            <a:off x="576072" y="1078992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B_4_BD.8_1#8ba85686e?pid=da284f6fa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4719" y="1216660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4_BD.8_2#8ba85686e?pid=da284f6fa&amp;color=0,0,0&amp;vtp=1&amp;bbb=1&amp;hb=1"/>
          <p:cNvSpPr/>
          <p:nvPr/>
        </p:nvSpPr>
        <p:spPr>
          <a:xfrm>
            <a:off x="576072" y="172415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假设你叫李明，你校将在英语周举办英语征文比赛，主题是“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Unforgettable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Trip”。请根据以下内容提示写一篇短文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，内容包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：1.某次学校旅行的基本情况，如时间、地点等；2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.期间展开的具体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活动和收获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；3.旅行的感受。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3#8ba85686e?pid=da284f6fa&amp;color=0,0,0&amp;mp=1&amp;vtp=1&amp;bt=1&amp;bbb=1&amp;hb=1&amp;hltap=1"/>
          <p:cNvSpPr/>
          <p:nvPr/>
        </p:nvSpPr>
        <p:spPr>
          <a:xfrm>
            <a:off x="576072" y="1078992"/>
            <a:ext cx="11036808" cy="5461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Unforgettable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27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18_1#8ba85686e?pid=da284f6fa&amp;color=0,0,0&amp;mp=1&amp;vtp=1&amp;bt=1&amp;bbb=1&amp;hb=1&amp;hla=1"/>
          <p:cNvSpPr/>
          <p:nvPr/>
        </p:nvSpPr>
        <p:spPr>
          <a:xfrm>
            <a:off x="576072" y="1608201"/>
            <a:ext cx="11036808" cy="1569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endParaRPr lang="en-US" altLang="zh-CN" sz="2800" dirty="0"/>
          </a:p>
        </p:txBody>
      </p:sp>
      <p:sp>
        <p:nvSpPr>
          <p:cNvPr id="4" name="QB_4_AN.19_1#8ba85686e?pid=da284f6fa&amp;color=0,0,0&amp;mp=1&amp;vtp=1&amp;bt=1&amp;bbb=1&amp;hb=1&amp;hltap=1&amp;hla=1"/>
          <p:cNvSpPr/>
          <p:nvPr/>
        </p:nvSpPr>
        <p:spPr>
          <a:xfrm>
            <a:off x="576072" y="3239072"/>
            <a:ext cx="11036808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lecture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impressed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inventions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AI.</a:t>
            </a:r>
            <a:endParaRPr lang="en-US" altLang="zh-CN" sz="2800" dirty="0"/>
          </a:p>
        </p:txBody>
      </p:sp>
      <p:sp>
        <p:nvSpPr>
          <p:cNvPr id="5" name="QB_4_AN.20_1#8ba85686e?pid=da284f6fa&amp;color=0,0,0&amp;mp=1&amp;vtp=1&amp;bt=1&amp;bbb=1&amp;hb=1&amp;hltap=1&amp;hla=1"/>
          <p:cNvSpPr/>
          <p:nvPr/>
        </p:nvSpPr>
        <p:spPr>
          <a:xfrm>
            <a:off x="576072" y="5416043"/>
            <a:ext cx="11036808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trip,and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broadens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horizons.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motherland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9_1#ab3e638e4?pid=da284f6fa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3" name="QB_4_BD.9_1#ab3e638e4?pid=da284f6fa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30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4_BD.9_2#ab3e638e4?pid=da284f6fa&amp;color=0,0,0&amp;vtp=1&amp;bbb=1&amp;hb=1"/>
          <p:cNvSpPr/>
          <p:nvPr/>
        </p:nvSpPr>
        <p:spPr>
          <a:xfrm>
            <a:off x="576072" y="1738249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假设你叫李明，你的作品在“The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”主题摄影比赛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上获得了一等奖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。你的英语老师邀请你在“英语一分钟演讲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”活动上给同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学们做分享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。请根据以下内容提示，用英文写一篇演讲稿。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内容包括：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.照片介绍，如时间、拍摄地点、照片内容等；2.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选择这张照片的原因；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.参赛感受。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3#ab3e638e4?pid=da284f6fa&amp;color=0,0,0&amp;mp=1&amp;vtp=1&amp;bt=1&amp;bbb=1&amp;hb=1&amp;hltap=1"/>
          <p:cNvSpPr/>
          <p:nvPr/>
        </p:nvSpPr>
        <p:spPr>
          <a:xfrm>
            <a:off x="576072" y="1005840"/>
            <a:ext cx="11036808" cy="44383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200"/>
              </a:lnSpc>
            </a:pP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2.1.3</a:t>
            </a:r>
            <a:endParaRPr lang="en-US" altLang="zh-CN" sz="2800" dirty="0"/>
          </a:p>
        </p:txBody>
      </p:sp>
      <p:sp>
        <p:nvSpPr>
          <p:cNvPr id="3" name="QB_4_AN.18_1#ab3e638e4?pid=da284f6fa&amp;color=0,0,0&amp;mp=1&amp;vtp=1&amp;bt=1&amp;bbb=1&amp;hb=1&amp;hla=1"/>
          <p:cNvSpPr/>
          <p:nvPr/>
        </p:nvSpPr>
        <p:spPr>
          <a:xfrm>
            <a:off x="576072" y="163322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</p:txBody>
      </p:sp>
      <p:sp>
        <p:nvSpPr>
          <p:cNvPr id="4" name="QB_4_AN.19_1#ab3e638e4?pid=da284f6fa&amp;color=0,0,0&amp;mp=1&amp;vtp=1&amp;bt=1&amp;bbb=1&amp;hb=1&amp;hltap=1&amp;hla=1"/>
          <p:cNvSpPr/>
          <p:nvPr/>
        </p:nvSpPr>
        <p:spPr>
          <a:xfrm>
            <a:off x="576072" y="2305050"/>
            <a:ext cx="11036808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Chengdu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sunny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April,which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colorful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enough,you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jumping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are!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8_4#ab3e638e4?pid=da284f6fa&amp;color=0,0,0&amp;mp=1&amp;vtp=1&amp;bt=1&amp;bbb=1&amp;hb=1&amp;hltap=1"/>
          <p:cNvSpPr/>
          <p:nvPr/>
        </p:nvSpPr>
        <p:spPr>
          <a:xfrm>
            <a:off x="576072" y="1104392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#2.1.5</a:t>
            </a:r>
            <a:endParaRPr lang="en-US" altLang="zh-CN" sz="2800" dirty="0"/>
          </a:p>
        </p:txBody>
      </p:sp>
      <p:sp>
        <p:nvSpPr>
          <p:cNvPr id="3" name="QB_4_AN.17_1#ab3e638e4?pid=da284f6fa&amp;color=0,0,0&amp;mp=1&amp;vtp=1&amp;bt=1&amp;bbb=1&amp;hb=1&amp;hla=1"/>
          <p:cNvSpPr/>
          <p:nvPr/>
        </p:nvSpPr>
        <p:spPr>
          <a:xfrm>
            <a:off x="576072" y="107899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photography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contest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Actually,it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harmony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realize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earth!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0_1#413883427?pid=da284f6fa&amp;color=0,0,0&amp;vtp=1&amp;bt=1&amp;bbb=1"/>
          <p:cNvSpPr/>
          <p:nvPr/>
        </p:nvSpPr>
        <p:spPr>
          <a:xfrm>
            <a:off x="576072" y="1078992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B_4_BD.10_1#413883427?pid=da284f6fa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4719" y="1216660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4_BD.10_2#413883427?pid=da284f6fa&amp;color=0,0,0&amp;vtp=1&amp;bbb=1&amp;hb=1"/>
          <p:cNvSpPr/>
          <p:nvPr/>
        </p:nvSpPr>
        <p:spPr>
          <a:xfrm>
            <a:off x="576072" y="172415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假设你是李明，某英文网站正在开展以“记好友，叙友情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”为主题的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征文活动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。请你用英文写一篇短文投稿，介绍你最好的一位朋友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述你们之间一段难忘的经历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。内容包括：1.朋友信息，如姓名、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外貌等；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.分享你们之间发生的一次难忘经历和你的感受。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3#413883427?pid=da284f6fa&amp;color=0,0,0&amp;mp=1&amp;vtp=1&amp;bt=1&amp;bbb=1&amp;hb=1&amp;hltap=1"/>
          <p:cNvSpPr/>
          <p:nvPr/>
        </p:nvSpPr>
        <p:spPr>
          <a:xfrm>
            <a:off x="576072" y="1078992"/>
            <a:ext cx="11036808" cy="5461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27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18_1#413883427?pid=da284f6fa&amp;color=0,0,0&amp;mp=1&amp;vtp=1&amp;bt=1&amp;bbb=1&amp;hb=1&amp;hla=1"/>
          <p:cNvSpPr/>
          <p:nvPr/>
        </p:nvSpPr>
        <p:spPr>
          <a:xfrm>
            <a:off x="576072" y="1608201"/>
            <a:ext cx="11036808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Alice.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dancing.</a:t>
            </a:r>
            <a:endParaRPr lang="en-US" altLang="zh-CN" sz="2800" dirty="0"/>
          </a:p>
        </p:txBody>
      </p:sp>
      <p:sp>
        <p:nvSpPr>
          <p:cNvPr id="4" name="QB_4_AN.19_1#413883427?pid=da284f6fa&amp;color=0,0,0&amp;mp=1&amp;vtp=1&amp;bt=1&amp;bbb=1&amp;hb=1&amp;hltap=1&amp;hla=1"/>
          <p:cNvSpPr/>
          <p:nvPr/>
        </p:nvSpPr>
        <p:spPr>
          <a:xfrm>
            <a:off x="576072" y="2692972"/>
            <a:ext cx="11036808" cy="3768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term,there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signed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it,but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forever!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1_1#1e7a51831?pid=da284f6fa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(四)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南充二模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  <p:pic>
        <p:nvPicPr>
          <p:cNvPr id="3" name="QB_4_BD.11_1#1e7a51831?pid=da284f6fa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4_BD.11_2#1e7a51831?pid=da284f6fa&amp;color=0,0,0&amp;vtp=1&amp;bbb=1&amp;hb=1"/>
          <p:cNvSpPr/>
          <p:nvPr/>
        </p:nvSpPr>
        <p:spPr>
          <a:xfrm>
            <a:off x="576072" y="1738249"/>
            <a:ext cx="11036808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在这个飞速发展的数字时代，人工智能(AI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)，已悄然渗入我们生活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的方方面面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。越来越多的人开始借助AI学习，但也有人认为使用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AI学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习会带来弊端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。你的观点是什么呢？校刊英语专栏正在以“Should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AI?”为题开展征文活动，请根据表格提示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合自身实际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，用英语写一篇短文，陈述你的观点及理由，向专栏投稿。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QB_4_BD.11_3#1e7a51831?colgroup=30&amp;pid=da284f6fa&amp;color=0,0,0&amp;vtp=1&amp;bt=1&amp;bbb=1"/>
          <p:cNvGraphicFramePr>
            <a:graphicFrameLocks noGrp="1"/>
          </p:cNvGraphicFramePr>
          <p:nvPr/>
        </p:nvGraphicFramePr>
        <p:xfrm>
          <a:off x="576072" y="1661160"/>
          <a:ext cx="11018520" cy="3393885"/>
        </p:xfrm>
        <a:graphic>
          <a:graphicData uri="http://schemas.openxmlformats.org/drawingml/2006/table">
            <a:tbl>
              <a:tblPr/>
              <a:tblGrid>
                <a:gridCol w="5513832"/>
                <a:gridCol w="5504688"/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7736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1.clearer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steps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.provide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anytime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studying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cheating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opinion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4#1e7a51831?pid=da284f6fa&amp;color=0,0,0&amp;vtp=1&amp;bt=1&amp;bbb=1"/>
          <p:cNvSpPr/>
          <p:nvPr/>
        </p:nvSpPr>
        <p:spPr>
          <a:xfrm>
            <a:off x="576072" y="107899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AI?</a:t>
            </a:r>
            <a:endParaRPr lang="en-US" altLang="zh-CN" sz="2800" dirty="0"/>
          </a:p>
        </p:txBody>
      </p:sp>
      <p:sp>
        <p:nvSpPr>
          <p:cNvPr id="3" name="QB_4_BD.17_5#1e7a51831?pid=da284f6fa&amp;color=0,0,0&amp;vtp=1&amp;bbb=1&amp;hb=1&amp;hltap=1"/>
          <p:cNvSpPr/>
          <p:nvPr/>
        </p:nvSpPr>
        <p:spPr>
          <a:xfrm>
            <a:off x="576072" y="1716214"/>
            <a:ext cx="11036808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don’t. 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4.1.4</a:t>
            </a:r>
            <a:endParaRPr lang="en-US" altLang="zh-CN" sz="2800" dirty="0"/>
          </a:p>
        </p:txBody>
      </p:sp>
      <p:sp>
        <p:nvSpPr>
          <p:cNvPr id="4" name="QB_4_AN.18_1#1e7a51831.blank?pid=da284f6fa&amp;color=0,0,0&amp;vpa=3&amp;vtp=1&amp;bbb=1"/>
          <p:cNvSpPr/>
          <p:nvPr/>
        </p:nvSpPr>
        <p:spPr>
          <a:xfrm>
            <a:off x="560991" y="2320734"/>
            <a:ext cx="759764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AI.</a:t>
            </a:r>
            <a:endParaRPr lang="en-US" altLang="zh-CN" sz="2800" dirty="0"/>
          </a:p>
        </p:txBody>
      </p:sp>
      <p:sp>
        <p:nvSpPr>
          <p:cNvPr id="5" name="QB_4_AN.19_1#1e7a51831?pid=da284f6fa&amp;color=0,0,0&amp;vtp=1&amp;bbb=1&amp;hb=1&amp;hla=1"/>
          <p:cNvSpPr/>
          <p:nvPr/>
        </p:nvSpPr>
        <p:spPr>
          <a:xfrm>
            <a:off x="576072" y="2983674"/>
            <a:ext cx="11036808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hand,AI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helper.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study,it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understanding.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anytime,whether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night,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7486" y="609837"/>
            <a:ext cx="2838012" cy="1455826"/>
            <a:chOff x="906873" y="545502"/>
            <a:chExt cx="2838012" cy="1455826"/>
          </a:xfrm>
        </p:grpSpPr>
        <p:sp>
          <p:nvSpPr>
            <p:cNvPr id="3" name="文本框 2"/>
            <p:cNvSpPr txBox="1"/>
            <p:nvPr/>
          </p:nvSpPr>
          <p:spPr>
            <a:xfrm flipH="1">
              <a:off x="984991" y="1503972"/>
              <a:ext cx="2759894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CONTENTS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906873" y="545502"/>
              <a:ext cx="166379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目录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87886" y="2001328"/>
              <a:ext cx="517585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6832778" y="712800"/>
            <a:ext cx="3431891" cy="834390"/>
            <a:chOff x="6831825" y="1403665"/>
            <a:chExt cx="3431891" cy="834390"/>
          </a:xfrm>
        </p:grpSpPr>
        <p:sp>
          <p:nvSpPr>
            <p:cNvPr id="7" name="文本框 6">
              <a:hlinkClick r:id="rId2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题型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解读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TI XING JIE DU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7"/>
            </p:custDataLst>
          </p:nvPr>
        </p:nvGrpSpPr>
        <p:grpSpPr>
          <a:xfrm>
            <a:off x="5833923" y="1935810"/>
            <a:ext cx="3431891" cy="834390"/>
            <a:chOff x="6831825" y="1403665"/>
            <a:chExt cx="3431891" cy="834390"/>
          </a:xfrm>
        </p:grpSpPr>
        <p:sp>
          <p:nvSpPr>
            <p:cNvPr id="32" name="文本框 31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解题指导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0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JIE TI ZHI DAO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3"/>
            </p:custDataLst>
          </p:nvPr>
        </p:nvGrpSpPr>
        <p:grpSpPr>
          <a:xfrm>
            <a:off x="6839763" y="3158820"/>
            <a:ext cx="3431891" cy="834390"/>
            <a:chOff x="6831825" y="1403665"/>
            <a:chExt cx="3431891" cy="834390"/>
          </a:xfrm>
        </p:grpSpPr>
        <p:sp>
          <p:nvSpPr>
            <p:cNvPr id="37" name="文本框 36">
              <a:hlinkClick r:id="rId14" action="ppaction://hlinksldjump"/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真题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实练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16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7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18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ZHEN TI SHI LIAN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9"/>
            </p:custDataLst>
          </p:nvPr>
        </p:nvGrpSpPr>
        <p:grpSpPr>
          <a:xfrm>
            <a:off x="5833923" y="4381830"/>
            <a:ext cx="3431891" cy="834390"/>
            <a:chOff x="6831825" y="1403665"/>
            <a:chExt cx="3431891" cy="834390"/>
          </a:xfrm>
        </p:grpSpPr>
        <p:sp>
          <p:nvSpPr>
            <p:cNvPr id="12" name="文本框 11">
              <a:hlinkClick r:id="rId20" action="ppaction://hlinksldjump"/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模拟突破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22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3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4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MO NI TU PO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8_1#1e7a51831?pid=da284f6fa&amp;color=0,0,0&amp;mp=1&amp;vtp=1&amp;bt=1&amp;bbb=1&amp;hb=1&amp;hltap=1"/>
          <p:cNvSpPr/>
          <p:nvPr/>
        </p:nvSpPr>
        <p:spPr>
          <a:xfrm>
            <a:off x="576072" y="1104392"/>
            <a:ext cx="11036808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4.1.6</a:t>
            </a:r>
            <a:endParaRPr lang="en-US" altLang="zh-CN" sz="2800" dirty="0"/>
          </a:p>
        </p:txBody>
      </p:sp>
      <p:sp>
        <p:nvSpPr>
          <p:cNvPr id="3" name="QB_4_AN.17_1#1e7a51831?pid=da284f6fa&amp;color=0,0,0&amp;mp=1&amp;vtp=1&amp;bt=1&amp;bbb=1&amp;hb=1&amp;hla=1"/>
          <p:cNvSpPr/>
          <p:nvPr/>
        </p:nvSpPr>
        <p:spPr>
          <a:xfrm>
            <a:off x="576072" y="107899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much,or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lazy.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ourselves,AI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cheating.</a:t>
            </a:r>
            <a:endParaRPr lang="en-US" altLang="zh-CN" sz="2800" dirty="0"/>
          </a:p>
        </p:txBody>
      </p:sp>
      <p:sp>
        <p:nvSpPr>
          <p:cNvPr id="4" name="QB_4_AN.19_1#1e7a51831?pid=da284f6fa&amp;color=0,0,0&amp;mp=1&amp;vtp=1&amp;bt=1&amp;bbb=1&amp;hb=1&amp;hltap=1&amp;hla=1"/>
          <p:cNvSpPr/>
          <p:nvPr/>
        </p:nvSpPr>
        <p:spPr>
          <a:xfrm>
            <a:off x="576072" y="3652012"/>
            <a:ext cx="11036808" cy="1763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1#d310f288f?pid=da284f6fa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/>
          </a:p>
        </p:txBody>
      </p:sp>
      <p:pic>
        <p:nvPicPr>
          <p:cNvPr id="3" name="QB_4_BD.17_1#d310f288f?pid=da284f6fa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30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4_BD.17_2#d310f288f?pid=da284f6fa&amp;color=0,0,0&amp;vtp=1&amp;bbb=1&amp;hb=1&amp;hltap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假设你叫李华，你校英语社团将接待国外学生代表团来访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，届时将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举办一次中国传统文化交流活动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，为此在校内征集师生的建议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英语社团公众号留言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，提供一个交流活动建议并说明理由。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内容包括：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.活动建议，如活动名称、内容等；2.推荐理由；3.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活动祝愿。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1,Grade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QB_4_AN.18_1#d310f288f?pid=da284f6fa&amp;color=0,0,0&amp;vtp=1&amp;bbb=1&amp;hb=1&amp;hla=1"/>
          <p:cNvSpPr/>
          <p:nvPr/>
        </p:nvSpPr>
        <p:spPr>
          <a:xfrm>
            <a:off x="576072" y="4285869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school,I’d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workshop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cutting.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artistic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8_2#d310f288f?pid=da284f6fa&amp;color=0,0,0&amp;vtp=1&amp;bbb=1&amp;hb=1&amp;hltap=1"/>
          <p:cNvSpPr/>
          <p:nvPr/>
        </p:nvSpPr>
        <p:spPr>
          <a:xfrm>
            <a:off x="576072" y="972000"/>
            <a:ext cx="11036808" cy="5625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#5.1.3</a:t>
            </a:r>
            <a:endParaRPr lang="en-US" altLang="zh-CN" sz="2800" dirty="0"/>
          </a:p>
        </p:txBody>
      </p:sp>
      <p:sp>
        <p:nvSpPr>
          <p:cNvPr id="3" name="QB_4_AN.19_1#d310f288f.blank?pid=da284f6fa&amp;color=0,0,0&amp;vpa=4&amp;vtp=1&amp;bbb=1&amp;hb=1"/>
          <p:cNvSpPr/>
          <p:nvPr/>
        </p:nvSpPr>
        <p:spPr>
          <a:xfrm>
            <a:off x="665718" y="4754407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endParaRPr lang="en-US" altLang="zh-CN" sz="2800" dirty="0"/>
          </a:p>
        </p:txBody>
      </p:sp>
      <p:sp>
        <p:nvSpPr>
          <p:cNvPr id="4" name="QB_4_AN.17_1#d310f288f?pid=da284f6fa&amp;color=0,0,0&amp;vtp=1&amp;bbb=1&amp;hb=1&amp;hla=1"/>
          <p:cNvSpPr/>
          <p:nvPr/>
        </p:nvSpPr>
        <p:spPr>
          <a:xfrm>
            <a:off x="576072" y="946600"/>
            <a:ext cx="11036808" cy="3733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cuttings.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opportunity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cuttings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gifts, more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题型解读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TI XING JIE DU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01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8" name="文本框 7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1" name="文本框 10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32" name="文本框 31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2" name="文本框 1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eb35ec2?pid=bb77cf443&amp;color=0,0,0&amp;vtp=1&amp;bt=1&amp;bbb=1&amp;hb=1"/>
          <p:cNvSpPr/>
          <p:nvPr/>
        </p:nvSpPr>
        <p:spPr>
          <a:xfrm>
            <a:off x="576072" y="1005840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书面表达是测试考生灵活运用语言并进行书面交流能力的题型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能较全面地反映考生所掌握的语法知识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、词汇知识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、遣词造句和运用英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语进行思维活动的水平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。中考英语书面表达题型在试卷中占据15分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中考英语中至关重要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。考生需要按照题目的要求和指令去写，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不得遗漏；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语言要求正确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、恰当、清楚、连贯，适当运用复杂句式；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体裁格式正确，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单词拼写及形式正确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，词数需要达到题干要求(如80词左右)。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除此之外，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书面表达仍具有一定的开放性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，考生可以适当表达自己的观点。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解题指导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JIE TI ZHI DAO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02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0" name="文本框 19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1" name="文本框 20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2" name="文本框 2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eee7ec6d?pid=76f8a4da9&amp;color=0,0,0&amp;vtp=1&amp;bt=1&amp;bbb=1&amp;hb=1"/>
          <p:cNvSpPr/>
          <p:nvPr/>
        </p:nvSpPr>
        <p:spPr>
          <a:xfrm>
            <a:off x="576072" y="1005840"/>
            <a:ext cx="11036808" cy="56130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1.写作前：认真审题，明确题意，将写作要点连贯起来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，构成文章的整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体框架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要注意避免遗漏要点。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.写作时：用自己熟悉的短语及句型将理顺的要点逐句表达出来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。写作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时尽量使用自己有把握的词句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，如遇到表达障碍，可换一种说法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，将长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句变成两三个短句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，确保意思表达清晰和句法正确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；将写好的句子连贯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地组织起来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，注意上下句的逻辑关系，适当使用衔接词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，使文章层次分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过渡自然。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.写作后：检查修改。默读一到两遍，检查人称、大小写、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单词拼写、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习惯用语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、格式是否有错误，写作要点是否完整，句子是否有语病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文是否连贯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，文章结构是否清晰等。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真题实练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30581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ZHEN TI SHI LIAN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03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1_1#3bbe80e2f?htil=1&amp;pid=b03e7d78a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019" y="2295525"/>
            <a:ext cx="5404104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4_BD.1_2#3bbe80e2f?htil=1&amp;pid=b03e7d78a&amp;color=0,0,0&amp;vtp=1&amp;bt=1&amp;bbb=1&amp;hs=1"/>
          <p:cNvSpPr/>
          <p:nvPr/>
        </p:nvSpPr>
        <p:spPr>
          <a:xfrm>
            <a:off x="576072" y="1078992"/>
            <a:ext cx="550468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B_4_BD.1_2#3bbe80e2f?htil=1&amp;pid=b03e7d78a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0591" y="1216660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4_BD.1_3#3bbe80e2f?htil=1&amp;pid=b03e7d78a&amp;color=0,0,0&amp;vtp=1&amp;bbb=1&amp;hb=1&amp;hs=1"/>
          <p:cNvSpPr/>
          <p:nvPr/>
        </p:nvSpPr>
        <p:spPr>
          <a:xfrm>
            <a:off x="576072" y="1724152"/>
            <a:ext cx="550468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英语课将围绕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“你最喜欢的科学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”开展讨论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，以下图表为你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所在小组针对本校八年级学生的调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查结果。请根据图表信息写一篇发</a:t>
            </a:r>
            <a:endParaRPr lang="en-US" altLang="zh-CN" sz="2800" dirty="0"/>
          </a:p>
        </p:txBody>
      </p:sp>
      <p:sp>
        <p:nvSpPr>
          <p:cNvPr id="6" name="QB_4_BD.1_4#3bbe80e2f?htil=1&amp;pid=b03e7d78a&amp;color=0,0,0&amp;vtp=1&amp;bbb=1"/>
          <p:cNvSpPr/>
          <p:nvPr/>
        </p:nvSpPr>
        <p:spPr>
          <a:xfrm>
            <a:off x="576072" y="5553647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2.你的选择及原因。</a:t>
            </a:r>
            <a:endParaRPr lang="en-US" altLang="zh-CN" sz="2800" dirty="0"/>
          </a:p>
        </p:txBody>
      </p:sp>
      <p:sp>
        <p:nvSpPr>
          <p:cNvPr id="7" name="QB_4_BD.1_3#3bbe80e2f?htil=1&amp;pid=b03e7d78a&amp;color=0,0,0&amp;vtp=1&amp;bbb=1&amp;hb=1&amp;hs=1"/>
          <p:cNvSpPr/>
          <p:nvPr/>
        </p:nvSpPr>
        <p:spPr>
          <a:xfrm>
            <a:off x="575994" y="4284472"/>
            <a:ext cx="11040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言稿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，内容包括：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.调查结果描述及评析；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12472</Words>
  <Application>WPS 演示</Application>
  <PresentationFormat>宽屏</PresentationFormat>
  <Paragraphs>456</Paragraphs>
  <Slides>33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60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微软雅黑</vt:lpstr>
      <vt:lpstr>Aa楷体</vt:lpstr>
      <vt:lpstr>字魂105号-简雅黑</vt:lpstr>
      <vt:lpstr>宋体</vt:lpstr>
      <vt:lpstr>Times New Roman</vt:lpstr>
      <vt:lpstr>楷体</vt:lpstr>
      <vt:lpstr>Calibri</vt:lpstr>
      <vt:lpstr>Arial Unicode MS</vt:lpstr>
      <vt:lpstr>等线 Light</vt:lpstr>
      <vt:lpstr>Calibri Light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69</cp:revision>
  <dcterms:created xsi:type="dcterms:W3CDTF">2026-02-02T06:00:00Z</dcterms:created>
  <dcterms:modified xsi:type="dcterms:W3CDTF">2026-02-28T10:36:33Z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