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1.xml"/><Relationship Id="rId7" Type="http://schemas.openxmlformats.org/officeDocument/2006/relationships/slide" Target="../slides/slide10.xml"/><Relationship Id="rId6" Type="http://schemas.openxmlformats.org/officeDocument/2006/relationships/slide" Target="../slides/slide8.xml"/><Relationship Id="rId5" Type="http://schemas.openxmlformats.org/officeDocument/2006/relationships/slide" Target="../slides/slide6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2636383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10caba026&amp;cid=10caba026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0ab3b42f6&amp;cid=0ab3b42f6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ea9a4ddd4&amp;cid=ea9a4ddd4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2f7622c38&amp;cid=2f7622c38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a4973f141&amp;cid=a4973f141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4e8a8083f&amp;cid=4e8a8083f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2a8dcfa72&amp;cid=2a8dcfa72&amp;vtp=1">
            <a:hlinkClick r:id="rId6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bd6280dc2&amp;cid=bd6280dc2&amp;vtp=1">
            <a:hlinkClick r:id="rId7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2a58d7a05&amp;cid=2a58d7a05&amp;vtp=1">
            <a:hlinkClick r:id="rId7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9ce55cc41&amp;cid=9ce55cc41&amp;vtp=1">
            <a:hlinkClick r:id="rId8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bd6280dc2?pid=eb43196a9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我国“东数”可以实现“西算”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的主要原因是西部地区(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bd6280dc2.bracket?pid=eb43196a9&amp;color=0,0,0&amp;vpa=8&amp;vtp=1"/>
          <p:cNvSpPr/>
          <p:nvPr/>
        </p:nvSpPr>
        <p:spPr>
          <a:xfrm>
            <a:off x="9331357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9_2#bd6280dc2.choices?pid=eb43196a9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.气候适宜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B.环境优美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C.能源丰富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.土地广阔</a:t>
            </a:r>
            <a:endParaRPr lang="en-US" altLang="zh-CN" sz="2800" dirty="0"/>
          </a:p>
        </p:txBody>
      </p:sp>
      <p:sp>
        <p:nvSpPr>
          <p:cNvPr id="5" name="QC_5_BD.21_1#2a58d7a05?pid=eb43196a9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未来，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西部大数据产业发展亟待解决的问题是(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2_1#2a58d7a05.bracket?pid=eb43196a9&amp;color=0,0,0&amp;vpa=9&amp;vtp=1"/>
          <p:cNvSpPr/>
          <p:nvPr/>
        </p:nvSpPr>
        <p:spPr>
          <a:xfrm>
            <a:off x="8620157" y="1844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21_2#2a58d7a05.choices?pid=eb43196a9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.人才短缺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B.交通不便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C.资金不足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.气候异常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0fb0ca13?pid=2636383ff&amp;color=64,64,64&amp;vtp=1&amp;bt=1&amp;bbb=1"/>
          <p:cNvSpPr/>
          <p:nvPr/>
        </p:nvSpPr>
        <p:spPr>
          <a:xfrm>
            <a:off x="932688" y="576073"/>
            <a:ext cx="10323576" cy="6297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9ce55cc41?pid=50fb0ca13&amp;color=0,0,0&amp;vtp=1&amp;bbb=1&amp;hb=1"/>
          <p:cNvSpPr/>
          <p:nvPr/>
        </p:nvSpPr>
        <p:spPr>
          <a:xfrm>
            <a:off x="932688" y="1266467"/>
            <a:ext cx="10323576" cy="490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）阅读图文材料，完成下列问题。（20分）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位于青海省海南藏族自治州共和县的塔拉滩光伏产业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园区是目前全球装机容量最大的光伏发电园区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该项目的建设为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当地带来巨大的经济效益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同时在生态保护和修复方面走出了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伏治沙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的新路径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光伏建设使风速减小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水分蒸发量降低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清洗光伏板的水有利于植物生长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植物可供牧民羊群食用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羊粪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又能改善土壤肥力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上电下牧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模式备受关注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清洁能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生态修复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民生创收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多赢格局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2#9ce55cc41?pid=50fb0ca13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为青海省年降水量和年平均日照时数分布图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上电下牧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模式示意图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4_BD.23_4#9ce55cc41?iti=6&amp;htil=1&amp;pid=50fb0ca1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1560" y="2038985"/>
            <a:ext cx="5495544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4_BD.23_5#9ce55cc41?iti=7&amp;htil=1&amp;pid=50fb0ca1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1736" y="2176145"/>
            <a:ext cx="3849624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4_BD.23_6#9ce55cc41?iti=6&amp;htil=1&amp;pid=50fb0ca13&amp;color=0,0,0&amp;vtp=1&amp;bbb=1&amp;hb=1"/>
          <p:cNvSpPr/>
          <p:nvPr/>
        </p:nvSpPr>
        <p:spPr>
          <a:xfrm>
            <a:off x="1028700" y="4900041"/>
            <a:ext cx="5541264" cy="12596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青海省年降水量和年平均日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照时数分布图</a:t>
            </a:r>
            <a:endParaRPr lang="en-US" altLang="zh-CN" sz="2800" dirty="0"/>
          </a:p>
        </p:txBody>
      </p:sp>
      <p:sp>
        <p:nvSpPr>
          <p:cNvPr id="6" name="QO_4_BD.23_7#9ce55cc41?iti=7&amp;htil=1&amp;pid=50fb0ca13&amp;color=0,0,0&amp;vtp=1&amp;bbb=1&amp;hb=1"/>
          <p:cNvSpPr/>
          <p:nvPr/>
        </p:nvSpPr>
        <p:spPr>
          <a:xfrm>
            <a:off x="6757415" y="4900041"/>
            <a:ext cx="4398264" cy="11848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上电下牧”</a:t>
            </a: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模式示</a:t>
            </a:r>
            <a:endParaRPr lang="en-US" altLang="zh-CN" sz="2800" b="0" i="0" dirty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4_1#8234cf9f9?pid=9ce55cc41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描述青海省年降水量和年平均日照时数分布特点。（4分）</a:t>
            </a:r>
            <a:endParaRPr lang="en-US" altLang="zh-CN" sz="2800" dirty="0"/>
          </a:p>
        </p:txBody>
      </p:sp>
      <p:sp>
        <p:nvSpPr>
          <p:cNvPr id="3" name="QO_5_AN.25_1#8234cf9f9?pid=9ce55cc41&amp;color=0,0,0&amp;vtp=1&amp;bbb=1&amp;hb=1"/>
          <p:cNvSpPr/>
          <p:nvPr/>
        </p:nvSpPr>
        <p:spPr>
          <a:xfrm>
            <a:off x="932688" y="135197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年降水量分布特点：降水量空间分布不均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，大致由东南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向西北递减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年平均日照时数分布特点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：大致由东南向西北递增。（2分）</a:t>
            </a:r>
            <a:endParaRPr lang="en-US" altLang="zh-CN" sz="2800" dirty="0"/>
          </a:p>
        </p:txBody>
      </p:sp>
      <p:sp>
        <p:nvSpPr>
          <p:cNvPr id="4" name="QO_5_BD.26_1#3810a6634?pid=9ce55cc41&amp;color=0,0,0&amp;vtp=1&amp;bbb=1"/>
          <p:cNvSpPr/>
          <p:nvPr/>
        </p:nvSpPr>
        <p:spPr>
          <a:xfrm>
            <a:off x="932688" y="32745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归纳“上电下牧”模式的优点。（6分）</a:t>
            </a:r>
            <a:endParaRPr lang="en-US" altLang="zh-CN" sz="2800" dirty="0"/>
          </a:p>
        </p:txBody>
      </p:sp>
      <p:sp>
        <p:nvSpPr>
          <p:cNvPr id="5" name="QO_5_AN.27_1#3810a6634?pid=9ce55cc41&amp;color=0,0,0&amp;vtp=1&amp;bbb=1&amp;hb=1"/>
          <p:cNvSpPr/>
          <p:nvPr/>
        </p:nvSpPr>
        <p:spPr>
          <a:xfrm>
            <a:off x="932688" y="391356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①发展清洁能源；②有利于生态保护和修复；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③服务民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，增加创收。（6分）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8_1#2145c845e?pid=9ce55cc41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分析青藏地区发展“光伏治沙”的可行性。（6分）</a:t>
            </a:r>
            <a:endParaRPr lang="en-US" altLang="zh-CN" sz="2800" dirty="0"/>
          </a:p>
        </p:txBody>
      </p:sp>
      <p:sp>
        <p:nvSpPr>
          <p:cNvPr id="3" name="QO_5_AN.29_1#2145c845e?pid=9ce55cc41&amp;color=0,0,0&amp;vtp=1&amp;bbb=1&amp;hb=1"/>
          <p:cNvSpPr/>
          <p:nvPr/>
        </p:nvSpPr>
        <p:spPr>
          <a:xfrm>
            <a:off x="932688" y="1351978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太阳能资源丰富：海拔高，空气稀薄，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太阳辐射强烈，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太阳能资源丰富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土地资源丰富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：青藏地区拥有大量未利用土地。（2分）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政策支持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我国政府高度重视可再生能源的发展和沙漠化治理，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出台了一系列支持政策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0_1#6dcded60c?pid=9ce55cc41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说明光伏发电园区建设对青藏地区社会经济发展的意义。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4分）</a:t>
            </a:r>
            <a:endParaRPr lang="en-US" altLang="zh-CN" sz="2800" dirty="0"/>
          </a:p>
        </p:txBody>
      </p:sp>
      <p:sp>
        <p:nvSpPr>
          <p:cNvPr id="3" name="QO_5_AN.31_1#6dcded60c?pid=9ce55cc41&amp;color=0,0,0&amp;vtp=1&amp;bbb=1&amp;hb=1"/>
          <p:cNvSpPr/>
          <p:nvPr/>
        </p:nvSpPr>
        <p:spPr>
          <a:xfrm>
            <a:off x="932688" y="1985073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①促进产业升级，增加就业机会；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②推动当地社会经济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；③增加当地居民的经济收入；④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提升当地居民的生活质量。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636383ff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2636383ff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2636383ff.fixed?pid=d8a8d50b8&amp;color=0,0,0&amp;vtp=1&amp;bbb=1&amp;hb=1"/>
          <p:cNvSpPr/>
          <p:nvPr/>
        </p:nvSpPr>
        <p:spPr>
          <a:xfrm>
            <a:off x="694944" y="3552444"/>
            <a:ext cx="10799064" cy="1828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2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专题十七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西北地区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青藏地区</a:t>
            </a:r>
            <a:r>
              <a:rPr lang="en-US" altLang="zh-CN" sz="6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60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ctr" latinLnBrk="1">
              <a:lnSpc>
                <a:spcPts val="7500"/>
              </a:lnSpc>
            </a:pPr>
            <a:r>
              <a:rPr lang="en-US" altLang="zh-CN" sz="6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奋进中的中国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e2516406?pid=2636383ff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pic>
        <p:nvPicPr>
          <p:cNvPr id="3" name="QM_4_BD.1_1#8d012d21b?iti=1&amp;htil=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9068" y="1310567"/>
            <a:ext cx="3163824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8d012d21b?iti=1&amp;htil=1&amp;color=0,0,0&amp;vtp=1&amp;bbb=1&amp;hb=1"/>
          <p:cNvSpPr/>
          <p:nvPr/>
        </p:nvSpPr>
        <p:spPr>
          <a:xfrm>
            <a:off x="8020780" y="4253919"/>
            <a:ext cx="3200400" cy="2266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塔克拉玛干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沙漠绿色阻沙防护带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示意图</a:t>
            </a:r>
            <a:endParaRPr lang="en-US" altLang="zh-CN" sz="2800" dirty="0"/>
          </a:p>
        </p:txBody>
      </p:sp>
      <p:sp>
        <p:nvSpPr>
          <p:cNvPr id="5" name="QM_4_BD.1_3#8d012d21b?htil=1&amp;color=0,0,0&amp;vtp=1&amp;bbb=1&amp;hb=1"/>
          <p:cNvSpPr/>
          <p:nvPr/>
        </p:nvSpPr>
        <p:spPr>
          <a:xfrm>
            <a:off x="932688" y="1292279"/>
            <a:ext cx="702259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多年艰苦卓绝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的奋战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塔克拉玛干沙漠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边缘绿色阻沙防护带合龙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046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千米长的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绿围脖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构筑起一道完整的绿色屏障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为塔克拉玛干沙漠绿色阻沙防护带示意图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10caba026?pid=8d012d21b&amp;color=0,0,0&amp;mp=1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给塔克拉玛干沙漠织“绿围脖”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的主要目的是(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10caba026.bracket?pid=8d012d21b&amp;color=0,0,0&amp;mp=1&amp;vpa=1&amp;vtp=1"/>
          <p:cNvSpPr/>
          <p:nvPr/>
        </p:nvSpPr>
        <p:spPr>
          <a:xfrm>
            <a:off x="8261382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_2#10caba026.choices?pid=8d012d21b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.饲养牲畜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B.休闲娱乐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C.防风固沙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.保护牧草</a:t>
            </a:r>
            <a:endParaRPr lang="en-US" altLang="zh-CN" sz="2800" dirty="0"/>
          </a:p>
        </p:txBody>
      </p:sp>
      <p:sp>
        <p:nvSpPr>
          <p:cNvPr id="5" name="QC_5_BD.4_1#0ab3b42f6?pid=8d012d21b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“织绿围脖”的措施中，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可行的是(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0ab3b42f6.bracket?pid=8d012d21b&amp;color=0,0,0&amp;vpa=2&amp;vtp=1"/>
          <p:cNvSpPr/>
          <p:nvPr/>
        </p:nvSpPr>
        <p:spPr>
          <a:xfrm>
            <a:off x="6475445" y="1844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4_2#0ab3b42f6.choices?pid=8d012d21b&amp;color=0,0,0&amp;vtp=1&amp;bbb=1"/>
          <p:cNvSpPr/>
          <p:nvPr/>
        </p:nvSpPr>
        <p:spPr>
          <a:xfrm>
            <a:off x="932688" y="248735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.种植耐旱植物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.发展灌溉农业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C.缓坡修筑梯田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.增加牲畜数量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6_1#0d0b3e642?iti=2&amp;htil=2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6006" y="722376"/>
            <a:ext cx="3813048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6_2#0d0b3e642?iti=2&amp;htil=2&amp;color=0,0,0&amp;vtp=1&amp;bbb=1&amp;hb=1"/>
          <p:cNvSpPr/>
          <p:nvPr/>
        </p:nvSpPr>
        <p:spPr>
          <a:xfrm>
            <a:off x="7397718" y="3409696"/>
            <a:ext cx="3849624" cy="116230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青海省共和县塔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拉滩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“光伏羊”景观图</a:t>
            </a:r>
            <a:endParaRPr lang="en-US" altLang="zh-CN" sz="2800" dirty="0"/>
          </a:p>
        </p:txBody>
      </p:sp>
      <p:sp>
        <p:nvSpPr>
          <p:cNvPr id="4" name="QM_4_BD.6_3#0d0b3e642?htil=2&amp;color=0,0,0&amp;vtp=1&amp;bt=1&amp;bbb=1&amp;hb=1&amp;hs=1"/>
          <p:cNvSpPr/>
          <p:nvPr/>
        </p:nvSpPr>
        <p:spPr>
          <a:xfrm>
            <a:off x="932688" y="704088"/>
            <a:ext cx="6373368" cy="427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原空气稀薄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太阳辐射强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依托丰富的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太阳能资源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人们在青藏高原的荒漠上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建造了多个光伏电站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光伏电站地面长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出了青草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为防止遮挡光伏板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人们还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在电站里养羊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为青海省共和县塔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拉滩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光伏羊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景观图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BD.7_1#ea9a4ddd4?pid=0d0b3e642&amp;color=0,0,0&amp;vtp=1&amp;bbb=1&amp;hs=1"/>
          <p:cNvSpPr/>
          <p:nvPr/>
        </p:nvSpPr>
        <p:spPr>
          <a:xfrm>
            <a:off x="932688" y="5005578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青藏高原太阳辐射强的主要原因是(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8_1#ea9a4ddd4.bracket?pid=0d0b3e642&amp;color=0,0,0&amp;vpa=3&amp;vtp=1"/>
          <p:cNvSpPr/>
          <p:nvPr/>
        </p:nvSpPr>
        <p:spPr>
          <a:xfrm>
            <a:off x="6846920" y="5001895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7_2#ea9a4ddd4.choices?pid=0d0b3e642&amp;color=0,0,0&amp;vtp=1&amp;bbb=1"/>
          <p:cNvSpPr/>
          <p:nvPr/>
        </p:nvSpPr>
        <p:spPr>
          <a:xfrm>
            <a:off x="932688" y="5624194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B.海拔高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C.距海近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.风力强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2f7622c38?pid=0d0b3e642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光伏电站里养羊有利于(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2f7622c38.bracket?pid=0d0b3e642&amp;color=0,0,0&amp;vpa=4&amp;vtp=1"/>
          <p:cNvSpPr/>
          <p:nvPr/>
        </p:nvSpPr>
        <p:spPr>
          <a:xfrm>
            <a:off x="5048281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9_2#2f7622c38?pid=0d0b3e642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①降低除草成本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②减少饲料费用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③防止水土流失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④增加经济收入</a:t>
            </a:r>
            <a:endParaRPr lang="en-US" altLang="zh-CN" sz="2800" spc="-100" dirty="0"/>
          </a:p>
        </p:txBody>
      </p:sp>
      <p:sp>
        <p:nvSpPr>
          <p:cNvPr id="5" name="QC_5_BD.9_3#2f7622c38.choices?pid=0d0b3e642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1_1#500a815b8?color=0,0,0&amp;vtp=1&amp;bt=1&amp;bbb=1&amp;hb=1"/>
          <p:cNvSpPr/>
          <p:nvPr/>
        </p:nvSpPr>
        <p:spPr>
          <a:xfrm>
            <a:off x="932688" y="704088"/>
            <a:ext cx="10323576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遂宁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对比学习法是探究不同地理区域之间差异和联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系的重要学习方法之一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小明选取了青藏地区和东北地区进行对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比学习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分别为青藏地区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东北地区示意图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5~7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11_3#500a815b8?iti=3&amp;htil=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3268282"/>
            <a:ext cx="2990088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4_BD.11_4#500a815b8?iti=4&amp;htil=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632" y="3195130"/>
            <a:ext cx="2660904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11_5#500a815b8?iti=3&amp;htil=1&amp;color=0,0,0&amp;vtp=1&amp;bbb=1"/>
          <p:cNvSpPr/>
          <p:nvPr/>
        </p:nvSpPr>
        <p:spPr>
          <a:xfrm>
            <a:off x="2171255" y="5653850"/>
            <a:ext cx="2689225" cy="5414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青藏地区</a:t>
            </a:r>
            <a:endParaRPr lang="en-US" altLang="zh-CN" sz="2800" dirty="0"/>
          </a:p>
        </p:txBody>
      </p:sp>
      <p:sp>
        <p:nvSpPr>
          <p:cNvPr id="6" name="QM_4_BD.11_6#500a815b8?iti=4&amp;htil=1&amp;color=0,0,0&amp;vtp=1&amp;bbb=1"/>
          <p:cNvSpPr/>
          <p:nvPr/>
        </p:nvSpPr>
        <p:spPr>
          <a:xfrm>
            <a:off x="7328471" y="5653850"/>
            <a:ext cx="2689225" cy="5414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东北地区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_1#a4973f141?pid=500a815b8&amp;color=0,0,0&amp;vtp=1&amp;bt=1&amp;bbb=1"/>
          <p:cNvSpPr/>
          <p:nvPr/>
        </p:nvSpPr>
        <p:spPr>
          <a:xfrm>
            <a:off x="932688" y="576072"/>
            <a:ext cx="10323576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青藏地区和东北地区突出的自然环境特征分别是(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3_1#a4973f141.bracket?pid=500a815b8&amp;color=0,0,0&amp;vpa=5&amp;vtp=1"/>
          <p:cNvSpPr/>
          <p:nvPr/>
        </p:nvSpPr>
        <p:spPr>
          <a:xfrm>
            <a:off x="8977345" y="575882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2_2#a4973f141.choices?pid=500a815b8&amp;color=0,0,0&amp;vtp=1&amp;bbb=1"/>
          <p:cNvSpPr/>
          <p:nvPr/>
        </p:nvSpPr>
        <p:spPr>
          <a:xfrm>
            <a:off x="932688" y="1144779"/>
            <a:ext cx="10323576" cy="1058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A.高寒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、冷湿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.干旱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、湿热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2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.冷湿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、干旱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.高寒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、湿热</a:t>
            </a:r>
            <a:endParaRPr lang="en-US" altLang="zh-CN" sz="2800" dirty="0"/>
          </a:p>
        </p:txBody>
      </p:sp>
      <p:sp>
        <p:nvSpPr>
          <p:cNvPr id="5" name="QC_5_BD.14_1#4e8a8083f?pid=500a815b8&amp;color=0,0,0&amp;vtp=1&amp;bbb=1"/>
          <p:cNvSpPr/>
          <p:nvPr/>
        </p:nvSpPr>
        <p:spPr>
          <a:xfrm>
            <a:off x="932688" y="2280857"/>
            <a:ext cx="10323576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图示中两地区农业生产的共同点是(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5_1#4e8a8083f.bracket?pid=500a815b8&amp;color=0,0,0&amp;vpa=6&amp;vtp=1"/>
          <p:cNvSpPr/>
          <p:nvPr/>
        </p:nvSpPr>
        <p:spPr>
          <a:xfrm>
            <a:off x="6846920" y="2280667"/>
            <a:ext cx="495300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4_2#4e8a8083f.choices?pid=500a815b8&amp;color=0,0,0&amp;vtp=1&amp;bbb=1"/>
          <p:cNvSpPr/>
          <p:nvPr/>
        </p:nvSpPr>
        <p:spPr>
          <a:xfrm>
            <a:off x="932688" y="2839658"/>
            <a:ext cx="10323576" cy="1058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.耕地类型均以水田为主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.均分布有小麦种植区</a:t>
            </a:r>
            <a:endParaRPr lang="en-US" altLang="zh-CN" sz="2800" dirty="0"/>
          </a:p>
          <a:p>
            <a:pPr latinLnBrk="1">
              <a:lnSpc>
                <a:spcPts val="42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C.均饲养着牦牛和藏山羊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.均分布着广袤的黑土地</a:t>
            </a:r>
            <a:endParaRPr lang="en-US" altLang="zh-CN" sz="2800" dirty="0"/>
          </a:p>
        </p:txBody>
      </p:sp>
      <p:sp>
        <p:nvSpPr>
          <p:cNvPr id="8" name="QC_5_BD.16_1#2a8dcfa72?pid=500a815b8&amp;color=0,0,0&amp;vtp=1&amp;bbb=1&amp;hb=1"/>
          <p:cNvSpPr/>
          <p:nvPr/>
        </p:nvSpPr>
        <p:spPr>
          <a:xfrm>
            <a:off x="932688" y="3963227"/>
            <a:ext cx="10323576" cy="1058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图示中两地区均成立了自然保护区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，自然保护区的成立有利于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5_AN.17_1#2a8dcfa72.bracket?pid=500a815b8&amp;color=0,0,0&amp;vpa=7&amp;vtp=1"/>
          <p:cNvSpPr/>
          <p:nvPr/>
        </p:nvSpPr>
        <p:spPr>
          <a:xfrm>
            <a:off x="1209707" y="4515487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5_BD.16_2#2a8dcfa72.choices?pid=500a815b8&amp;color=0,0,0&amp;vtp=1&amp;bbb=1"/>
          <p:cNvSpPr/>
          <p:nvPr/>
        </p:nvSpPr>
        <p:spPr>
          <a:xfrm>
            <a:off x="932688" y="5085716"/>
            <a:ext cx="10323576" cy="1058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.改善生态环境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.促进粮食增产</a:t>
            </a:r>
            <a:endParaRPr lang="en-US" altLang="zh-CN" sz="2800" dirty="0"/>
          </a:p>
          <a:p>
            <a:pPr latinLnBrk="1">
              <a:lnSpc>
                <a:spcPts val="42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C.矿产资源开发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.扩大耕地面积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8_1#eb43196a9?iti=5&amp;htil=4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1126" y="722376"/>
            <a:ext cx="2596896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8_2#eb43196a9?iti=5&amp;htil=4&amp;color=0,0,0&amp;vtp=1&amp;bbb=1&amp;hb=1"/>
          <p:cNvSpPr/>
          <p:nvPr/>
        </p:nvSpPr>
        <p:spPr>
          <a:xfrm>
            <a:off x="8377682" y="3848608"/>
            <a:ext cx="2843784" cy="16627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我国启动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建设的8个国家算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力枢纽节点示意图</a:t>
            </a:r>
            <a:endParaRPr lang="en-US" altLang="zh-CN" sz="2800" dirty="0"/>
          </a:p>
        </p:txBody>
      </p:sp>
      <p:sp>
        <p:nvSpPr>
          <p:cNvPr id="4" name="QM_4_BD.18_3#eb43196a9?htil=4&amp;color=0,0,0&amp;vtp=1&amp;bt=1&amp;bbb=1&amp;hb=1"/>
          <p:cNvSpPr/>
          <p:nvPr/>
        </p:nvSpPr>
        <p:spPr>
          <a:xfrm>
            <a:off x="932688" y="704088"/>
            <a:ext cx="7379208" cy="54987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【回归教材】（2024·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达州期末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东数西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是通过构建数据中心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云计算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大数据一体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化的新型算力网络体系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将东部算力需求有序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引导到西部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优化数据中心建设布局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促进东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西部协同联动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数据中心是支撑云计算服务的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基础设施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其投资和运行有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以上的花费都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用在设备的供电和制冷上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其运行时需要恒温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能源消耗量大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为我国启动建设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个国家算力枢纽节点示意图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1944</Words>
  <Application>WPS 演示</Application>
  <PresentationFormat>宽屏</PresentationFormat>
  <Paragraphs>160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2026-02-26T09:42:00Z</dcterms:created>
  <dcterms:modified xsi:type="dcterms:W3CDTF">2026-02-27T09:30:22Z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C9834E7FB3FE4D6D9D5C85929A8C7629_12</vt:lpwstr>
  </property>
</Properties>
</file>