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3.xml"/><Relationship Id="rId8" Type="http://schemas.openxmlformats.org/officeDocument/2006/relationships/slide" Target="../slides/slide12.xml"/><Relationship Id="rId7" Type="http://schemas.openxmlformats.org/officeDocument/2006/relationships/slide" Target="../slides/slide9.xml"/><Relationship Id="rId6" Type="http://schemas.openxmlformats.org/officeDocument/2006/relationships/slide" Target="../slides/slide8.xml"/><Relationship Id="rId5" Type="http://schemas.openxmlformats.org/officeDocument/2006/relationships/slide" Target="../slides/slide7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9aa0f84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807fa2dad&amp;cid=807fa2dad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0b51e4443&amp;cid=0b51e4443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0ab274a88&amp;cid=0ab274a88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694a9ab1b&amp;cid=694a9ab1b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42a67562c&amp;cid=42a67562c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963df6721&amp;cid=963df6721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17a5990b7&amp;cid=17a5990b7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8403993ad&amp;cid=8403993ad&amp;vtp=1">
            <a:hlinkClick r:id="rId8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53c3e262a&amp;cid=53c3e262a&amp;vtp=1">
            <a:hlinkClick r:id="rId8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805f32ca1&amp;cid=805f32ca1&amp;vtp=1">
            <a:hlinkClick r:id="rId9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1#83461898b?pid=4f8ef435c&amp;color=0,0,0&amp;vtp=1&amp;bt=1&amp;bbb=1&amp;hb=1"/>
          <p:cNvSpPr/>
          <p:nvPr/>
        </p:nvSpPr>
        <p:spPr>
          <a:xfrm>
            <a:off x="932688" y="7040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日本自然资源贫乏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工业生产所需的原料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燃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料主要依靠海外进口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其中大量的铁矿石来自澳大利亚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日本主要工业区分布图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为澳大利亚矿产资源与工业城市分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8_3#83461898b?iti=5&amp;htil=1&amp;pid=4f8ef435c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8760" y="720000"/>
            <a:ext cx="402336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M_4_BD.18_4#83461898b?iti=6&amp;htil=1&amp;pid=4f8ef435c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1968" y="729144"/>
            <a:ext cx="4142232" cy="387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8_5#83461898b?iti=5&amp;htil=1&amp;pid=4f8ef435c&amp;color=0,0,0&amp;mp=1&amp;vtp=1&amp;bbb=1"/>
          <p:cNvSpPr/>
          <p:nvPr/>
        </p:nvSpPr>
        <p:spPr>
          <a:xfrm>
            <a:off x="1197927" y="4733200"/>
            <a:ext cx="4645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日本主要工业区分布图</a:t>
            </a:r>
            <a:endParaRPr lang="en-US" altLang="zh-CN" sz="2800" dirty="0"/>
          </a:p>
        </p:txBody>
      </p:sp>
      <p:sp>
        <p:nvSpPr>
          <p:cNvPr id="5" name="QM_4_BD.18_6#83461898b?iti=6&amp;htil=1&amp;pid=4f8ef435c&amp;color=0,0,0&amp;mp=1&amp;vtp=1&amp;bbb=1&amp;hb=1"/>
          <p:cNvSpPr/>
          <p:nvPr/>
        </p:nvSpPr>
        <p:spPr>
          <a:xfrm>
            <a:off x="6190488" y="4733200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澳大利亚矿产资源与工业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城市分布图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8403993ad?pid=83461898b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下列关于两个国家的叙述正确的是(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8403993ad.bracket?pid=83461898b&amp;color=0,0,0&amp;vpa=8&amp;vtp=1"/>
          <p:cNvSpPr/>
          <p:nvPr/>
        </p:nvSpPr>
        <p:spPr>
          <a:xfrm>
            <a:off x="683422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9_2#8403993ad.choices?pid=83461898b&amp;color=0,0,0&amp;vtp=1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A.两国都位于北半球，濒临太平洋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.两国都是地狭人稠的岛国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.日本工业区仅分布在太平洋沿岸和濑户内海沿岸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.澳大利亚是世界重要的矿产资源生产国和出口国</a:t>
            </a:r>
            <a:endParaRPr lang="en-US" altLang="zh-CN" sz="2800" dirty="0"/>
          </a:p>
        </p:txBody>
      </p:sp>
      <p:sp>
        <p:nvSpPr>
          <p:cNvPr id="5" name="QC_5_BD.21_1#53c3e262a?pid=83461898b&amp;color=0,0,0&amp;vtp=1&amp;bbb=1"/>
          <p:cNvSpPr/>
          <p:nvPr/>
        </p:nvSpPr>
        <p:spPr>
          <a:xfrm>
            <a:off x="932688" y="37825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澳大利亚保留古老物种的根本原因是(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53c3e262a.bracket?pid=83461898b&amp;color=0,0,0&amp;vpa=9&amp;vtp=1"/>
          <p:cNvSpPr/>
          <p:nvPr/>
        </p:nvSpPr>
        <p:spPr>
          <a:xfrm>
            <a:off x="7191407" y="3778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21_2#53c3e262a.choices?pid=83461898b&amp;color=0,0,0&amp;vtp=1&amp;bbb=1"/>
          <p:cNvSpPr/>
          <p:nvPr/>
        </p:nvSpPr>
        <p:spPr>
          <a:xfrm>
            <a:off x="932688" y="442156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A.气候干旱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，沙漠广布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.地处热带，热量充足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.远离大陆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，长期孤立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.地处高原，地层古老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deb457f1?pid=9aa0f8405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805f32ca1?pid=5deb457f1&amp;color=0,0,0&amp;vtp=1&amp;bbb=1&amp;hb=1"/>
          <p:cNvSpPr/>
          <p:nvPr/>
        </p:nvSpPr>
        <p:spPr>
          <a:xfrm>
            <a:off x="932688" y="1292279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）阅读图文材料，完成下列问题。（10分）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墨累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达令河流域位于澳大利亚东南部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水资源十分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贫乏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该地充分利用自然条件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因地制宜发展养羊业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2#805f32ca1?pid=5deb457f1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为缓解当地水资源短缺状况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澳大利亚实施了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雪山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调雪河水入墨累河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为墨累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达令河流域局部区域简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为澳大利亚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雪山工程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4_BD.23_3#805f32ca1?pid=5deb457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1328" y="2679700"/>
            <a:ext cx="9226296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4_1#104b6e10d?pid=805f32ca1&amp;color=0,0,0&amp;vtp=1&amp;bt=1&amp;bbb=1&amp;hb=1"/>
          <p:cNvSpPr/>
          <p:nvPr/>
        </p:nvSpPr>
        <p:spPr>
          <a:xfrm>
            <a:off x="932688" y="57607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根据图中年降水量推测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，单位面积载畜量最大的区域是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选填“乙”或“丙”或“丁”）。（2分）</a:t>
            </a:r>
            <a:endParaRPr lang="en-US" altLang="zh-CN" sz="2800" dirty="0"/>
          </a:p>
        </p:txBody>
      </p:sp>
      <p:sp>
        <p:nvSpPr>
          <p:cNvPr id="3" name="QB_5_AN.25_1#104b6e10d.blank?pid=805f32ca1&amp;color=0,0,0&amp;vpa=10&amp;vtp=1&amp;bbb=1"/>
          <p:cNvSpPr/>
          <p:nvPr/>
        </p:nvSpPr>
        <p:spPr>
          <a:xfrm>
            <a:off x="1031907" y="1172337"/>
            <a:ext cx="1865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（2分）</a:t>
            </a:r>
            <a:endParaRPr lang="en-US" altLang="zh-CN" sz="2800" dirty="0"/>
          </a:p>
        </p:txBody>
      </p:sp>
      <p:sp>
        <p:nvSpPr>
          <p:cNvPr id="4" name="QB_5_BD.26_1#d7ff20c36?pid=805f32ca1&amp;color=0,0,0&amp;vtp=1&amp;bbb=1&amp;hb=1"/>
          <p:cNvSpPr/>
          <p:nvPr/>
        </p:nvSpPr>
        <p:spPr>
          <a:xfrm>
            <a:off x="932688" y="18580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与墨累河流域相比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，雪河流域降水量更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因为它地处甲山脉的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选填“迎风坡”或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“背风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”）一侧。“雪山工程”从雪河引水，在BC段可实现自流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依据是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5" name="QB_5_AN.27_1#d7ff20c36.blank?pid=805f32ca1&amp;color=0,0,0&amp;vpa=11&amp;vtp=1&amp;bbb=1"/>
          <p:cNvSpPr/>
          <p:nvPr/>
        </p:nvSpPr>
        <p:spPr>
          <a:xfrm>
            <a:off x="7818470" y="1827593"/>
            <a:ext cx="32940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大（或多）（1分）</a:t>
            </a:r>
            <a:endParaRPr lang="en-US" altLang="zh-CN" sz="2800" dirty="0"/>
          </a:p>
        </p:txBody>
      </p:sp>
      <p:sp>
        <p:nvSpPr>
          <p:cNvPr id="6" name="QB_5_AN.28_1#d7ff20c36.blank?pid=805f32ca1&amp;color=0,0,0&amp;vpa=12&amp;vtp=1&amp;bbb=1"/>
          <p:cNvSpPr/>
          <p:nvPr/>
        </p:nvSpPr>
        <p:spPr>
          <a:xfrm>
            <a:off x="4157694" y="2475293"/>
            <a:ext cx="25796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迎风坡（1分）</a:t>
            </a:r>
            <a:endParaRPr lang="en-US" altLang="zh-CN" sz="2800" dirty="0"/>
          </a:p>
        </p:txBody>
      </p:sp>
      <p:sp>
        <p:nvSpPr>
          <p:cNvPr id="7" name="QB_5_AN.29_1#d7ff20c36.blank?pid=805f32ca1&amp;color=0,0,0&amp;vpa=13&amp;vtp=1&amp;bbb=1"/>
          <p:cNvSpPr/>
          <p:nvPr/>
        </p:nvSpPr>
        <p:spPr>
          <a:xfrm>
            <a:off x="2027269" y="3749738"/>
            <a:ext cx="73596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B的海拔高于C，河水由高处流向低处（2分）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6" grpId="0" animBg="1" build="p"/>
      <p:bldP spid="7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0_1#4f640a061?pid=805f32ca1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除实施“雪山工程”外，还可采取哪些措施缓解墨累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—达令河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流域水资源短缺状况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？请至少提出两条建议。（4分）</a:t>
            </a:r>
            <a:endParaRPr lang="en-US" altLang="zh-CN" sz="2800" dirty="0"/>
          </a:p>
        </p:txBody>
      </p:sp>
      <p:sp>
        <p:nvSpPr>
          <p:cNvPr id="3" name="QO_5_AN.31_1#4f640a061?pid=805f32ca1&amp;color=0,0,0&amp;vtp=1&amp;bbb=1&amp;hb=1"/>
          <p:cNvSpPr/>
          <p:nvPr/>
        </p:nvSpPr>
        <p:spPr>
          <a:xfrm>
            <a:off x="932688" y="19850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①培育和推广耐旱作物，发展节水农业；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②合理开采地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；③修建水库蓄水；④改进灌溉技术（喷灌、滴灌等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），提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高水资源利用率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；⑤海水淡化；⑥制定法律法规，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实行梯级水价；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加强宣传，提高居民节水意识等。（4分，任答两点）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aa0f8405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9aa0f8405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9aa0f8405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专题八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东半球其他的地区和国家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f8ef435c?pid=9aa0f8405&amp;color=64,64,64&amp;vtp=1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cc9acd2ac?iti=1&amp;htil=1&amp;pid=4f8ef435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9873" y="1310567"/>
            <a:ext cx="3520862" cy="348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cc9acd2ac?iti=1&amp;htil=1&amp;pid=4f8ef435c&amp;color=0,0,0&amp;vtp=1&amp;bbb=1&amp;hb=1"/>
          <p:cNvSpPr/>
          <p:nvPr/>
        </p:nvSpPr>
        <p:spPr>
          <a:xfrm>
            <a:off x="7328915" y="4925213"/>
            <a:ext cx="3922776" cy="12095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阿拉伯联合酋长国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及周边地区示意图</a:t>
            </a:r>
            <a:endParaRPr lang="en-US" altLang="zh-CN" sz="2800" dirty="0"/>
          </a:p>
        </p:txBody>
      </p:sp>
      <p:sp>
        <p:nvSpPr>
          <p:cNvPr id="5" name="QM_4_BD.1_3#cc9acd2ac?htil=1&amp;pid=4f8ef435c&amp;color=0,0,0&amp;vtp=1&amp;bbb=1&amp;hb=1"/>
          <p:cNvSpPr/>
          <p:nvPr/>
        </p:nvSpPr>
        <p:spPr>
          <a:xfrm>
            <a:off x="932688" y="1292279"/>
            <a:ext cx="63093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广安期末改编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阿拉伯联合酋长国位于阿拉伯半岛东南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是西亚主要的产油国之一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该国不仅重点发展制造业和旅游业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大力促进人工智能和生物制药等高新技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术产业的发展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为阿拉伯联合酋长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国及周边地区示意图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807fa2dad?pid=cc9acd2ac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阿拉伯联合酋长国所在地区的石油资源集中分布在(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807fa2dad.bracket?pid=cc9acd2ac&amp;color=0,0,0&amp;vpa=1&amp;vtp=1"/>
          <p:cNvSpPr/>
          <p:nvPr/>
        </p:nvSpPr>
        <p:spPr>
          <a:xfrm>
            <a:off x="933453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_2#807fa2dad.choices?pid=cc9acd2ac&amp;color=0,0,0&amp;vtp=1&amp;bb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.红海及其沿岸地区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.地中海及其沿岸地区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C.里海及其沿岸地区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.波斯湾及其沿岸地区</a:t>
            </a:r>
            <a:endParaRPr lang="en-US" altLang="zh-CN" sz="2800" dirty="0"/>
          </a:p>
        </p:txBody>
      </p:sp>
      <p:sp>
        <p:nvSpPr>
          <p:cNvPr id="5" name="QC_5_BD.4_1#0b51e4443?pid=cc9acd2ac&amp;color=0,0,0&amp;vtp=1&amp;bbb=1&amp;hb=1"/>
          <p:cNvSpPr/>
          <p:nvPr/>
        </p:nvSpPr>
        <p:spPr>
          <a:xfrm>
            <a:off x="932688" y="25019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阿拉伯联合酋长国的石油要出口至欧洲西部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，其海上最短航线需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要经过(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0b51e4443.bracket?pid=cc9acd2ac&amp;color=0,0,0&amp;vpa=2&amp;vtp=1"/>
          <p:cNvSpPr/>
          <p:nvPr/>
        </p:nvSpPr>
        <p:spPr>
          <a:xfrm>
            <a:off x="2281269" y="313632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4_2#0b51e4443.choices?pid=cc9acd2ac&amp;color=0,0,0&amp;vtp=1&amp;bbb=1"/>
          <p:cNvSpPr/>
          <p:nvPr/>
        </p:nvSpPr>
        <p:spPr>
          <a:xfrm>
            <a:off x="932688" y="377894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.霍尔木兹海峡和马六甲海峡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.霍尔木兹海峡和好望角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C.霍尔木兹海峡和苏伊士运河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.巴拿马运河和马六甲海峡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_1#0ab274a88?pid=cc9acd2ac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阿拉伯联合酋长国大力发展制造业、旅游业和高新技术产业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7_1#0ab274a88.bracket?pid=cc9acd2ac&amp;color=0,0,0&amp;vpa=3&amp;vtp=1"/>
          <p:cNvSpPr/>
          <p:nvPr/>
        </p:nvSpPr>
        <p:spPr>
          <a:xfrm>
            <a:off x="2638457" y="13384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6_2#0ab274a88.choices?pid=cc9acd2ac&amp;color=0,0,0&amp;vtp=1&amp;bb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.发展多元经济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.淘汰石油产业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C.保护生态环境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.节约石油资源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8_1#6812b0cd3?pid=4f8ef435c&amp;color=0,0,0&amp;vtp=1&amp;bt=1&amp;bbb=1&amp;hb=1"/>
          <p:cNvSpPr/>
          <p:nvPr/>
        </p:nvSpPr>
        <p:spPr>
          <a:xfrm>
            <a:off x="932688" y="704088"/>
            <a:ext cx="10323576" cy="1464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冰岛是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冰与火美丽邂逅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的岛国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多次被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联合国评为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全球最宜居国家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之一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读冰岛板块位置示意图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和冰岛传统民居草皮屋景观图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8-3），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4~5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8_3#6812b0cd3?iti=2&amp;htil=1&amp;pid=4f8ef435c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8184" y="2305558"/>
            <a:ext cx="3306224" cy="274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4_BD.8_4#6812b0cd3?iti=3&amp;htil=1&amp;pid=4f8ef435c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5618" y="2305558"/>
            <a:ext cx="4124079" cy="274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4_BD.8_5#6812b0cd3?iti=2&amp;htil=1&amp;pid=4f8ef435c&amp;color=0,0,0&amp;vtp=1&amp;bbb=1"/>
          <p:cNvSpPr/>
          <p:nvPr/>
        </p:nvSpPr>
        <p:spPr>
          <a:xfrm>
            <a:off x="1366584" y="5181944"/>
            <a:ext cx="4289425" cy="4678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冰岛板块位置示意图</a:t>
            </a:r>
            <a:endParaRPr lang="en-US" altLang="zh-CN" sz="2800" dirty="0"/>
          </a:p>
        </p:txBody>
      </p:sp>
      <p:sp>
        <p:nvSpPr>
          <p:cNvPr id="6" name="QM_4_BD.8_6#6812b0cd3?iti=3&amp;htil=1&amp;pid=4f8ef435c&amp;color=0,0,0&amp;vtp=1&amp;bbb=1&amp;hb=1"/>
          <p:cNvSpPr/>
          <p:nvPr/>
        </p:nvSpPr>
        <p:spPr>
          <a:xfrm>
            <a:off x="6195061" y="5181944"/>
            <a:ext cx="4965192" cy="9756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冰岛传统民居草皮屋景</a:t>
            </a:r>
            <a:endParaRPr lang="en-US" altLang="zh-CN" sz="2800" b="0" i="0" dirty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694a9ab1b?pid=6812b0cd3&amp;color=0,0,0&amp;vtp=1&amp;bt=1&amp;bbb=1"/>
          <p:cNvSpPr/>
          <p:nvPr/>
        </p:nvSpPr>
        <p:spPr>
          <a:xfrm>
            <a:off x="932688" y="57607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冰岛被誉为“冰与火之国”，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其主要原因有(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694a9ab1b.bracket?pid=6812b0cd3&amp;color=0,0,0&amp;vpa=4&amp;vtp=1"/>
          <p:cNvSpPr/>
          <p:nvPr/>
        </p:nvSpPr>
        <p:spPr>
          <a:xfrm>
            <a:off x="7904195" y="575501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694a9ab1b?pid=6812b0cd3&amp;color=0,0,0&amp;vtp=1&amp;bbb=1&amp;hb=1"/>
          <p:cNvSpPr/>
          <p:nvPr/>
        </p:nvSpPr>
        <p:spPr>
          <a:xfrm>
            <a:off x="932688" y="1211200"/>
            <a:ext cx="10323576" cy="181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①地处北极地区，寒带气候分布广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②地处高纬度地区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，岛上冰川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广布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③地处板块张裂地带，地热资源丰富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地处板块碰撞地带，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地壳比较稳定</a:t>
            </a:r>
            <a:endParaRPr lang="en-US" altLang="zh-CN" sz="2800" dirty="0"/>
          </a:p>
        </p:txBody>
      </p:sp>
      <p:sp>
        <p:nvSpPr>
          <p:cNvPr id="5" name="QC_5_BD.9_3#694a9ab1b.choices?pid=6812b0cd3&amp;color=0,0,0&amp;vtp=1&amp;bbb=1"/>
          <p:cNvSpPr/>
          <p:nvPr/>
        </p:nvSpPr>
        <p:spPr>
          <a:xfrm>
            <a:off x="932688" y="3087307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5_BD.11_1#42a67562c?pid=6812b0cd3&amp;color=0,0,0&amp;vtp=1&amp;bbb=1&amp;hb=1"/>
          <p:cNvSpPr/>
          <p:nvPr/>
        </p:nvSpPr>
        <p:spPr>
          <a:xfrm>
            <a:off x="932688" y="3712529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草皮屋是用草皮覆盖在木结构屋架上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。冰岛传统民居采用草皮屋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设计的主要目的是(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2_1#42a67562c.bracket?pid=6812b0cd3&amp;color=0,0,0&amp;vpa=5&amp;vtp=1"/>
          <p:cNvSpPr/>
          <p:nvPr/>
        </p:nvSpPr>
        <p:spPr>
          <a:xfrm>
            <a:off x="4079906" y="4337433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11_2#42a67562c.choices?pid=6812b0cd3&amp;color=0,0,0&amp;vtp=1&amp;bbb=1"/>
          <p:cNvSpPr/>
          <p:nvPr/>
        </p:nvSpPr>
        <p:spPr>
          <a:xfrm>
            <a:off x="932688" y="4968749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A.就地取材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，利于迁徙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.防震抗灾，御寒保暖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.遮挡阳光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，通风散热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.美化环境，吸引游客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1#1b006e3f1?pid=4f8ef435c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绵阳模拟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吉姆在日记中记录道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湿季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大草原一片葱绿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斑马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长颈鹿成群迁徙而来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到了干季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枯黄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茫茫草原上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间或有一些耐旱的孤树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4_1#963df6721?pid=1b006e3f1&amp;color=0,0,0&amp;vtp=1&amp;bbb=1&amp;hb=1"/>
          <p:cNvSpPr/>
          <p:nvPr/>
        </p:nvSpPr>
        <p:spPr>
          <a:xfrm>
            <a:off x="932688" y="26257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央视《动物世界》经常播放非洲动物大迁徙的景观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。导致非洲动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物大迁徙的根本原因是(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5_1#963df6721.bracket?pid=1b006e3f1&amp;color=0,0,0&amp;vpa=6&amp;vtp=1"/>
          <p:cNvSpPr/>
          <p:nvPr/>
        </p:nvSpPr>
        <p:spPr>
          <a:xfrm>
            <a:off x="4794281" y="3260153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4_2#963df6721.choices?pid=1b006e3f1&amp;color=0,0,0&amp;vtp=1&amp;bbb=1"/>
          <p:cNvSpPr/>
          <p:nvPr/>
        </p:nvSpPr>
        <p:spPr>
          <a:xfrm>
            <a:off x="932688" y="38949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.气温变化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B.降水变化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C.人类驱赶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.位置因素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17a5990b7?pid=1b006e3f1&amp;color=0,0,0&amp;vtp=1&amp;bt=1&amp;bbb=1&amp;hb=1"/>
          <p:cNvSpPr/>
          <p:nvPr/>
        </p:nvSpPr>
        <p:spPr>
          <a:xfrm>
            <a:off x="932688" y="704088"/>
            <a:ext cx="10323576" cy="1464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吉姆在拍摄视频吸引大众关注的同时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，还想为家乡的发展添些助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。他想把影响非洲发展的三大主要问题拍成视频，图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8-4示意拍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摄思路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其中的数字分别表示(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17a5990b7.bracket?pid=1b006e3f1&amp;color=0,0,0&amp;vpa=7&amp;vtp=1"/>
          <p:cNvSpPr/>
          <p:nvPr/>
        </p:nvSpPr>
        <p:spPr>
          <a:xfrm>
            <a:off x="5853144" y="1701165"/>
            <a:ext cx="515938" cy="4535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16_2#17a5990b7?iti=4&amp;pid=1b006e3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1548" y="2305558"/>
            <a:ext cx="4635000" cy="117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16_3#17a5990b7?iti=4&amp;pid=1b006e3f1&amp;color=0,0,0&amp;vtp=1&amp;bbb=1"/>
          <p:cNvSpPr/>
          <p:nvPr/>
        </p:nvSpPr>
        <p:spPr>
          <a:xfrm>
            <a:off x="4843335" y="3612224"/>
            <a:ext cx="2511425" cy="4678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拍摄思路</a:t>
            </a:r>
            <a:endParaRPr lang="en-US" altLang="zh-CN" sz="2800" dirty="0"/>
          </a:p>
        </p:txBody>
      </p:sp>
      <p:sp>
        <p:nvSpPr>
          <p:cNvPr id="6" name="QC_5_BD.16_4#17a5990b7.choices?pid=1b006e3f1&amp;color=0,0,0&amp;vtp=1&amp;bbb=1"/>
          <p:cNvSpPr/>
          <p:nvPr/>
        </p:nvSpPr>
        <p:spPr>
          <a:xfrm>
            <a:off x="932688" y="4128225"/>
            <a:ext cx="10323576" cy="1972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A.①人口问题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②环境问题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③粮食问题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.①环境问题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②人口问题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③粮食问题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.①粮食问题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②环境问题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③人口问题</a:t>
            </a:r>
            <a:endParaRPr lang="en-US" altLang="zh-CN" sz="2800" dirty="0"/>
          </a:p>
          <a:p>
            <a:pPr latinLnBrk="1">
              <a:lnSpc>
                <a:spcPts val="3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.①人口问题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②粮食问题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③环境问题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1999</Words>
  <Application>WPS 演示</Application>
  <PresentationFormat>宽屏</PresentationFormat>
  <Paragraphs>151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2026-02-26T09:30:00Z</dcterms:created>
  <dcterms:modified xsi:type="dcterms:W3CDTF">2026-02-27T08:52:38Z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15B9AB1AF4B64A01A72E1D30535E22BB_12</vt:lpwstr>
  </property>
  <property fmtid="{D5CDD505-2E9C-101B-9397-08002B2CF9AE}" pid="3" name="KSOProductBuildVer">
    <vt:lpwstr>2052-12.1.0.24657</vt:lpwstr>
  </property>
</Properties>
</file>