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2.xml"/><Relationship Id="rId7" Type="http://schemas.openxmlformats.org/officeDocument/2006/relationships/slide" Target="../slides/slide11.xml"/><Relationship Id="rId6" Type="http://schemas.openxmlformats.org/officeDocument/2006/relationships/slide" Target="../slides/slide10.xml"/><Relationship Id="rId5" Type="http://schemas.openxmlformats.org/officeDocument/2006/relationships/slide" Target="../slides/slide7.xml"/><Relationship Id="rId4" Type="http://schemas.openxmlformats.org/officeDocument/2006/relationships/slide" Target="../slides/slide6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9935b39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5d5b5696b&amp;cid=5d5b5696b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1fbcd3dc3&amp;cid=1fbcd3dc3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a143f6b10&amp;cid=a143f6b10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a9f0d31b6&amp;cid=a9f0d31b6&amp;vtp=1">
            <a:hlinkClick r:id="rId4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ca2fc16e5&amp;cid=ca2fc16e5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b50b562dc&amp;cid=b50b562dc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0eb988da0&amp;cid=0eb988da0&amp;vtp=1">
            <a:hlinkClick r:id="rId6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a3e3df2b0&amp;cid=a3e3df2b0&amp;vtp=1">
            <a:hlinkClick r:id="rId7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c8fab7a81&amp;cid=c8fab7a81&amp;vtp=1">
            <a:hlinkClick r:id="rId7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fe2be1cde&amp;cid=fe2be1cde&amp;vtp=1">
            <a:hlinkClick r:id="rId8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b50b562dc?pid=b17880fbd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我国战略性矿产资源对外依存度高的最主要原因是(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5_1#b50b562dc.bracket?pid=b17880fbd&amp;color=0,0,0&amp;vpa=6&amp;vtp=1"/>
          <p:cNvSpPr/>
          <p:nvPr/>
        </p:nvSpPr>
        <p:spPr>
          <a:xfrm>
            <a:off x="9347232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4_2#b50b562dc.choices?pid=b17880fbd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.矿产资源储量极小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.矿产供需矛盾突出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C.矿产开发能力不足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.进口矿产成本较低</a:t>
            </a:r>
            <a:endParaRPr lang="en-US" altLang="zh-CN" sz="2800" dirty="0"/>
          </a:p>
        </p:txBody>
      </p:sp>
      <p:sp>
        <p:nvSpPr>
          <p:cNvPr id="5" name="QC_5_BD.16_1#0eb988da0?pid=b17880fbd&amp;color=0,0,0&amp;vtp=1&amp;bbb=1&amp;hb=1"/>
          <p:cNvSpPr/>
          <p:nvPr/>
        </p:nvSpPr>
        <p:spPr>
          <a:xfrm>
            <a:off x="932688" y="25019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针对战略性矿产资源对外依存度高的现状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，我国可采取的措施有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7_1#0eb988da0.bracket?pid=b17880fbd&amp;color=0,0,0&amp;vpa=7&amp;vtp=1"/>
          <p:cNvSpPr/>
          <p:nvPr/>
        </p:nvSpPr>
        <p:spPr>
          <a:xfrm>
            <a:off x="1209707" y="313632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6_2#0eb988da0?pid=b17880fbd&amp;color=0,0,0&amp;vtp=1&amp;bbb=1&amp;hb=1"/>
          <p:cNvSpPr/>
          <p:nvPr/>
        </p:nvSpPr>
        <p:spPr>
          <a:xfrm>
            <a:off x="932688" y="377894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①加强国内矿产资源勘探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②限制相关产业发展，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减少矿产消费量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提高矿产资源利用效率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④严格限制矿产资源出口</a:t>
            </a:r>
            <a:endParaRPr lang="en-US" altLang="zh-CN" sz="2800" dirty="0"/>
          </a:p>
        </p:txBody>
      </p:sp>
      <p:sp>
        <p:nvSpPr>
          <p:cNvPr id="8" name="QC_5_BD.16_3#0eb988da0.choices?pid=b17880fbd&amp;color=0,0,0&amp;vtp=1&amp;bbb=1"/>
          <p:cNvSpPr/>
          <p:nvPr/>
        </p:nvSpPr>
        <p:spPr>
          <a:xfrm>
            <a:off x="932688" y="504812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1#8901782d3?pid=cb846185a&amp;color=0,0,0&amp;vtp=1&amp;bt=1&amp;bbb=1&amp;hb=1"/>
          <p:cNvSpPr/>
          <p:nvPr/>
        </p:nvSpPr>
        <p:spPr>
          <a:xfrm>
            <a:off x="932688" y="704089"/>
            <a:ext cx="10323576" cy="2661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【新课标·海洋资源】（2025·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德阳模拟改编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国风电吊装容量统计简报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全国新增装机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388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不含港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台地区数据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容量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699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万千瓦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比增长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9.6%；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陆上风电新增装机容量占全部新增装机容量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93.5%，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海上风电新增装机容量占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6.5%。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9_1#a3e3df2b0?pid=8901782d3&amp;color=0,0,0&amp;vtp=1&amp;bbb=1"/>
          <p:cNvSpPr/>
          <p:nvPr/>
        </p:nvSpPr>
        <p:spPr>
          <a:xfrm>
            <a:off x="932688" y="3430778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与西北地区陆上风电相比，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海上风电(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20_1#a3e3df2b0.bracket?pid=8901782d3&amp;color=0,0,0&amp;vpa=8&amp;vtp=1"/>
          <p:cNvSpPr/>
          <p:nvPr/>
        </p:nvSpPr>
        <p:spPr>
          <a:xfrm>
            <a:off x="7191407" y="3424365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19_2#a3e3df2b0.choices?pid=8901782d3&amp;color=0,0,0&amp;vtp=1&amp;bbb=1"/>
          <p:cNvSpPr/>
          <p:nvPr/>
        </p:nvSpPr>
        <p:spPr>
          <a:xfrm>
            <a:off x="932688" y="3966400"/>
            <a:ext cx="10323576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.对环境无破坏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.不受天气影响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C.发电量不稳定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.维护难度较大</a:t>
            </a:r>
            <a:endParaRPr lang="en-US" altLang="zh-CN" sz="2800" dirty="0"/>
          </a:p>
        </p:txBody>
      </p:sp>
      <p:sp>
        <p:nvSpPr>
          <p:cNvPr id="6" name="QC_5_BD.21_1#c8fab7a81?pid=8901782d3&amp;color=0,0,0&amp;vtp=1&amp;bbb=1"/>
          <p:cNvSpPr/>
          <p:nvPr/>
        </p:nvSpPr>
        <p:spPr>
          <a:xfrm>
            <a:off x="932688" y="5063618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海上风力发电主要利用的自然资源是(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22_1#c8fab7a81.bracket?pid=8901782d3&amp;color=0,0,0&amp;vpa=9&amp;vtp=1"/>
          <p:cNvSpPr/>
          <p:nvPr/>
        </p:nvSpPr>
        <p:spPr>
          <a:xfrm>
            <a:off x="7191407" y="5057205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5_BD.21_2#c8fab7a81.choices?pid=8901782d3&amp;color=0,0,0&amp;vtp=1&amp;bbb=1"/>
          <p:cNvSpPr/>
          <p:nvPr/>
        </p:nvSpPr>
        <p:spPr>
          <a:xfrm>
            <a:off x="932688" y="5616004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.森林资源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B.土地资源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C.生物资源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.气候资源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7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a4defc50?pid=9935b3905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pic>
        <p:nvPicPr>
          <p:cNvPr id="3" name="QO_4_BD.23_1#fe2be1cde?iti=3&amp;htil=3&amp;pid=5a4defc5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2970" y="1310567"/>
            <a:ext cx="257860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2#fe2be1cde?iti=3&amp;htil=3&amp;pid=5a4defc50&amp;color=0,0,0&amp;vtp=1&amp;bbb=1&amp;hb=1"/>
          <p:cNvSpPr/>
          <p:nvPr/>
        </p:nvSpPr>
        <p:spPr>
          <a:xfrm>
            <a:off x="8390382" y="4860852"/>
            <a:ext cx="2843784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浩吉铁路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示意图</a:t>
            </a:r>
            <a:endParaRPr lang="en-US" altLang="zh-CN" sz="2800" dirty="0"/>
          </a:p>
        </p:txBody>
      </p:sp>
      <p:sp>
        <p:nvSpPr>
          <p:cNvPr id="5" name="QO_4_BD.23_3#fe2be1cde?htil=3&amp;pid=5a4defc50&amp;color=0,0,0&amp;vtp=1&amp;bbb=1&amp;hb=1"/>
          <p:cNvSpPr/>
          <p:nvPr/>
        </p:nvSpPr>
        <p:spPr>
          <a:xfrm>
            <a:off x="932688" y="1292279"/>
            <a:ext cx="73792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。（16分）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4#fe2be1cde?pid=5a4defc50&amp;color=0,0,0&amp;vtp=1&amp;bt=1&amp;bbb=1&amp;hb=1"/>
          <p:cNvSpPr/>
          <p:nvPr/>
        </p:nvSpPr>
        <p:spPr>
          <a:xfrm>
            <a:off x="932688" y="704088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丹水北运是指将丹江口水库的优质水装入集装箱液袋后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用高品质尼龙液袋灌装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搭上浩吉铁路北煤南运列车的返程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捎脚运输至陕西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内蒙古等地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让铁路沿线地区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万人民群众喝上来自丹江口的优质水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为浩吉铁路示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5#fe2be1cde?pid=5a4defc50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【南北资源分布不平衡】</a:t>
            </a:r>
            <a:endParaRPr lang="en-US" altLang="zh-CN" sz="2800" dirty="0"/>
          </a:p>
        </p:txBody>
      </p:sp>
      <p:sp>
        <p:nvSpPr>
          <p:cNvPr id="3" name="QB_5_BD.24_1#094a9f59f?pid=fe2be1cde&amp;color=0,0,0&amp;vtp=1&amp;bbb=1&amp;hb=1"/>
          <p:cNvSpPr/>
          <p:nvPr/>
        </p:nvSpPr>
        <p:spPr>
          <a:xfrm>
            <a:off x="932688" y="1351978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煤炭资源：主要分布在北方地区和西北地区，其中山西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、陕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、内蒙古东南部最为丰富，而南方煤炭资源相对贫乏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水资源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：从空间分布看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，我国水资源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所以实施了南水北调工程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，把长江流域丰富的水资源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和西北地区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  <p:sp>
        <p:nvSpPr>
          <p:cNvPr id="4" name="QB_5_AN.25_1#094a9f59f.blank?pid=fe2be1cde&amp;color=0,0,0&amp;vpa=10&amp;vtp=1&amp;bbb=1"/>
          <p:cNvSpPr/>
          <p:nvPr/>
        </p:nvSpPr>
        <p:spPr>
          <a:xfrm>
            <a:off x="1300195" y="2616898"/>
            <a:ext cx="29368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北煤南运（1分）</a:t>
            </a:r>
            <a:endParaRPr lang="en-US" altLang="zh-CN" sz="2800" dirty="0"/>
          </a:p>
        </p:txBody>
      </p:sp>
      <p:sp>
        <p:nvSpPr>
          <p:cNvPr id="5" name="QB_5_AN.26_1#094a9f59f.blank?pid=fe2be1cde&amp;color=0,0,0&amp;vpa=11&amp;vtp=1&amp;bbb=1&amp;hb=1"/>
          <p:cNvSpPr/>
          <p:nvPr/>
        </p:nvSpPr>
        <p:spPr>
          <a:xfrm>
            <a:off x="932689" y="3264598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南丰北缺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或南多北少）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1分）</a:t>
            </a:r>
            <a:endParaRPr lang="en-US" altLang="zh-CN" sz="2800" dirty="0"/>
          </a:p>
        </p:txBody>
      </p:sp>
      <p:sp>
        <p:nvSpPr>
          <p:cNvPr id="6" name="QB_5_AN.27_1#094a9f59f.blank?pid=fe2be1cde&amp;color=0,0,0&amp;vpa=12&amp;vtp=1&amp;bbb=1"/>
          <p:cNvSpPr/>
          <p:nvPr/>
        </p:nvSpPr>
        <p:spPr>
          <a:xfrm>
            <a:off x="1657382" y="4539043"/>
            <a:ext cx="2222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c8f30a07?pid=fe2be1cde&amp;color=0,0,0&amp;vtp=1&amp;bt=1&amp;bbb=1"/>
          <p:cNvSpPr/>
          <p:nvPr/>
        </p:nvSpPr>
        <p:spPr>
          <a:xfrm>
            <a:off x="932688" y="704088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【运输方式及路线】</a:t>
            </a:r>
            <a:endParaRPr lang="en-US" altLang="zh-CN" sz="2800" dirty="0"/>
          </a:p>
        </p:txBody>
      </p:sp>
      <p:sp>
        <p:nvSpPr>
          <p:cNvPr id="3" name="QB_5_BD.28_1#a4d00da85?pid=fe2be1cde&amp;color=0,0,0&amp;vtp=1&amp;bbb=1&amp;hb=1"/>
          <p:cNvSpPr/>
          <p:nvPr/>
        </p:nvSpPr>
        <p:spPr>
          <a:xfrm>
            <a:off x="932688" y="1320292"/>
            <a:ext cx="10323576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丹水北运的运输方式为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运输，利用北煤南运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返程空车捎脚运输可以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选填“增加”或“降低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”）单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位运输煤炭的成本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  <p:sp>
        <p:nvSpPr>
          <p:cNvPr id="4" name="QB_5_AN.29_1#a4d00da85.blank?pid=fe2be1cde&amp;color=0,0,0&amp;vpa=13&amp;vtp=1&amp;bbb=1"/>
          <p:cNvSpPr/>
          <p:nvPr/>
        </p:nvSpPr>
        <p:spPr>
          <a:xfrm>
            <a:off x="5407056" y="1290002"/>
            <a:ext cx="2222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铁路（1分）</a:t>
            </a:r>
            <a:endParaRPr lang="en-US" altLang="zh-CN" sz="2800" dirty="0"/>
          </a:p>
        </p:txBody>
      </p:sp>
      <p:sp>
        <p:nvSpPr>
          <p:cNvPr id="5" name="QB_5_AN.30_1#a4d00da85.blank?pid=fe2be1cde&amp;color=0,0,0&amp;vpa=14&amp;vtp=1&amp;bbb=1"/>
          <p:cNvSpPr/>
          <p:nvPr/>
        </p:nvSpPr>
        <p:spPr>
          <a:xfrm>
            <a:off x="4514881" y="1912303"/>
            <a:ext cx="2222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降低（1分）</a:t>
            </a:r>
            <a:endParaRPr lang="en-US" altLang="zh-CN" sz="2800" dirty="0"/>
          </a:p>
        </p:txBody>
      </p:sp>
      <p:sp>
        <p:nvSpPr>
          <p:cNvPr id="6" name="QB_5_BD.31_1#2ca6826de?pid=fe2be1cde&amp;color=0,0,0&amp;vtp=1&amp;bbb=1&amp;hb=1"/>
          <p:cNvSpPr/>
          <p:nvPr/>
        </p:nvSpPr>
        <p:spPr>
          <a:xfrm>
            <a:off x="932688" y="3174492"/>
            <a:ext cx="10323576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丹水北运所利用的浩吉铁路自南向北跨越了江西省、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湖南省、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山西省、陕西省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、内蒙古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自治区七个省区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  <p:sp>
        <p:nvSpPr>
          <p:cNvPr id="7" name="QB_5_AN.32_1#2ca6826de.blank?pid=fe2be1cde&amp;color=0,0,0&amp;vpa=15&amp;vtp=1&amp;bbb=1"/>
          <p:cNvSpPr/>
          <p:nvPr/>
        </p:nvSpPr>
        <p:spPr>
          <a:xfrm>
            <a:off x="943007" y="3766503"/>
            <a:ext cx="2579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湖北省（1分）</a:t>
            </a:r>
            <a:endParaRPr lang="en-US" altLang="zh-CN" sz="2800" dirty="0"/>
          </a:p>
        </p:txBody>
      </p:sp>
      <p:sp>
        <p:nvSpPr>
          <p:cNvPr id="8" name="QB_5_AN.33_1#2ca6826de.blank?pid=fe2be1cde&amp;color=0,0,0&amp;vpa=16&amp;vtp=1&amp;bbb=1"/>
          <p:cNvSpPr/>
          <p:nvPr/>
        </p:nvSpPr>
        <p:spPr>
          <a:xfrm>
            <a:off x="3967194" y="3766503"/>
            <a:ext cx="2579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河南省（1分）</a:t>
            </a:r>
            <a:endParaRPr lang="en-US" altLang="zh-CN" sz="2800" dirty="0"/>
          </a:p>
        </p:txBody>
      </p:sp>
      <p:sp>
        <p:nvSpPr>
          <p:cNvPr id="9" name="QB_5_BD.34_1#043b154f1?pid=fe2be1cde&amp;color=0,0,0&amp;vtp=1&amp;bbb=1&amp;hb=1"/>
          <p:cNvSpPr/>
          <p:nvPr/>
        </p:nvSpPr>
        <p:spPr>
          <a:xfrm>
            <a:off x="932688" y="5028692"/>
            <a:ext cx="1032357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图中山脉太行山脉、雪峰山，皆是我国地势阶梯分界线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以浩吉铁路跨越了我国地势第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级阶梯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。（1分）</a:t>
            </a:r>
            <a:endParaRPr lang="en-US" altLang="zh-CN" sz="2800" dirty="0"/>
          </a:p>
        </p:txBody>
      </p:sp>
      <p:sp>
        <p:nvSpPr>
          <p:cNvPr id="10" name="QB_5_AN.35_1#043b154f1.blank?pid=fe2be1cde&amp;color=0,0,0&amp;vpa=17&amp;vtp=1&amp;bbb=1"/>
          <p:cNvSpPr/>
          <p:nvPr/>
        </p:nvSpPr>
        <p:spPr>
          <a:xfrm>
            <a:off x="5586444" y="5609210"/>
            <a:ext cx="257968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二、三（1分）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7" grpId="0" animBg="1" build="p"/>
      <p:bldP spid="8" grpId="0" animBg="1" build="p"/>
      <p:bldP spid="10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8cd4fb5f?pid=fe2be1cde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【丹水北运的优点】</a:t>
            </a:r>
            <a:endParaRPr lang="en-US" altLang="zh-CN" sz="2800" dirty="0"/>
          </a:p>
        </p:txBody>
      </p:sp>
      <p:sp>
        <p:nvSpPr>
          <p:cNvPr id="3" name="QB_5_BD.36_1#4d8aa7f6c?pid=fe2be1cde&amp;color=0,0,0&amp;vtp=1&amp;bbb=1&amp;hb=1"/>
          <p:cNvSpPr/>
          <p:nvPr/>
        </p:nvSpPr>
        <p:spPr>
          <a:xfrm>
            <a:off x="932688" y="135197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①利用集装箱封闭运输，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不易被污染，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较好；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利用现有铁路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，投资成本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选填“高”或“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低”）。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2分）</a:t>
            </a:r>
            <a:endParaRPr lang="en-US" altLang="zh-CN" sz="2800" dirty="0"/>
          </a:p>
        </p:txBody>
      </p:sp>
      <p:sp>
        <p:nvSpPr>
          <p:cNvPr id="4" name="QB_5_AN.37_1#4d8aa7f6c.blank?pid=fe2be1cde&amp;color=0,0,0&amp;vpa=18&amp;vtp=1&amp;bbb=1"/>
          <p:cNvSpPr/>
          <p:nvPr/>
        </p:nvSpPr>
        <p:spPr>
          <a:xfrm>
            <a:off x="7907370" y="1321498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水质（1分）</a:t>
            </a:r>
            <a:endParaRPr lang="en-US" altLang="zh-CN" sz="2800" dirty="0"/>
          </a:p>
        </p:txBody>
      </p:sp>
      <p:sp>
        <p:nvSpPr>
          <p:cNvPr id="5" name="QB_5_AN.38_1#4d8aa7f6c.blank?pid=fe2be1cde&amp;color=0,0,0&amp;vpa=19&amp;vtp=1&amp;bbb=1"/>
          <p:cNvSpPr/>
          <p:nvPr/>
        </p:nvSpPr>
        <p:spPr>
          <a:xfrm>
            <a:off x="5229256" y="1969198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7f6fd099?pid=fe2be1cde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【丹水北运的意义】</a:t>
            </a:r>
            <a:endParaRPr lang="en-US" altLang="zh-CN" sz="2800" dirty="0"/>
          </a:p>
        </p:txBody>
      </p:sp>
      <p:sp>
        <p:nvSpPr>
          <p:cNvPr id="3" name="QO_5_BD.39_1#20f0dd614?pid=fe2be1cde&amp;color=0,0,0&amp;vtp=1&amp;bbb=1"/>
          <p:cNvSpPr/>
          <p:nvPr/>
        </p:nvSpPr>
        <p:spPr>
          <a:xfrm>
            <a:off x="932688" y="1344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（6）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请说明丹水北运对我国经济发展的意义。（6分）</a:t>
            </a:r>
            <a:endParaRPr lang="en-US" altLang="zh-CN" sz="2800" dirty="0"/>
          </a:p>
        </p:txBody>
      </p:sp>
      <p:sp>
        <p:nvSpPr>
          <p:cNvPr id="4" name="QO_5_AN.40_1#20f0dd614?pid=fe2be1cde&amp;color=0,0,0&amp;vtp=1&amp;bbb=1&amp;hb=1"/>
          <p:cNvSpPr/>
          <p:nvPr/>
        </p:nvSpPr>
        <p:spPr>
          <a:xfrm>
            <a:off x="932688" y="1983168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①加强区域之间的要素流动，促进区域共同发展；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分利用铁路运输资源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，提高运输效率；③促进南北资源互补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，缓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解南方缺煤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、北方缺水的问题，将资源优势转化为经济优势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对南水北调工程形成有力补充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，有利于我国水资源均衡开发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，促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进西北牧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（边）区振兴及环境保护。（6分，任答三点）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935b3905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9935b3905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9935b3905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专题十二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中国的自然资源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b846185a?pid=9935b3905&amp;color=64,64,64&amp;vtp=1&amp;bt=1&amp;bbb=1"/>
          <p:cNvSpPr/>
          <p:nvPr/>
        </p:nvSpPr>
        <p:spPr>
          <a:xfrm>
            <a:off x="932688" y="576072"/>
            <a:ext cx="10323576" cy="6334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71bfa69e5?iti=1&amp;htil=1&amp;pid=cb846185a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2675" y="1303229"/>
            <a:ext cx="4325334" cy="324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71bfa69e5?iti=1&amp;htil=1&amp;pid=cb846185a&amp;color=0,0,0&amp;vtp=1&amp;bbb=1&amp;hb=1"/>
          <p:cNvSpPr/>
          <p:nvPr/>
        </p:nvSpPr>
        <p:spPr>
          <a:xfrm>
            <a:off x="6688486" y="4678607"/>
            <a:ext cx="4553712" cy="11772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某年我国不同省份的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稻谷供需关系</a:t>
            </a:r>
            <a:endParaRPr lang="en-US" altLang="zh-CN" sz="2800" dirty="0"/>
          </a:p>
        </p:txBody>
      </p:sp>
      <p:sp>
        <p:nvSpPr>
          <p:cNvPr id="5" name="QM_4_BD.1_3#71bfa69e5?htil=1&amp;pid=cb846185a&amp;color=0,0,0&amp;vtp=1&amp;bbb=1&amp;hb=1"/>
          <p:cNvSpPr/>
          <p:nvPr/>
        </p:nvSpPr>
        <p:spPr>
          <a:xfrm>
            <a:off x="932688" y="1284941"/>
            <a:ext cx="5669280" cy="498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蝗灾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其他灾害影响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多国实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行限制粮食出口政策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粮食安全问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题备受关注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水稻是我国重要的粮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食作物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粮食的充分供给和区域平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衡是保障粮食安全的重要任务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反映某一年我国不同省份的稻谷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供需关系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5d5b5696b?pid=71bfa69e5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与A省相比，B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省水稻输出量大的主要条件是(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5d5b5696b.bracket?pid=71bfa69e5&amp;color=0,0,0&amp;vpa=1&amp;vtp=1"/>
          <p:cNvSpPr/>
          <p:nvPr/>
        </p:nvSpPr>
        <p:spPr>
          <a:xfrm>
            <a:off x="8399495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_2#5d5b5696b.choices?pid=71bfa69e5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.淡水资源丰富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.青壮年劳动力多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C.人均耕地多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.气候适合水稻生长</a:t>
            </a:r>
            <a:endParaRPr lang="en-US" altLang="zh-CN" sz="2800" dirty="0"/>
          </a:p>
        </p:txBody>
      </p:sp>
      <p:sp>
        <p:nvSpPr>
          <p:cNvPr id="5" name="QC_5_BD.4_1#1fbcd3dc3?pid=71bfa69e5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以下措施有利于提高我国粮食安全水平的是(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1fbcd3dc3.bracket?pid=71bfa69e5&amp;color=0,0,0&amp;vpa=2&amp;vtp=1"/>
          <p:cNvSpPr/>
          <p:nvPr/>
        </p:nvSpPr>
        <p:spPr>
          <a:xfrm>
            <a:off x="8275670" y="24903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4_2#1fbcd3dc3?pid=71bfa69e5&amp;color=0,0,0&amp;vtp=1&amp;bbb=1&amp;hb=1"/>
          <p:cNvSpPr/>
          <p:nvPr/>
        </p:nvSpPr>
        <p:spPr>
          <a:xfrm>
            <a:off x="932688" y="3133153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①坚持严格的耕地保护制度，压实耕地保护责任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增加科技投入，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提高粮食作物产量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③实施“节约粮食”工程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④降低进口关税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大粮食进口</a:t>
            </a:r>
            <a:endParaRPr lang="en-US" altLang="zh-CN" sz="2800" dirty="0"/>
          </a:p>
        </p:txBody>
      </p:sp>
      <p:sp>
        <p:nvSpPr>
          <p:cNvPr id="8" name="QC_5_BD.4_3#1fbcd3dc3.choices?pid=71bfa69e5&amp;color=0,0,0&amp;vtp=1&amp;bbb=1"/>
          <p:cNvSpPr/>
          <p:nvPr/>
        </p:nvSpPr>
        <p:spPr>
          <a:xfrm>
            <a:off x="932688" y="505574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6_1#1b8b57945?iti=2&amp;htil=2&amp;pid=cb846185a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520" y="722376"/>
            <a:ext cx="4388904" cy="323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6_2#1b8b57945?iti=2&amp;htil=2&amp;pid=cb846185a&amp;color=0,0,0&amp;vtp=1&amp;bbb=1&amp;hb=1"/>
          <p:cNvSpPr/>
          <p:nvPr/>
        </p:nvSpPr>
        <p:spPr>
          <a:xfrm>
            <a:off x="6583425" y="4086950"/>
            <a:ext cx="4672584" cy="178847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2024年以前实施水资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源税改革试点的省级行政区分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布图</a:t>
            </a:r>
            <a:endParaRPr lang="en-US" altLang="zh-CN" sz="2800" dirty="0"/>
          </a:p>
        </p:txBody>
      </p:sp>
      <p:sp>
        <p:nvSpPr>
          <p:cNvPr id="4" name="QM_4_BD.6_3#1b8b57945?htil=2&amp;pid=cb846185a&amp;color=0,0,0&amp;vtp=1&amp;bt=1&amp;bbb=1&amp;hb=1"/>
          <p:cNvSpPr/>
          <p:nvPr/>
        </p:nvSpPr>
        <p:spPr>
          <a:xfrm>
            <a:off x="932688" y="704088"/>
            <a:ext cx="5550408" cy="55050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日发布的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水资源税改革试点实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施办法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明确自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日起全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面实施水资源费改税试点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实行从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量计征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根据水资源状况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取用水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类型和经济发展等情况实行差别税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年以前实施水资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源税改革试点的省级行政区分布图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a143f6b10?pid=1b8b57945&amp;color=0,0,0&amp;vtp=1&amp;bt=1&amp;bbb=1"/>
          <p:cNvSpPr/>
          <p:nvPr/>
        </p:nvSpPr>
        <p:spPr>
          <a:xfrm>
            <a:off x="932688" y="576072"/>
            <a:ext cx="1049813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年以前实施水资源税改革试点的省级行政区主要位于(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8_1#a143f6b10.bracket?pid=1b8b57945&amp;color=0,0,0&amp;vpa=3&amp;vtp=1"/>
          <p:cNvSpPr/>
          <p:nvPr/>
        </p:nvSpPr>
        <p:spPr>
          <a:xfrm>
            <a:off x="10402920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7_2#a143f6b10.choices?pid=1b8b57945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A.南方地区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、青藏地区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.南方地区、西北地区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.北方地区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、西北地区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.北方地区、青藏地区</a:t>
            </a:r>
            <a:endParaRPr lang="en-US" altLang="zh-CN" sz="2800" dirty="0"/>
          </a:p>
        </p:txBody>
      </p:sp>
      <p:sp>
        <p:nvSpPr>
          <p:cNvPr id="5" name="QC_5_BD.9_1#a9f0d31b6?pid=1b8b57945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我国全面实施水资源税改革的主要自然原因有(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0_1#a9f0d31b6.bracket?pid=1b8b57945&amp;color=0,0,0&amp;vpa=4&amp;vtp=1"/>
          <p:cNvSpPr/>
          <p:nvPr/>
        </p:nvSpPr>
        <p:spPr>
          <a:xfrm>
            <a:off x="8632857" y="24903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9_2#a9f0d31b6?pid=1b8b57945&amp;color=0,0,0&amp;vtp=1&amp;bbb=1&amp;hb=1"/>
          <p:cNvSpPr/>
          <p:nvPr/>
        </p:nvSpPr>
        <p:spPr>
          <a:xfrm>
            <a:off x="932688" y="313315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①水资源较为短缺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②地下水超采问题严重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水资源浪费严重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地区分布不均</a:t>
            </a:r>
            <a:endParaRPr lang="en-US" altLang="zh-CN" sz="2800" dirty="0"/>
          </a:p>
        </p:txBody>
      </p:sp>
      <p:sp>
        <p:nvSpPr>
          <p:cNvPr id="8" name="QC_5_BD.9_3#a9f0d31b6.choices?pid=1b8b57945&amp;color=0,0,0&amp;vtp=1&amp;bbb=1"/>
          <p:cNvSpPr/>
          <p:nvPr/>
        </p:nvSpPr>
        <p:spPr>
          <a:xfrm>
            <a:off x="932688" y="440232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ca2fc16e5?pid=1b8b57945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我国实施水资源税改革，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其主要目的在于(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2_1#ca2fc16e5.bracket?pid=1b8b57945&amp;color=0,0,0&amp;vpa=5&amp;vtp=1"/>
          <p:cNvSpPr/>
          <p:nvPr/>
        </p:nvSpPr>
        <p:spPr>
          <a:xfrm>
            <a:off x="7905782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1_2#ca2fc16e5.choices?pid=1b8b57945&amp;color=0,0,0&amp;vtp=1&amp;bbb=1"/>
          <p:cNvSpPr/>
          <p:nvPr/>
        </p:nvSpPr>
        <p:spPr>
          <a:xfrm>
            <a:off x="932688" y="1224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A.增加政府财政收入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.减少人们对水资源的使用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.促使人们合理利用水资源，保护水环境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.降低企业用水成本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_1#b17880fbd?pid=cb846185a&amp;color=0,0,0&amp;vtp=1&amp;bt=1&amp;bbb=1&amp;hb=1"/>
          <p:cNvSpPr/>
          <p:nvPr/>
        </p:nvSpPr>
        <p:spPr>
          <a:xfrm>
            <a:off x="932688" y="704088"/>
            <a:ext cx="10323576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【新课标·矿产资源】（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原创题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战略性矿产资源是指关系国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家经济安全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国防安全和战略性新兴产业发展需求的矿产资源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全国矿产资源规划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（2016—2020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我国将石油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稀土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钾盐等三大类共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种矿产资源列为战略性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矿产资源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如下表所示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铬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石油等战略性矿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产资源的对外依存度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指进口量占消费总量的比重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超过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60%。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6~7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M_4_BD.13_2#b17880fbd?colgroup=7,19&amp;pid=cb846185a&amp;color=0,0,0&amp;vtp=1&amp;bt=1&amp;bbb=1&amp;hb=1"/>
          <p:cNvGraphicFramePr>
            <a:graphicFrameLocks noGrp="1"/>
          </p:cNvGraphicFramePr>
          <p:nvPr/>
        </p:nvGraphicFramePr>
        <p:xfrm>
          <a:off x="932688" y="576072"/>
          <a:ext cx="10287000" cy="2254188"/>
        </p:xfrm>
        <a:graphic>
          <a:graphicData uri="http://schemas.openxmlformats.org/drawingml/2006/table">
            <a:tbl>
              <a:tblPr/>
              <a:tblGrid>
                <a:gridCol w="2971800"/>
                <a:gridCol w="7315200"/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能源矿产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页岩气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煤炭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煤层气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金属矿产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铁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铬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铜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金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镍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钨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锡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钼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锑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锂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稀土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非金属矿产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钾盐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晶质石墨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萤石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2473</Words>
  <Application>WPS 演示</Application>
  <PresentationFormat>宽屏</PresentationFormat>
  <Paragraphs>204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4</cp:revision>
  <dcterms:created xsi:type="dcterms:W3CDTF">2026-02-26T09:36:00Z</dcterms:created>
  <dcterms:modified xsi:type="dcterms:W3CDTF">2026-02-27T09:07:58Z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BE6C2E8C69EC4D21A3550FC2CDF785AF_12</vt:lpwstr>
  </property>
</Properties>
</file>