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3.xml"/><Relationship Id="rId7" Type="http://schemas.openxmlformats.org/officeDocument/2006/relationships/slide" Target="../slides/slide12.xml"/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slide" Target="../slides/slide7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e4708de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11886a434&amp;cid=11886a434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af545b63c&amp;cid=af545b63c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356620ed4&amp;cid=356620ed4&amp;vtp=1">
            <a:hlinkClick r:id="rId3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025c76341&amp;cid=025c76341&amp;vtp=1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83da19873&amp;cid=83da19873&amp;vtp=1">
            <a:hlinkClick r:id="rId4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5262996a3&amp;cid=5262996a3&amp;vtp=1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49ace99fd&amp;cid=49ace99fd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c301dc459&amp;cid=c301dc459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90aef2583&amp;cid=90aef2583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faa045570&amp;cid=faa045570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49ace99fd?pid=3db336e82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西渝高铁建成通车后的积极意义有(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49ace99fd.bracket?pid=3db336e82&amp;color=0,0,0&amp;vpa=7&amp;vtp=1"/>
          <p:cNvSpPr/>
          <p:nvPr/>
        </p:nvSpPr>
        <p:spPr>
          <a:xfrm>
            <a:off x="6846920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_2#49ace99fd?pid=3db336e82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①缩短西安、重庆两地的直线距离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②促进两地旅游业的发展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③助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力沿线地区经济高质量发展</a:t>
            </a:r>
            <a:r>
              <a:rPr lang="en-US" altLang="zh-CN" sz="2800" b="1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④促进我国东北各省间的交流与合作</a:t>
            </a:r>
            <a:endParaRPr lang="en-US" altLang="zh-CN" sz="2800" spc="-50" dirty="0"/>
          </a:p>
        </p:txBody>
      </p:sp>
      <p:sp>
        <p:nvSpPr>
          <p:cNvPr id="5" name="QC_5_BD.16_3#49ace99fd.choices?pid=3db336e82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1#29473e5bb?iti=3&amp;htil=3&amp;pid=32939c71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8504" y="722376"/>
            <a:ext cx="4919472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8_2#29473e5bb?iti=3&amp;htil=3&amp;pid=32939c715&amp;color=0,0,0&amp;vtp=1&amp;bbb=1&amp;hb=1"/>
          <p:cNvSpPr/>
          <p:nvPr/>
        </p:nvSpPr>
        <p:spPr>
          <a:xfrm>
            <a:off x="6299962" y="4570984"/>
            <a:ext cx="4956048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我国某时段沙尘天气预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报图</a:t>
            </a:r>
            <a:endParaRPr lang="en-US" altLang="zh-CN" sz="2800" dirty="0"/>
          </a:p>
        </p:txBody>
      </p:sp>
      <p:sp>
        <p:nvSpPr>
          <p:cNvPr id="4" name="QM_4_BD.18_3#29473e5bb?htil=3&amp;pid=32939c715&amp;color=0,0,0&amp;vtp=1&amp;bt=1&amp;bbb=1&amp;hb=1"/>
          <p:cNvSpPr/>
          <p:nvPr/>
        </p:nvSpPr>
        <p:spPr>
          <a:xfrm>
            <a:off x="932688" y="704088"/>
            <a:ext cx="527608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自然灾害防护】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年以来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市多次出现不同程度的沙尘天气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空气质量受到了较大影响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沙尘天气可能会诱发呼吸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道疾病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为我国某时段沙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尘天气预报图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c301dc459?pid=29473e5bb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导致南充市出现沙尘天气的盛行风最有可能是(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c301dc459.bracket?pid=29473e5bb&amp;color=0,0,0&amp;mp=1&amp;vpa=8&amp;vtp=1"/>
          <p:cNvSpPr/>
          <p:nvPr/>
        </p:nvSpPr>
        <p:spPr>
          <a:xfrm>
            <a:off x="86201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9_2#c301dc459.choices?pid=29473e5bb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B.东南风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.东北风</a:t>
            </a:r>
            <a:endParaRPr lang="en-US" altLang="zh-CN" sz="2800" dirty="0"/>
          </a:p>
        </p:txBody>
      </p:sp>
      <p:sp>
        <p:nvSpPr>
          <p:cNvPr id="5" name="QC_5_BD.21_1#90aef2583?pid=29473e5bb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出现沙尘天气时可采取的防护措施是(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90aef2583.bracket?pid=29473e5bb&amp;color=0,0,0&amp;vpa=9&amp;vtp=1"/>
          <p:cNvSpPr/>
          <p:nvPr/>
        </p:nvSpPr>
        <p:spPr>
          <a:xfrm>
            <a:off x="7204107" y="1844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1_2#90aef2583?pid=29473e5bb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①及时关闭门窗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②减少户外活动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③骑自行车出行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④佩戴口罩出门</a:t>
            </a:r>
            <a:endParaRPr lang="en-US" altLang="zh-CN" sz="2800" spc="-100" dirty="0"/>
          </a:p>
        </p:txBody>
      </p:sp>
      <p:sp>
        <p:nvSpPr>
          <p:cNvPr id="8" name="QC_5_BD.21_3#90aef2583.choices?pid=29473e5bb&amp;color=0,0,0&amp;vtp=1&amp;bbb=1"/>
          <p:cNvSpPr/>
          <p:nvPr/>
        </p:nvSpPr>
        <p:spPr>
          <a:xfrm>
            <a:off x="932688" y="31107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8cce2eae?pid=e4708de83&amp;color=64,64,64&amp;vtp=1&amp;bt=1&amp;bbb=1"/>
          <p:cNvSpPr/>
          <p:nvPr/>
        </p:nvSpPr>
        <p:spPr>
          <a:xfrm>
            <a:off x="932688" y="576073"/>
            <a:ext cx="10323576" cy="6297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pic>
        <p:nvPicPr>
          <p:cNvPr id="3" name="QO_4_BD.23_1#faa045570?iti=4&amp;htil=4&amp;pid=18cce2eae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4916" y="1284755"/>
            <a:ext cx="4308984" cy="324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2#faa045570?iti=4&amp;htil=4&amp;pid=18cce2eae&amp;color=0,0,0&amp;vtp=1&amp;bbb=1"/>
          <p:cNvSpPr/>
          <p:nvPr/>
        </p:nvSpPr>
        <p:spPr>
          <a:xfrm>
            <a:off x="6745795" y="4656577"/>
            <a:ext cx="4467225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青藏地区位置示意图</a:t>
            </a:r>
            <a:endParaRPr lang="en-US" altLang="zh-CN" sz="2800" dirty="0"/>
          </a:p>
        </p:txBody>
      </p:sp>
      <p:sp>
        <p:nvSpPr>
          <p:cNvPr id="5" name="QO_4_BD.23_3#faa045570?htil=4&amp;pid=18cce2eae&amp;color=0,0,0&amp;vtp=1&amp;bbb=1&amp;hb=1"/>
          <p:cNvSpPr/>
          <p:nvPr/>
        </p:nvSpPr>
        <p:spPr>
          <a:xfrm>
            <a:off x="932688" y="1266467"/>
            <a:ext cx="5669280" cy="490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。（19分）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青藏地区地处中国西南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西藏等地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世界屋脊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称的青藏高原雪山冰川林立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之源汇聚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高寒气候独特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藏文化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底蕴深厚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为青藏地区位置示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4#faa045570?pid=18cce2eae&amp;color=0,0,0&amp;vtp=1&amp;bt=1&amp;bbb=1&amp;hb=1"/>
          <p:cNvSpPr/>
          <p:nvPr/>
        </p:nvSpPr>
        <p:spPr>
          <a:xfrm>
            <a:off x="932688" y="7040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【雪域江南——林芝】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西藏的春天是从林芝开始的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每年三月中旬开始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当连绵起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伏的群山还披着厚厚的白色雪衣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林芝的桃花早已开始争相斗艳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该地桃花主要分布在海拔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600—3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米的河谷地带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24_1#6cdc59ee4?pid=faa045570&amp;color=0,0,0&amp;vtp=1&amp;bbb=1&amp;hb=1"/>
          <p:cNvSpPr/>
          <p:nvPr/>
        </p:nvSpPr>
        <p:spPr>
          <a:xfrm>
            <a:off x="932688" y="32734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林芝的桃花比西藏其他地区开放时间较早的主要原因是纬度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、气温较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选填“高”或“低”）（3分）</a:t>
            </a:r>
            <a:endParaRPr lang="en-US" altLang="zh-CN" sz="2800" dirty="0"/>
          </a:p>
        </p:txBody>
      </p:sp>
      <p:sp>
        <p:nvSpPr>
          <p:cNvPr id="4" name="QB_5_AN.25_1#6cdc59ee4.blank?pid=faa045570&amp;color=0,0,0&amp;vpa=10&amp;vtp=1&amp;bbb=1"/>
          <p:cNvSpPr/>
          <p:nvPr/>
        </p:nvSpPr>
        <p:spPr>
          <a:xfrm>
            <a:off x="1300195" y="389070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低（1分）</a:t>
            </a:r>
            <a:endParaRPr lang="en-US" altLang="zh-CN" sz="2800" dirty="0"/>
          </a:p>
        </p:txBody>
      </p:sp>
      <p:sp>
        <p:nvSpPr>
          <p:cNvPr id="5" name="QB_5_AN.26_1#6cdc59ee4.blank?pid=faa045570&amp;color=0,0,0&amp;vpa=11&amp;vtp=1&amp;bbb=1"/>
          <p:cNvSpPr/>
          <p:nvPr/>
        </p:nvSpPr>
        <p:spPr>
          <a:xfrm>
            <a:off x="4684744" y="389070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低（1分）</a:t>
            </a:r>
            <a:endParaRPr lang="en-US" altLang="zh-CN" sz="2800" dirty="0"/>
          </a:p>
        </p:txBody>
      </p:sp>
      <p:sp>
        <p:nvSpPr>
          <p:cNvPr id="6" name="QB_5_AN.27_1#6cdc59ee4.blank?pid=faa045570&amp;color=0,0,0&amp;vpa=12&amp;vtp=1&amp;bbb=1"/>
          <p:cNvSpPr/>
          <p:nvPr/>
        </p:nvSpPr>
        <p:spPr>
          <a:xfrm>
            <a:off x="8069295" y="389070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1c615a7cb?pid=faa045570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林芝桃花盛开吸引了大量游客前来观赏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。推测该旅游活动会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给当地带来哪些影响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。（请从有利和不利两方面思考）（4分）</a:t>
            </a:r>
            <a:endParaRPr lang="en-US" altLang="zh-CN" sz="2800" dirty="0"/>
          </a:p>
        </p:txBody>
      </p:sp>
      <p:sp>
        <p:nvSpPr>
          <p:cNvPr id="3" name="QO_5_AN.29_1#1c615a7cb?pid=faa045570&amp;color=0,0,0&amp;vtp=1&amp;bbb=1&amp;hb=1"/>
          <p:cNvSpPr/>
          <p:nvPr/>
        </p:nvSpPr>
        <p:spPr>
          <a:xfrm>
            <a:off x="932688" y="1985073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有利影响：①促进地方经济发展；②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带动相关产业发展；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增加当地居民收入；④加强文化交流；⑤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提升知名度。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2分，任答两点）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不利影响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：①垃圾增加；②生态环境遭到破坏；③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交通拥堵。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2efa5378?pid=faa045570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【高原生命线】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为高寒之地铺就发展之路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让世界惊叹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川藏铁路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以无畏之姿跨越山河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成为连接川藏的经济纽带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BD.30_1#dba0b2ca3?pid=faa045570&amp;color=0,0,0&amp;vtp=1&amp;bbb=1&amp;hb=1"/>
          <p:cNvSpPr/>
          <p:nvPr/>
        </p:nvSpPr>
        <p:spPr>
          <a:xfrm>
            <a:off x="932688" y="26257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和青藏铁路对比，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川藏铁路在修建的过程中除了要克服高寒、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缺氧的自然条件，还要克服的地质灾害包括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4" name="QB_5_AN.31_1#dba0b2ca3.blank?pid=faa045570&amp;color=0,0,0&amp;vpa=13&amp;vtp=1&amp;bbb=1"/>
          <p:cNvSpPr/>
          <p:nvPr/>
        </p:nvSpPr>
        <p:spPr>
          <a:xfrm>
            <a:off x="7729570" y="324300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地震（1分）</a:t>
            </a:r>
            <a:endParaRPr lang="en-US" altLang="zh-CN" sz="2800" dirty="0"/>
          </a:p>
        </p:txBody>
      </p:sp>
      <p:sp>
        <p:nvSpPr>
          <p:cNvPr id="5" name="QB_5_AN.32_1#dba0b2ca3.blank?pid=faa045570&amp;color=0,0,0&amp;vpa=14&amp;vtp=1&amp;bbb=1"/>
          <p:cNvSpPr/>
          <p:nvPr/>
        </p:nvSpPr>
        <p:spPr>
          <a:xfrm>
            <a:off x="1031907" y="3869753"/>
            <a:ext cx="43656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（或泥石流）（1分）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_1#bd9a1e592?pid=faa045570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分析川藏铁路对川、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藏两地及铁路沿线地区带来的有利影响。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3" name="QO_5_AN.34_1#bd9a1e592?pid=faa045570&amp;color=0,0,0&amp;vtp=1&amp;bbb=1&amp;hb=1"/>
          <p:cNvSpPr/>
          <p:nvPr/>
        </p:nvSpPr>
        <p:spPr>
          <a:xfrm>
            <a:off x="932688" y="1985073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①提高交通便利性；②促进经济发展；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③带动旅游业发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；④推动资源开发；⑤促进文化交流；⑥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加强民族团结等。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d3ca6bbf8?pid=faa045570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【清洁圣地】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在青藏地区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日光慷慨洒落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每一寸土地都沐浴在充沛的阳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成为太阳能发电的天然宝库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BD.35_1#ccfd7525f?pid=faa045570&amp;color=0,0,0&amp;vtp=1&amp;bbb=1"/>
          <p:cNvSpPr/>
          <p:nvPr/>
        </p:nvSpPr>
        <p:spPr>
          <a:xfrm>
            <a:off x="932688" y="261797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简要说明青藏地区太阳能资源丰富的原因。（4分）</a:t>
            </a:r>
            <a:endParaRPr lang="en-US" altLang="zh-CN" sz="2800" dirty="0"/>
          </a:p>
        </p:txBody>
      </p:sp>
      <p:sp>
        <p:nvSpPr>
          <p:cNvPr id="4" name="QO_5_AN.36_1#ccfd7525f?pid=faa045570&amp;color=0,0,0&amp;vtp=1&amp;bbb=1&amp;hb=1"/>
          <p:cNvSpPr/>
          <p:nvPr/>
        </p:nvSpPr>
        <p:spPr>
          <a:xfrm>
            <a:off x="932688" y="3256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①晴天多，日照时间长；②地处高原，海拔高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，空气稀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薄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4708de83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e4708de83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e4708de83.fixed?pid=d8a8d50b8&amp;color=0,0,0&amp;vtp=1&amp;bbb=1&amp;hb=1"/>
          <p:cNvSpPr/>
          <p:nvPr/>
        </p:nvSpPr>
        <p:spPr>
          <a:xfrm>
            <a:off x="1234440" y="3552444"/>
            <a:ext cx="9720072" cy="1828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2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专题十三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中国的经济发展</a:t>
            </a:r>
            <a:r>
              <a:rPr lang="en-US" altLang="zh-CN" sz="6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60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ctr" latinLnBrk="1">
              <a:lnSpc>
                <a:spcPts val="7500"/>
              </a:lnSpc>
            </a:pP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建设美丽中国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2939c715?pid=e4708de83&amp;color=64,64,64&amp;vtp=1&amp;bt=1&amp;bbb=1"/>
          <p:cNvSpPr/>
          <p:nvPr/>
        </p:nvSpPr>
        <p:spPr>
          <a:xfrm>
            <a:off x="932688" y="576073"/>
            <a:ext cx="10323576" cy="6297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cde22de8f?iti=1&amp;htil=1&amp;pid=32939c715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211" y="1284755"/>
            <a:ext cx="4025975" cy="342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cde22de8f?iti=1&amp;htil=1&amp;pid=32939c715&amp;color=0,0,0&amp;vtp=1&amp;bbb=1"/>
          <p:cNvSpPr/>
          <p:nvPr/>
        </p:nvSpPr>
        <p:spPr>
          <a:xfrm>
            <a:off x="7207186" y="4841289"/>
            <a:ext cx="3756025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宜宾气候资料图</a:t>
            </a:r>
            <a:endParaRPr lang="en-US" altLang="zh-CN" sz="2800" dirty="0"/>
          </a:p>
        </p:txBody>
      </p:sp>
      <p:sp>
        <p:nvSpPr>
          <p:cNvPr id="5" name="QM_4_BD.1_3#cde22de8f?htil=1&amp;pid=32939c715&amp;color=0,0,0&amp;vtp=1&amp;bbb=1&amp;hb=1&amp;hs=1"/>
          <p:cNvSpPr/>
          <p:nvPr/>
        </p:nvSpPr>
        <p:spPr>
          <a:xfrm>
            <a:off x="932688" y="1266467"/>
            <a:ext cx="5989320" cy="427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我国竹产量居世界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宜宾竹林分布广泛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际竹业品牌博览会期间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宜宾某镇签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订了年产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万吨竹粉项目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通过引进自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动化生产线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实现竹材从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粗加工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 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精粉化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预计年消耗竹材原料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每年稳定提供就业岗位超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endParaRPr lang="en-US" altLang="zh-CN" sz="2800" dirty="0"/>
          </a:p>
        </p:txBody>
      </p:sp>
      <p:sp>
        <p:nvSpPr>
          <p:cNvPr id="6" name="QM_4_BD.1_3#cde22de8f?htil=1&amp;pid=32939c715&amp;color=0,0,0&amp;vtp=1&amp;bbb=1&amp;hb=1&amp;hs=1"/>
          <p:cNvSpPr/>
          <p:nvPr/>
        </p:nvSpPr>
        <p:spPr>
          <a:xfrm>
            <a:off x="932688" y="5596001"/>
            <a:ext cx="1032001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助力乡村振兴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为宜宾气候资料图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11886a434?pid=cde22de8f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宜宾适宜竹生长的气候特点是(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11886a434.bracket?pid=cde22de8f&amp;color=0,0,0&amp;vpa=1&amp;vtp=1"/>
          <p:cNvSpPr/>
          <p:nvPr/>
        </p:nvSpPr>
        <p:spPr>
          <a:xfrm>
            <a:off x="6119844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_2#11886a434.choices?pid=cde22de8f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.温暖湿润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B.炎热干燥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C.冬冷夏热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.寒冷干燥</a:t>
            </a:r>
            <a:endParaRPr lang="en-US" altLang="zh-CN" sz="2800" dirty="0"/>
          </a:p>
        </p:txBody>
      </p:sp>
      <p:sp>
        <p:nvSpPr>
          <p:cNvPr id="5" name="QC_5_BD.4_1#af545b63c?pid=cde22de8f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宜宾大力发展竹产业的主要条件是(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af545b63c.bracket?pid=cde22de8f&amp;color=0,0,0&amp;vpa=2&amp;vtp=1"/>
          <p:cNvSpPr/>
          <p:nvPr/>
        </p:nvSpPr>
        <p:spPr>
          <a:xfrm>
            <a:off x="6846920" y="1844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4_2#af545b63c.choices?pid=cde22de8f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465705" algn="l"/>
                <a:tab pos="5260975" algn="l"/>
                <a:tab pos="77139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.交通便利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B.原材料充足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C.科技发达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.劳动力丰富</a:t>
            </a:r>
            <a:endParaRPr lang="en-US" altLang="zh-CN" sz="2800" dirty="0"/>
          </a:p>
        </p:txBody>
      </p:sp>
      <p:sp>
        <p:nvSpPr>
          <p:cNvPr id="8" name="QC_5_BD.6_1#356620ed4?pid=cde22de8f&amp;color=0,0,0&amp;vtp=1&amp;bbb=1"/>
          <p:cNvSpPr/>
          <p:nvPr/>
        </p:nvSpPr>
        <p:spPr>
          <a:xfrm>
            <a:off x="932688" y="31107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该竹粉项目可促进当地(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7_1#356620ed4.bracket?pid=cde22de8f&amp;color=0,0,0&amp;vpa=3&amp;vtp=1"/>
          <p:cNvSpPr/>
          <p:nvPr/>
        </p:nvSpPr>
        <p:spPr>
          <a:xfrm>
            <a:off x="5048281" y="310692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5_BD.6_2#356620ed4?pid=cde22de8f&amp;color=0,0,0&amp;vtp=1&amp;bbb=1&amp;hb=1"/>
          <p:cNvSpPr/>
          <p:nvPr/>
        </p:nvSpPr>
        <p:spPr>
          <a:xfrm>
            <a:off x="932688" y="374973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①相关产业升级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②退林还耕的实施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③就业机会增加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④资源利用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率提高</a:t>
            </a:r>
            <a:endParaRPr lang="en-US" altLang="zh-CN" sz="2800" dirty="0"/>
          </a:p>
        </p:txBody>
      </p:sp>
      <p:sp>
        <p:nvSpPr>
          <p:cNvPr id="11" name="QC_5_BD.6_3#356620ed4.choices?pid=cde22de8f&amp;color=0,0,0&amp;vtp=1&amp;bbb=1"/>
          <p:cNvSpPr/>
          <p:nvPr/>
        </p:nvSpPr>
        <p:spPr>
          <a:xfrm>
            <a:off x="932688" y="501891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117ad0581?pid=32939c715&amp;color=0,0,0&amp;vtp=1&amp;bt=1&amp;bbb=1&amp;hb=1"/>
          <p:cNvSpPr/>
          <p:nvPr/>
        </p:nvSpPr>
        <p:spPr>
          <a:xfrm>
            <a:off x="932688" y="704088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为探究某集团新能源商用车生产基地选址南充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的原因和影响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潘博士组织学校地理社团分小组进行了社会调查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为调查汇总情况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2#117ad0581?pid=32939c715&amp;color=0,0,0&amp;vtp=1&amp;bt=1&amp;bbb=1"/>
          <p:cNvSpPr/>
          <p:nvPr/>
        </p:nvSpPr>
        <p:spPr>
          <a:xfrm>
            <a:off x="932688" y="576069"/>
            <a:ext cx="10323576" cy="4885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表13-1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调查汇总情况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graphicFrame>
        <p:nvGraphicFramePr>
          <p:cNvPr id="7" name="QM_4_BD.8_3#117ad0581?colgroup=3,5,18&amp;pid=32939c715&amp;color=0,0,0&amp;vtp=1&amp;bbb=1&amp;hb=1"/>
          <p:cNvGraphicFramePr>
            <a:graphicFrameLocks noGrp="1"/>
          </p:cNvGraphicFramePr>
          <p:nvPr/>
        </p:nvGraphicFramePr>
        <p:xfrm>
          <a:off x="932688" y="1203198"/>
          <a:ext cx="10287000" cy="4978719"/>
        </p:xfrm>
        <a:graphic>
          <a:graphicData uri="http://schemas.openxmlformats.org/drawingml/2006/table">
            <a:tbl>
              <a:tblPr/>
              <a:tblGrid>
                <a:gridCol w="1271016"/>
                <a:gridCol w="2011680"/>
                <a:gridCol w="7004304"/>
              </a:tblGrid>
              <a:tr h="536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组别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调查对象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642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第一组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政府官员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近年来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我市全力推进汽车汽配产业集群建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设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目前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形成了“两基地四片区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”汽车汽配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产业空间布局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2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第二组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企业管理者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该基地占地近2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000亩（1亩=1/15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公顷）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为当地创造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000至5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000个就业岗位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值近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300亿元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为地方税收贡献约15亿元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79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第三组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全市公交车等商用车都陆续换成了本地生产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的新能源汽车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025c76341?pid=117ad0581&amp;color=0,0,0&amp;vtp=1&amp;bt=1&amp;bbb=1&amp;hb=1"/>
          <p:cNvSpPr/>
          <p:nvPr/>
        </p:nvSpPr>
        <p:spPr>
          <a:xfrm>
            <a:off x="932688" y="576072"/>
            <a:ext cx="1032357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吸引该集团到南充建立新能源商用车生产基地的主要原因是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025c76341.bracket?pid=117ad0581&amp;color=0,0,0&amp;vpa=4&amp;vtp=1"/>
          <p:cNvSpPr/>
          <p:nvPr/>
        </p:nvSpPr>
        <p:spPr>
          <a:xfrm>
            <a:off x="1209707" y="1118870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9_2#025c76341?pid=117ad0581&amp;color=0,0,0&amp;vtp=1&amp;bbb=1"/>
          <p:cNvSpPr/>
          <p:nvPr/>
        </p:nvSpPr>
        <p:spPr>
          <a:xfrm>
            <a:off x="932688" y="1691640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①政府政策支持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②土地资源丰富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③劳动力丰富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④科技发达</a:t>
            </a:r>
            <a:endParaRPr lang="en-US" altLang="zh-CN" sz="2800" dirty="0"/>
          </a:p>
        </p:txBody>
      </p:sp>
      <p:sp>
        <p:nvSpPr>
          <p:cNvPr id="5" name="QC_5_BD.9_3#025c76341.choices?pid=117ad0581&amp;color=0,0,0&amp;vtp=1&amp;bbb=1"/>
          <p:cNvSpPr/>
          <p:nvPr/>
        </p:nvSpPr>
        <p:spPr>
          <a:xfrm>
            <a:off x="932688" y="2256663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5_BD.11_1#83da19873?pid=117ad0581&amp;color=0,0,0&amp;vtp=1&amp;bbb=1&amp;hb=1"/>
          <p:cNvSpPr/>
          <p:nvPr/>
        </p:nvSpPr>
        <p:spPr>
          <a:xfrm>
            <a:off x="932688" y="2808160"/>
            <a:ext cx="1032357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关于该生产基地建成并投产对南充的积极影响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，下列描述错误的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2_1#83da19873.bracket?pid=117ad0581&amp;color=0,0,0&amp;vpa=5&amp;vtp=1"/>
          <p:cNvSpPr/>
          <p:nvPr/>
        </p:nvSpPr>
        <p:spPr>
          <a:xfrm>
            <a:off x="1566894" y="3350958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5_BD.11_2#83da19873.choices?pid=117ad0581&amp;color=0,0,0&amp;vtp=1&amp;bbb=1"/>
          <p:cNvSpPr/>
          <p:nvPr/>
        </p:nvSpPr>
        <p:spPr>
          <a:xfrm>
            <a:off x="932688" y="3912805"/>
            <a:ext cx="10323576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A.创造就业机会，增加居民收入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.改善基础设施，带动相关产业发展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.优化能源消费结构，改善环境质量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.促进资源开发，将资源优势转化为经济优势</a:t>
            </a:r>
            <a:endParaRPr lang="en-US" altLang="zh-CN" sz="2800" dirty="0"/>
          </a:p>
        </p:txBody>
      </p:sp>
      <p:sp>
        <p:nvSpPr>
          <p:cNvPr id="9" name="QC_5_BD.11_1#83da19873?pid=117ad0581&amp;color=0,0,0&amp;vtp=1&amp;bbb=1&amp;hb=1&amp;zzd= 1"/>
          <p:cNvSpPr/>
          <p:nvPr/>
        </p:nvSpPr>
        <p:spPr>
          <a:xfrm>
            <a:off x="10288652" y="33796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5_BD.11_1#83da19873?pid=117ad0581&amp;color=0,0,0&amp;vtp=1&amp;bbb=1&amp;hb=1&amp;zzd= 1"/>
          <p:cNvSpPr/>
          <p:nvPr/>
        </p:nvSpPr>
        <p:spPr>
          <a:xfrm>
            <a:off x="10645839" y="337966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3db336e82?pid=32939c715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【新课标·高速铁路发展的影响】（2025·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西渝高铁是我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八纵八横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高铁网的重要组成部分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线路全长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739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设计时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正线桥隧比高达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建成通车后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西安到重庆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将由现在的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小时缩短到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达州至西安将由现在的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短到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为西渝高铁规划线路示意图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3_2#3db336e82?iti=2&amp;htil=2&amp;pid=32939c71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605" y="722376"/>
            <a:ext cx="3730752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3_3#3db336e82?iti=2&amp;htil=2&amp;pid=32939c715&amp;color=0,0,0&amp;vtp=1&amp;bbb=1&amp;hb=1"/>
          <p:cNvSpPr/>
          <p:nvPr/>
        </p:nvSpPr>
        <p:spPr>
          <a:xfrm>
            <a:off x="7420769" y="4382770"/>
            <a:ext cx="339242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西渝高铁规划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线路示意图</a:t>
            </a:r>
            <a:endParaRPr lang="en-US" altLang="zh-CN" sz="2800" dirty="0"/>
          </a:p>
        </p:txBody>
      </p:sp>
      <p:sp>
        <p:nvSpPr>
          <p:cNvPr id="4" name="QC_5_BD.14_1#5262996a3?htil=2&amp;pid=3db336e82&amp;color=0,0,0&amp;vtp=1&amp;bt=1&amp;bbb=1"/>
          <p:cNvSpPr/>
          <p:nvPr/>
        </p:nvSpPr>
        <p:spPr>
          <a:xfrm>
            <a:off x="932688" y="576072"/>
            <a:ext cx="645566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西渝高铁桥隧占比高的原因是(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BD.14_2#5262996a3.choices?htil=2&amp;pid=3db336e82&amp;color=0,0,0&amp;vtp=1&amp;bbb=1"/>
          <p:cNvSpPr/>
          <p:nvPr/>
        </p:nvSpPr>
        <p:spPr>
          <a:xfrm>
            <a:off x="932688" y="1224978"/>
            <a:ext cx="645566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A.冻土广布，防止路基塌陷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.台风频发，减少灾害损失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.途经地区地形崎岖，山地较多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.石油资源丰富，便于资源开采</a:t>
            </a:r>
            <a:endParaRPr lang="en-US" altLang="zh-CN" sz="2800" dirty="0"/>
          </a:p>
        </p:txBody>
      </p:sp>
      <p:sp>
        <p:nvSpPr>
          <p:cNvPr id="6" name="QC_5_AN.15_1#5262996a3.bracket?pid=3db336e82&amp;color=0,0,0&amp;vpa=6&amp;vtp=1"/>
          <p:cNvSpPr/>
          <p:nvPr/>
        </p:nvSpPr>
        <p:spPr>
          <a:xfrm>
            <a:off x="6119844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2348</Words>
  <Application>WPS 演示</Application>
  <PresentationFormat>宽屏</PresentationFormat>
  <Paragraphs>211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4</cp:revision>
  <dcterms:created xsi:type="dcterms:W3CDTF">2026-02-26T09:37:00Z</dcterms:created>
  <dcterms:modified xsi:type="dcterms:W3CDTF">2026-02-27T09:12:38Z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8620C47EB68540BD8C1219789341B1CD_12</vt:lpwstr>
  </property>
</Properties>
</file>