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7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2.xml"/><Relationship Id="rId8" Type="http://schemas.openxmlformats.org/officeDocument/2006/relationships/slide" Target="../slides/slide11.xml"/><Relationship Id="rId7" Type="http://schemas.openxmlformats.org/officeDocument/2006/relationships/slide" Target="../slides/slide10.xml"/><Relationship Id="rId6" Type="http://schemas.openxmlformats.org/officeDocument/2006/relationships/slide" Target="../slides/slide9.xml"/><Relationship Id="rId5" Type="http://schemas.openxmlformats.org/officeDocument/2006/relationships/slide" Target="../slides/slide8.xml"/><Relationship Id="rId4" Type="http://schemas.openxmlformats.org/officeDocument/2006/relationships/slide" Target="../slides/slide7.xml"/><Relationship Id="rId3" Type="http://schemas.openxmlformats.org/officeDocument/2006/relationships/slide" Target="../slides/slide5.xml"/><Relationship Id="rId2" Type="http://schemas.openxmlformats.org/officeDocument/2006/relationships/image" Target="../media/image5.png"/><Relationship Id="rId10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50bf62e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dd6903423&amp;cid=dd6903423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e45de4e16&amp;cid=e45de4e16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9012e3b1e&amp;cid=9012e3b1e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6679d1d1b&amp;cid=6679d1d1b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8984a762c&amp;cid=8984a762c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78df3a9a3&amp;cid=78df3a9a3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77d54b84c&amp;cid=77d54b84c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b7ad4040c&amp;cid=b7ad4040c&amp;vtp=1">
            <a:hlinkClick r:id="rId9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d5702f794&amp;cid=d5702f794&amp;vtp=1">
            <a:hlinkClick r:id="rId9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0bc05ffb3&amp;cid=0bc05ffb3&amp;vtp=1">
            <a:hlinkClick r:id="rId10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78df3a9a3?pid=fe373e148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北极海冰面积创该月历史新低的根本原因是(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5_1#78df3a9a3.bracket?pid=fe373e148&amp;color=0,0,0&amp;vpa=6&amp;vtp=1"/>
          <p:cNvSpPr/>
          <p:nvPr/>
        </p:nvSpPr>
        <p:spPr>
          <a:xfrm>
            <a:off x="8275670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4_2#78df3a9a3.choices?pid=fe373e148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.北极地区火山活动频繁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.全球气候变暖加剧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C.海洋污染物覆盖冰面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.北极地区旅游业蓬勃发展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_1#871c7bf68?pid=e25ee6f92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某校地理社团利用虚拟现实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（VR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设备模拟开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数字南极科考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任务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学生化身探险者开启南极地区科考之旅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探索科考站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领略极地风光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7_1#77d54b84c?pid=871c7bf68&amp;color=0,0,0&amp;vtp=1&amp;bbb=1"/>
          <p:cNvSpPr/>
          <p:nvPr/>
        </p:nvSpPr>
        <p:spPr>
          <a:xfrm>
            <a:off x="932688" y="261797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南极科考最佳时间及其原因是(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8_1#77d54b84c.bracket?pid=871c7bf68&amp;color=0,0,0&amp;vpa=7&amp;vtp=1"/>
          <p:cNvSpPr/>
          <p:nvPr/>
        </p:nvSpPr>
        <p:spPr>
          <a:xfrm>
            <a:off x="6119844" y="26141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7_2#77d54b84c.choices?pid=871c7bf68&amp;color=0,0,0&amp;vtp=1&amp;bbb=1"/>
          <p:cNvSpPr/>
          <p:nvPr/>
        </p:nvSpPr>
        <p:spPr>
          <a:xfrm>
            <a:off x="932688" y="3256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A.1—2月份，南极地区的暖季，气温高，白昼长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.4—5月份，南极地区白昼渐长，气温回升较快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.7—8月份，南极地区的夏季，气温相对较高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.全年，位于南极圈以内，终年有极昼现象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b7ad4040c?pid=871c7bf68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在使用VR设备领略南极地区风光时，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最有可能看到(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b7ad4040c.bracket?pid=871c7bf68&amp;color=0,0,0&amp;vpa=8&amp;vtp=1"/>
          <p:cNvSpPr/>
          <p:nvPr/>
        </p:nvSpPr>
        <p:spPr>
          <a:xfrm>
            <a:off x="9504395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5_BD.19_3#b7ad4040c?iti=6&amp;htil=1&amp;pid=871c7bf6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" y="1379474"/>
            <a:ext cx="2368296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19_4#b7ad4040c?iti=7&amp;htil=1&amp;pid=871c7bf6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456" y="1333754"/>
            <a:ext cx="2377440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19_5#b7ad4040c?iti=8&amp;htil=1&amp;pid=871c7bf6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3640" y="1278890"/>
            <a:ext cx="2359152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9_6#b7ad4040c?iti=9&amp;htil=1&amp;pid=871c7bf6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1392" y="1333754"/>
            <a:ext cx="2286000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5_BD.19_7#b7ad4040c?iti=6&amp;htil=1&amp;pid=871c7bf68&amp;color=0,0,0&amp;vtp=1"/>
          <p:cNvSpPr/>
          <p:nvPr/>
        </p:nvSpPr>
        <p:spPr>
          <a:xfrm>
            <a:off x="2017427" y="3006090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9" name="QC_5_BD.19_8#b7ad4040c?iti=7&amp;htil=1&amp;pid=871c7bf68&amp;color=0,0,0&amp;vtp=1"/>
          <p:cNvSpPr/>
          <p:nvPr/>
        </p:nvSpPr>
        <p:spPr>
          <a:xfrm>
            <a:off x="4618895" y="3006090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10" name="QC_5_BD.19_9#b7ad4040c?iti=8&amp;htil=1&amp;pid=871c7bf68&amp;color=0,0,0&amp;vtp=1"/>
          <p:cNvSpPr/>
          <p:nvPr/>
        </p:nvSpPr>
        <p:spPr>
          <a:xfrm>
            <a:off x="7224935" y="3006090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11" name="QC_5_BD.19_10#b7ad4040c?iti=9&amp;htil=1&amp;pid=871c7bf68&amp;color=0,0,0&amp;vtp=1"/>
          <p:cNvSpPr/>
          <p:nvPr/>
        </p:nvSpPr>
        <p:spPr>
          <a:xfrm>
            <a:off x="9776111" y="3006090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2" name="QC_5_BD.19_11#b7ad4040c.choices?pid=871c7bf68&amp;color=0,0,0&amp;vtp=1&amp;bbb=1"/>
          <p:cNvSpPr/>
          <p:nvPr/>
        </p:nvSpPr>
        <p:spPr>
          <a:xfrm>
            <a:off x="932688" y="36428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13" name="QC_5_BD.21_1#d5702f794?pid=871c7bf68&amp;color=0,0,0&amp;vtp=1&amp;bbb=1"/>
          <p:cNvSpPr/>
          <p:nvPr/>
        </p:nvSpPr>
        <p:spPr>
          <a:xfrm>
            <a:off x="932688" y="42740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南极科考员在户外进行考察时，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可能面临的自然困难有(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4" name="QC_5_AN.22_1#d5702f794.bracket?pid=871c7bf68&amp;color=0,0,0&amp;vpa=9&amp;vtp=1"/>
          <p:cNvSpPr/>
          <p:nvPr/>
        </p:nvSpPr>
        <p:spPr>
          <a:xfrm>
            <a:off x="10048907" y="42702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5" name="QC_5_BD.21_2#d5702f794.choices?pid=871c7bf68&amp;color=0,0,0&amp;vtp=1&amp;bbb=1"/>
          <p:cNvSpPr/>
          <p:nvPr/>
        </p:nvSpPr>
        <p:spPr>
          <a:xfrm>
            <a:off x="932688" y="491305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A.干燥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、极光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.台风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、冰雹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.酷寒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、烈风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.暴雨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、洪涝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1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233cd625?pid=50bf62ee5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0bc05ffb3?pid=e233cd625&amp;color=0,0,0&amp;vtp=1&amp;bbb=1&amp;hb=1"/>
          <p:cNvSpPr/>
          <p:nvPr/>
        </p:nvSpPr>
        <p:spPr>
          <a:xfrm>
            <a:off x="932688" y="1292279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）阅读图文材料，完成下列问题。（9分）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美洲王蝶是地球上唯一的迁徙性蝴蝶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为躲避冬季严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寒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数以亿计的王蝶每年都会往返于加拿大东南部与墨西哥米却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肯州之间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然而寒潮仍会导致王蝶大量死亡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2#0bc05ffb3?pid=e233cd625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分别为北美洲和南美洲地形示意图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23_4#0bc05ffb3?iti=10&amp;htil=1&amp;pid=e233cd62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3392" y="1543050"/>
            <a:ext cx="3035808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4_BD.23_5#0bc05ffb3?iti=11&amp;htil=1&amp;pid=e233cd62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8664" y="1405890"/>
            <a:ext cx="215798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4_BD.23_6#0bc05ffb3?iti=10&amp;htil=1&amp;pid=e233cd625&amp;color=0,0,0&amp;vtp=1&amp;bbb=1"/>
          <p:cNvSpPr/>
          <p:nvPr/>
        </p:nvSpPr>
        <p:spPr>
          <a:xfrm>
            <a:off x="1544384" y="4385818"/>
            <a:ext cx="3933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北美洲地形示意图</a:t>
            </a:r>
            <a:endParaRPr lang="en-US" altLang="zh-CN" sz="2800" dirty="0"/>
          </a:p>
        </p:txBody>
      </p:sp>
      <p:sp>
        <p:nvSpPr>
          <p:cNvPr id="6" name="QO_4_BD.23_7#0bc05ffb3?iti=11&amp;htil=1&amp;pid=e233cd625&amp;color=0,0,0&amp;vtp=1&amp;bbb=1"/>
          <p:cNvSpPr/>
          <p:nvPr/>
        </p:nvSpPr>
        <p:spPr>
          <a:xfrm>
            <a:off x="6710744" y="4385818"/>
            <a:ext cx="3933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南美洲地形示意图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4_1#99466aeba?pid=0bc05ffb3&amp;color=0,0,0&amp;vtp=1&amp;bt=1&amp;bbb=1&amp;hb=1"/>
          <p:cNvSpPr/>
          <p:nvPr/>
        </p:nvSpPr>
        <p:spPr>
          <a:xfrm>
            <a:off x="932688" y="576072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美洲由南美洲和北美洲组成，两大洲的分界线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。据图描述南美洲安第斯山脉以东地区的地形特点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2分）</a:t>
            </a:r>
            <a:endParaRPr lang="en-US" altLang="zh-CN" sz="2800" dirty="0"/>
          </a:p>
        </p:txBody>
      </p:sp>
      <p:sp>
        <p:nvSpPr>
          <p:cNvPr id="3" name="QB_5_AN.25_1#99466aeba.blank?pid=0bc05ffb3&amp;color=0,0,0&amp;vpa=10&amp;vtp=1&amp;bbb=1&amp;hb=1"/>
          <p:cNvSpPr/>
          <p:nvPr/>
        </p:nvSpPr>
        <p:spPr>
          <a:xfrm>
            <a:off x="932689" y="545592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巴拿马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（1分）</a:t>
            </a:r>
            <a:endParaRPr lang="en-US" altLang="zh-CN" sz="2800" dirty="0"/>
          </a:p>
        </p:txBody>
      </p:sp>
      <p:sp>
        <p:nvSpPr>
          <p:cNvPr id="4" name="QB_5_AN.26_1#99466aeba.blank?pid=0bc05ffb3&amp;color=0,0,0&amp;vpa=11&amp;vtp=1&amp;bbb=1"/>
          <p:cNvSpPr/>
          <p:nvPr/>
        </p:nvSpPr>
        <p:spPr>
          <a:xfrm>
            <a:off x="1300195" y="1820037"/>
            <a:ext cx="4722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平原与高原相间分布（1分）</a:t>
            </a:r>
            <a:endParaRPr lang="en-US" altLang="zh-CN" sz="2800" dirty="0"/>
          </a:p>
        </p:txBody>
      </p:sp>
      <p:sp>
        <p:nvSpPr>
          <p:cNvPr id="5" name="QB_5_BD.27_1#79eb6cfe7?pid=0bc05ffb3&amp;color=0,0,0&amp;vtp=1&amp;bbb=1&amp;hb=1"/>
          <p:cNvSpPr/>
          <p:nvPr/>
        </p:nvSpPr>
        <p:spPr>
          <a:xfrm>
            <a:off x="932688" y="249878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密西西比河与亚马孙河相比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，流量较大的是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航运价值较大的是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。导致两河流航运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价值差异大的原因可能是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选填“地形”或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会经济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”）因素。（3分）</a:t>
            </a:r>
            <a:endParaRPr lang="en-US" altLang="zh-CN" sz="2800" dirty="0"/>
          </a:p>
        </p:txBody>
      </p:sp>
      <p:sp>
        <p:nvSpPr>
          <p:cNvPr id="6" name="QB_5_AN.28_1#79eb6cfe7.blank?pid=0bc05ffb3&amp;color=0,0,0&amp;vpa=12&amp;vtp=1&amp;bbb=1"/>
          <p:cNvSpPr/>
          <p:nvPr/>
        </p:nvSpPr>
        <p:spPr>
          <a:xfrm>
            <a:off x="8532845" y="2468308"/>
            <a:ext cx="29368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亚马孙河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（1分）</a:t>
            </a:r>
            <a:endParaRPr lang="en-US" altLang="zh-CN" sz="2800" dirty="0"/>
          </a:p>
        </p:txBody>
      </p:sp>
      <p:sp>
        <p:nvSpPr>
          <p:cNvPr id="7" name="QB_5_AN.29_1#79eb6cfe7.blank?pid=0bc05ffb3&amp;color=0,0,0&amp;vpa=13&amp;vtp=1&amp;bbb=1"/>
          <p:cNvSpPr/>
          <p:nvPr/>
        </p:nvSpPr>
        <p:spPr>
          <a:xfrm>
            <a:off x="3800506" y="3116008"/>
            <a:ext cx="32940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密西西比河（1分）</a:t>
            </a:r>
            <a:endParaRPr lang="en-US" altLang="zh-CN" sz="2800" dirty="0"/>
          </a:p>
        </p:txBody>
      </p:sp>
      <p:sp>
        <p:nvSpPr>
          <p:cNvPr id="8" name="QB_5_AN.30_1#79eb6cfe7.blank?pid=0bc05ffb3&amp;color=0,0,0&amp;vpa=14&amp;vtp=1&amp;bbb=1"/>
          <p:cNvSpPr/>
          <p:nvPr/>
        </p:nvSpPr>
        <p:spPr>
          <a:xfrm>
            <a:off x="4872069" y="3763708"/>
            <a:ext cx="29368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社会经济（1分）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8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1_1#31e6760e6?pid=0bc05ffb3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到达墨西哥米却肯州的王蝶仍因寒潮大量死亡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，请从地形角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度分析原因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3" name="QO_5_AN.32_1#31e6760e6?pid=0bc05ffb3&amp;color=0,0,0&amp;vtp=1&amp;bbb=1&amp;hb=1"/>
          <p:cNvSpPr/>
          <p:nvPr/>
        </p:nvSpPr>
        <p:spPr>
          <a:xfrm>
            <a:off x="932688" y="1985073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北美洲地势东西高、中部低，地形南北纵列分布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，来自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北冰洋的严寒气流能长驱南下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，影响该地区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（或北美洲地形呈南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北纵列分布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，西部为高大的落基山脉、中部为广阔的平原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分布着较为低缓的拉布拉多高原和阿巴拉契亚山脉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地势东西高、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中部低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，山脉南北纵列分布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，有利于来自北冰洋的严寒气流长驱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南下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，抵达墨西哥湾沿岸）。（4分，言之有理即可）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0bf62ee5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50bf62ee5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50bf62ee5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专题九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西半球的国家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极地地区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25ee6f92?pid=50bf62ee5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sp>
        <p:nvSpPr>
          <p:cNvPr id="3" name="QM_4_BD.1_1#a0f466dc3?pid=e25ee6f92&amp;color=0,0,0&amp;vtp=1&amp;bbb=1&amp;hb=1"/>
          <p:cNvSpPr/>
          <p:nvPr/>
        </p:nvSpPr>
        <p:spPr>
          <a:xfrm>
            <a:off x="932688" y="1292279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成都期末改编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玉米是适应性很强的高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产粮食作物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美国的玉米产量居世界之首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为美国本土农业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分布示意图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为美国本土玉米带某地气候资料图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_3#a0f466dc3?iti=1&amp;htil=1&amp;pid=e25ee6f9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7280" y="747432"/>
            <a:ext cx="4837176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M_4_BD.1_4#a0f466dc3?iti=2&amp;htil=1&amp;pid=e25ee6f92&amp;color=0,0,0&amp;tib=255,255,255&amp;vtp=1&amp;bt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736" y="720000"/>
            <a:ext cx="3282696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5#a0f466dc3?iti=1&amp;htil=1&amp;pid=e25ee6f92&amp;color=0,0,0&amp;vtp=1&amp;bbb=1&amp;hb=1"/>
          <p:cNvSpPr/>
          <p:nvPr/>
        </p:nvSpPr>
        <p:spPr>
          <a:xfrm>
            <a:off x="1033272" y="3901096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美国本土农业带（区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布示意图</a:t>
            </a:r>
            <a:endParaRPr lang="en-US" altLang="zh-CN" sz="2800" dirty="0"/>
          </a:p>
        </p:txBody>
      </p:sp>
      <p:sp>
        <p:nvSpPr>
          <p:cNvPr id="5" name="QM_4_BD.1_6#a0f466dc3?iti=2&amp;htil=1&amp;pid=e25ee6f92&amp;color=0,0,0&amp;vtp=1&amp;bbb=1&amp;hb=1"/>
          <p:cNvSpPr/>
          <p:nvPr/>
        </p:nvSpPr>
        <p:spPr>
          <a:xfrm>
            <a:off x="6190488" y="3901096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美国本土玉米带某地气候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资料图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dd6903423?pid=a0f466dc3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美国本土玉米带形成的有利自然条件是(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dd6903423.bracket?pid=a0f466dc3&amp;color=0,0,0&amp;vpa=1&amp;vtp=1"/>
          <p:cNvSpPr/>
          <p:nvPr/>
        </p:nvSpPr>
        <p:spPr>
          <a:xfrm>
            <a:off x="7561295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_2#dd6903423?pid=a0f466dc3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①地形平坦开阔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②灌溉水源充足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③全年高温多雨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④春夏气温较高</a:t>
            </a:r>
            <a:endParaRPr lang="en-US" altLang="zh-CN" sz="2800" spc="-100" dirty="0"/>
          </a:p>
        </p:txBody>
      </p:sp>
      <p:sp>
        <p:nvSpPr>
          <p:cNvPr id="5" name="QC_5_BD.2_3#dd6903423.choices?pid=a0f466dc3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5_BD.4_1#e45de4e16?pid=a0f466dc3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美国本土玉米种植形成地区专门化，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5_1#e45de4e16.bracket?pid=a0f466dc3&amp;color=0,0,0&amp;vpa=2&amp;vtp=1"/>
          <p:cNvSpPr/>
          <p:nvPr/>
        </p:nvSpPr>
        <p:spPr>
          <a:xfrm>
            <a:off x="7905782" y="247573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5_BD.4_2#e45de4e16.choices?pid=a0f466dc3&amp;color=0,0,0&amp;vtp=1&amp;bbb=1"/>
          <p:cNvSpPr/>
          <p:nvPr/>
        </p:nvSpPr>
        <p:spPr>
          <a:xfrm>
            <a:off x="932688" y="311854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.满足市场多种需求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.大规模增加农业用地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C.提高抗灾救灾能力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.大规模机械化生产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_1#78375c68a?pid=e25ee6f92&amp;color=0,0,0&amp;vtp=1&amp;bt=1&amp;bbb=1&amp;hb=1"/>
          <p:cNvSpPr/>
          <p:nvPr/>
        </p:nvSpPr>
        <p:spPr>
          <a:xfrm>
            <a:off x="932688" y="704088"/>
            <a:ext cx="10323576" cy="2030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俄罗斯的国土面积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多万平方千米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1.46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巴西国土面积约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852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万平方千米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2.13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为俄罗斯的矿产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交通及港口分布图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-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为巴西的矿产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交通及港口分布图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6_3#78375c68a?iti=3&amp;htil=1&amp;pid=e25ee6f9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7672" y="2861120"/>
            <a:ext cx="313639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6_4#78375c68a?iti=4&amp;htil=1&amp;pid=e25ee6f92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6912" y="2861120"/>
            <a:ext cx="2761488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6_5#78375c68a?iti=3&amp;htil=1&amp;pid=e25ee6f92&amp;color=0,0,0&amp;vtp=1&amp;bbb=1&amp;hb=1"/>
          <p:cNvSpPr/>
          <p:nvPr/>
        </p:nvSpPr>
        <p:spPr>
          <a:xfrm>
            <a:off x="1033272" y="5191824"/>
            <a:ext cx="4965192" cy="9979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俄罗斯的矿产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、交通及港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口分布图</a:t>
            </a:r>
            <a:endParaRPr lang="en-US" altLang="zh-CN" sz="2800" dirty="0"/>
          </a:p>
        </p:txBody>
      </p:sp>
      <p:sp>
        <p:nvSpPr>
          <p:cNvPr id="6" name="QM_4_BD.6_6#78375c68a?iti=4&amp;htil=1&amp;pid=e25ee6f92&amp;color=0,0,0&amp;vtp=1&amp;bbb=1&amp;hb=1"/>
          <p:cNvSpPr/>
          <p:nvPr/>
        </p:nvSpPr>
        <p:spPr>
          <a:xfrm>
            <a:off x="6195060" y="5191824"/>
            <a:ext cx="4965192" cy="9979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巴西的矿产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、交通及港口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9012e3b1e?pid=78375c68a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关于俄罗斯自然地理环境，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下列叙述正确的是(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8_1#9012e3b1e.bracket?pid=78375c68a&amp;color=0,0,0&amp;vpa=3&amp;vtp=1"/>
          <p:cNvSpPr/>
          <p:nvPr/>
        </p:nvSpPr>
        <p:spPr>
          <a:xfrm>
            <a:off x="8620157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7_2#9012e3b1e.choices?pid=78375c68a&amp;color=0,0,0&amp;vtp=1&amp;bbb=1"/>
          <p:cNvSpPr/>
          <p:nvPr/>
        </p:nvSpPr>
        <p:spPr>
          <a:xfrm>
            <a:off x="932688" y="1224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A.幅员辽阔，地跨亚、欧两洲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.大部分地区属于温带海洋性气候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.境内河流流速快，结冰期短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.矿产资源分布均匀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6679d1d1b?pid=78375c68a&amp;color=0,0,0&amp;vtp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关于俄罗斯和巴西的人口、工业、城市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，下列叙述正确的是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BD.9_2#6679d1d1b.choices?pid=78375c68a&amp;color=0,0,0&amp;vtp=1&amp;bbb=1"/>
          <p:cNvSpPr/>
          <p:nvPr/>
        </p:nvSpPr>
        <p:spPr>
          <a:xfrm>
            <a:off x="932688" y="199777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A.巴西的人口密度小于俄罗斯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.两国城市分布特征相同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.两国工业都以轻工业为主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.丰富的矿产资源利于两国工业的发展</a:t>
            </a:r>
            <a:endParaRPr lang="en-US" altLang="zh-CN" sz="2800" dirty="0"/>
          </a:p>
        </p:txBody>
      </p:sp>
      <p:sp>
        <p:nvSpPr>
          <p:cNvPr id="4" name="QC_5_AN.10_1#6679d1d1b.bracket?pid=78375c68a&amp;color=0,0,0&amp;vpa=4&amp;vtp=1"/>
          <p:cNvSpPr/>
          <p:nvPr/>
        </p:nvSpPr>
        <p:spPr>
          <a:xfrm>
            <a:off x="1209707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_1#fe373e148?pid=e25ee6f92&amp;color=0,0,0&amp;vtp=1&amp;bt=1&amp;bbb=1&amp;hb=1"/>
          <p:cNvSpPr/>
          <p:nvPr/>
        </p:nvSpPr>
        <p:spPr>
          <a:xfrm>
            <a:off x="932688" y="704087"/>
            <a:ext cx="10323576" cy="1769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北极海冰的平均面积为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375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万平方千米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比同期平均水平低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创下有记录以来的该月最低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为北极地区图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11_2#fe373e148?iti=5&amp;htil=3&amp;pid=e25ee6f9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5489" y="2560383"/>
            <a:ext cx="3282696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1_3#fe373e148?iti=5&amp;htil=3&amp;pid=e25ee6f92&amp;color=0,0,0&amp;vtp=1&amp;bbb=1"/>
          <p:cNvSpPr/>
          <p:nvPr/>
        </p:nvSpPr>
        <p:spPr>
          <a:xfrm>
            <a:off x="8053325" y="5615114"/>
            <a:ext cx="2867025" cy="5446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北极地区图</a:t>
            </a:r>
            <a:endParaRPr lang="en-US" altLang="zh-CN" sz="2800" dirty="0"/>
          </a:p>
        </p:txBody>
      </p:sp>
      <p:sp>
        <p:nvSpPr>
          <p:cNvPr id="5" name="QC_5_BD.12_1#8984a762c?htil=3&amp;pid=fe373e148&amp;color=0,0,0&amp;vtp=1&amp;bbb=1&amp;hb=1"/>
          <p:cNvSpPr/>
          <p:nvPr/>
        </p:nvSpPr>
        <p:spPr>
          <a:xfrm>
            <a:off x="932688" y="2542095"/>
            <a:ext cx="6903720" cy="1147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关于我国北极科考站黄河站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BD.12_2#8984a762c.choices?htil=3&amp;pid=fe373e148&amp;color=0,0,0&amp;vtp=1&amp;bbb=1"/>
          <p:cNvSpPr/>
          <p:nvPr/>
        </p:nvSpPr>
        <p:spPr>
          <a:xfrm>
            <a:off x="932688" y="3765421"/>
            <a:ext cx="6903720" cy="2391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A.位于北极点的西南方向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.站点有极昼极夜现象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.偶尔会有企鹅光临站点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.最佳科考时间在1—2月</a:t>
            </a:r>
            <a:endParaRPr lang="en-US" altLang="zh-CN" sz="2800" dirty="0"/>
          </a:p>
        </p:txBody>
      </p:sp>
      <p:sp>
        <p:nvSpPr>
          <p:cNvPr id="7" name="QC_5_AN.13_1#8984a762c.bracket?pid=fe373e148&amp;color=0,0,0&amp;vpa=5&amp;vtp=1"/>
          <p:cNvSpPr/>
          <p:nvPr/>
        </p:nvSpPr>
        <p:spPr>
          <a:xfrm>
            <a:off x="2293969" y="3144837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1936</Words>
  <Application>WPS 演示</Application>
  <PresentationFormat>宽屏</PresentationFormat>
  <Paragraphs>162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2026-02-26T09:31:00Z</dcterms:created>
  <dcterms:modified xsi:type="dcterms:W3CDTF">2026-02-27T08:52:16Z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5D1487F55F484071B27C63CC1DC953D6_12</vt:lpwstr>
  </property>
  <property fmtid="{D5CDD505-2E9C-101B-9397-08002B2CF9AE}" pid="3" name="KSOProductBuildVer">
    <vt:lpwstr>2052-12.1.0.24657</vt:lpwstr>
  </property>
</Properties>
</file>