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1.xml"/><Relationship Id="rId8" Type="http://schemas.openxmlformats.org/officeDocument/2006/relationships/slide" Target="../slides/slide10.xml"/><Relationship Id="rId7" Type="http://schemas.openxmlformats.org/officeDocument/2006/relationships/slide" Target="../slides/slide9.xml"/><Relationship Id="rId6" Type="http://schemas.openxmlformats.org/officeDocument/2006/relationships/slide" Target="../slides/slide8.xml"/><Relationship Id="rId5" Type="http://schemas.openxmlformats.org/officeDocument/2006/relationships/slide" Target="../slides/slide5.xml"/><Relationship Id="rId4" Type="http://schemas.openxmlformats.org/officeDocument/2006/relationships/slide" Target="../slides/slide4.xml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f893f47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31d2d65a8&amp;cid=31d2d65a8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f7a781f58&amp;cid=f7a781f58&amp;vtp=1">
            <a:hlinkClick r:id="rId4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29b5b9479&amp;cid=29b5b9479&amp;vtp=1">
            <a:hlinkClick r:id="rId5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95c1cf9fe&amp;cid=95c1cf9fe&amp;vtp=1">
            <a:hlinkClick r:id="rId6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56ae5d051&amp;cid=56ae5d051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1530f359c&amp;cid=1530f359c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acc82fb15&amp;cid=acc82fb15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6f1aa456b&amp;cid=6f1aa456b&amp;vtp=1">
            <a:hlinkClick r:id="rId8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f33790e30&amp;cid=f33790e30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20aaa0d5f&amp;cid=20aaa0d5f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6f1aa456b?pid=7118a65c0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表中信息说明(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9_1#6f1aa456b.bracket?pid=7118a65c0&amp;color=0,0,0&amp;vpa=8&amp;vtp=1"/>
          <p:cNvSpPr/>
          <p:nvPr/>
        </p:nvSpPr>
        <p:spPr>
          <a:xfrm>
            <a:off x="3632231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8_2#6f1aa456b.choices?pid=7118a65c0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.澳门人口最多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.香港地狭人稠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C.三地老龄化严重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.三地劳动力短缺</a:t>
            </a:r>
            <a:endParaRPr lang="en-US" altLang="zh-CN" sz="2800" dirty="0"/>
          </a:p>
        </p:txBody>
      </p:sp>
      <p:sp>
        <p:nvSpPr>
          <p:cNvPr id="5" name="QC_5_BD.20_1#f33790e30?pid=7118a65c0&amp;color=0,0,0&amp;vtp=1&amp;bbb=1&amp;hb=1"/>
          <p:cNvSpPr/>
          <p:nvPr/>
        </p:nvSpPr>
        <p:spPr>
          <a:xfrm>
            <a:off x="932688" y="2501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下面是小明在台湾旅游时分享的见闻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，与台湾实际情况相符的是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1_1#f33790e30.bracket?pid=7118a65c0&amp;color=0,0,0&amp;vpa=9&amp;vtp=1"/>
          <p:cNvSpPr/>
          <p:nvPr/>
        </p:nvSpPr>
        <p:spPr>
          <a:xfrm>
            <a:off x="1209707" y="313632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20_2#f33790e30.choices?pid=7118a65c0&amp;color=0,0,0&amp;vtp=1&amp;bbb=1"/>
          <p:cNvSpPr/>
          <p:nvPr/>
        </p:nvSpPr>
        <p:spPr>
          <a:xfrm>
            <a:off x="932688" y="37789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A.森林茂密，“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苹果之乡”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.河流短急，水能匮乏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.人口集中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，东多西少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.技术先进，外向型经济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8dba5dba?pid=f893f4749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2_1#20aaa0d5f?pid=78dba5dba&amp;color=0,0,0&amp;vtp=1&amp;bbb=1&amp;hb=1"/>
          <p:cNvSpPr/>
          <p:nvPr/>
        </p:nvSpPr>
        <p:spPr>
          <a:xfrm>
            <a:off x="932688" y="1292279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【新课标·认识家乡】（2025·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内江模拟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。（10分）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甘蔗喜温喜光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需水量大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是生产蔗糖的主要原料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内江市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市中区龙门镇依托优越的自然环境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推动蔗糖产业快速发展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后来受生产成本高等因素影响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该地蔗糖产业发展受阻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不少蔗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糖加工厂关停倒闭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为龙门镇地理位置图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为龙门镇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气候资料图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2_3#20aaa0d5f?iti=6&amp;htil=1&amp;pid=78dba5dba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1952" y="720000"/>
            <a:ext cx="321868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22_4#20aaa0d5f?iti=7&amp;htil=1&amp;pid=78dba5dba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3176" y="784008"/>
            <a:ext cx="3108960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2_5#20aaa0d5f?iti=6&amp;htil=1&amp;pid=78dba5dba&amp;color=0,0,0&amp;vtp=1&amp;bbb=1"/>
          <p:cNvSpPr/>
          <p:nvPr/>
        </p:nvSpPr>
        <p:spPr>
          <a:xfrm>
            <a:off x="1455483" y="3699928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龙门镇地理位置图</a:t>
            </a:r>
            <a:endParaRPr lang="en-US" altLang="zh-CN" sz="2800" dirty="0"/>
          </a:p>
        </p:txBody>
      </p:sp>
      <p:sp>
        <p:nvSpPr>
          <p:cNvPr id="5" name="QO_4_BD.22_6#20aaa0d5f?iti=7&amp;htil=1&amp;pid=78dba5dba&amp;color=0,0,0&amp;vtp=1&amp;bbb=1"/>
          <p:cNvSpPr/>
          <p:nvPr/>
        </p:nvSpPr>
        <p:spPr>
          <a:xfrm>
            <a:off x="6621844" y="3699928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龙门镇气候资料图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3_1#1559c7df7?pid=20aaa0d5f&amp;color=0,0,0&amp;vtp=1&amp;bt=1&amp;bbb=1&amp;hb=1"/>
          <p:cNvSpPr/>
          <p:nvPr/>
        </p:nvSpPr>
        <p:spPr>
          <a:xfrm>
            <a:off x="932688" y="57607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内江地处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盆地，沱江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填流向）流经境内，是该地主要的水源。（2分）</a:t>
            </a:r>
            <a:endParaRPr lang="en-US" altLang="zh-CN" sz="2800" dirty="0"/>
          </a:p>
        </p:txBody>
      </p:sp>
      <p:sp>
        <p:nvSpPr>
          <p:cNvPr id="3" name="QB_5_AN.24_1#1559c7df7.blank?pid=20aaa0d5f&amp;color=0,0,0&amp;vpa=10&amp;vtp=1&amp;bbb=1"/>
          <p:cNvSpPr/>
          <p:nvPr/>
        </p:nvSpPr>
        <p:spPr>
          <a:xfrm>
            <a:off x="3263931" y="545592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四川（1分）</a:t>
            </a:r>
            <a:endParaRPr lang="en-US" altLang="zh-CN" sz="2800" dirty="0"/>
          </a:p>
        </p:txBody>
      </p:sp>
      <p:sp>
        <p:nvSpPr>
          <p:cNvPr id="4" name="QB_5_AN.25_1#1559c7df7.blank?pid=20aaa0d5f&amp;color=0,0,0&amp;vpa=11&amp;vtp=1&amp;bbb=1"/>
          <p:cNvSpPr/>
          <p:nvPr/>
        </p:nvSpPr>
        <p:spPr>
          <a:xfrm>
            <a:off x="7361270" y="545592"/>
            <a:ext cx="29368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自北向南（1分）</a:t>
            </a:r>
            <a:endParaRPr lang="en-US" altLang="zh-CN" sz="2800" dirty="0"/>
          </a:p>
        </p:txBody>
      </p:sp>
      <p:sp>
        <p:nvSpPr>
          <p:cNvPr id="5" name="QO_5_BD.26_1#b65e98874?pid=20aaa0d5f&amp;color=0,0,0&amp;vtp=1&amp;bbb=1"/>
          <p:cNvSpPr/>
          <p:nvPr/>
        </p:nvSpPr>
        <p:spPr>
          <a:xfrm>
            <a:off x="932688" y="18502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列举两点龙门镇种植甘蔗的优势条件。（4分）</a:t>
            </a:r>
            <a:endParaRPr lang="en-US" altLang="zh-CN" sz="2800" dirty="0"/>
          </a:p>
        </p:txBody>
      </p:sp>
      <p:sp>
        <p:nvSpPr>
          <p:cNvPr id="6" name="QO_5_AN.27_1#b65e98874?pid=20aaa0d5f&amp;color=0,0,0&amp;vtp=1&amp;bbb=1&amp;hb=1"/>
          <p:cNvSpPr/>
          <p:nvPr/>
        </p:nvSpPr>
        <p:spPr>
          <a:xfrm>
            <a:off x="932688" y="24892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①龙门镇属于亚热带季风气候，雨热同期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，适宜甘蔗生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；②该地位于沱江沿岸，水源充足，土壤肥沃。（4分）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4c10ce2ac?pid=20aaa0d5f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从旅游业发展的角度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，分析内江应采取哪些措施发展蔗糖产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5_AN.29_1#4c10ce2ac?pid=20aaa0d5f&amp;color=0,0,0&amp;vtp=1&amp;bbb=1&amp;hb=1"/>
          <p:cNvSpPr/>
          <p:nvPr/>
        </p:nvSpPr>
        <p:spPr>
          <a:xfrm>
            <a:off x="932688" y="1985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①举办甜食制作工坊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、糖文化主题节庆活动等文化体验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；②设计以蔗糖文化为元素的文创产品，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扩大文化影响力；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将食品生产与旅游消费有机结合，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形成产业链协同效应。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893f4749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f893f4749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f893f4749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专题十六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南方地区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dd14da06?pid=f893f4749&amp;color=64,64,64&amp;vtp=1&amp;bt=1&amp;bbb=1"/>
          <p:cNvSpPr/>
          <p:nvPr/>
        </p:nvSpPr>
        <p:spPr>
          <a:xfrm>
            <a:off x="932688" y="576072"/>
            <a:ext cx="10323576" cy="62617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49cadae88?iti=1&amp;htil=1&amp;pid=6dd14da0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3218" y="1288449"/>
            <a:ext cx="2935224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49cadae88?iti=1&amp;htil=1&amp;pid=6dd14da06&amp;color=0,0,0&amp;vtp=1&amp;bbb=1&amp;hb=1"/>
          <p:cNvSpPr/>
          <p:nvPr/>
        </p:nvSpPr>
        <p:spPr>
          <a:xfrm>
            <a:off x="8204930" y="4094641"/>
            <a:ext cx="2971800" cy="11623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区域图</a:t>
            </a:r>
            <a:endParaRPr lang="en-US" altLang="zh-CN" sz="2800" dirty="0"/>
          </a:p>
        </p:txBody>
      </p:sp>
      <p:sp>
        <p:nvSpPr>
          <p:cNvPr id="5" name="QM_4_BD.1_3#49cadae88?htil=1&amp;pid=6dd14da06&amp;color=0,0,0&amp;vtp=1&amp;bbb=1&amp;hb=1"/>
          <p:cNvSpPr/>
          <p:nvPr/>
        </p:nvSpPr>
        <p:spPr>
          <a:xfrm>
            <a:off x="932688" y="1270161"/>
            <a:ext cx="7251192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读长江三角洲区域图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16-1），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5_BD.2_1#31d2d65a8?htil=1&amp;pid=49cadae88&amp;color=0,0,0&amp;vtp=1&amp;bbb=1&amp;hb=1"/>
          <p:cNvSpPr/>
          <p:nvPr/>
        </p:nvSpPr>
        <p:spPr>
          <a:xfrm>
            <a:off x="932688" y="2502293"/>
            <a:ext cx="7251192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下列关于长江三角洲区域的描述不正确的是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BD.2_2#31d2d65a8.choices?htil=1&amp;pid=49cadae88&amp;color=0,0,0&amp;vtp=1&amp;bbb=1"/>
          <p:cNvSpPr/>
          <p:nvPr/>
        </p:nvSpPr>
        <p:spPr>
          <a:xfrm>
            <a:off x="932688" y="3734193"/>
            <a:ext cx="7251192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A.地处江海交汇之地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.上海是我国的超大城市、本区域的核心城市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.我国最大的综合性工业基地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.本区域交通便利，矿产资源丰富</a:t>
            </a:r>
            <a:endParaRPr lang="en-US" altLang="zh-CN" sz="2800" dirty="0"/>
          </a:p>
        </p:txBody>
      </p:sp>
      <p:sp>
        <p:nvSpPr>
          <p:cNvPr id="8" name="QC_5_AN.3_1#31d2d65a8.bracket?pid=49cadae88&amp;color=0,0,0&amp;vpa=1&amp;vtp=1"/>
          <p:cNvSpPr/>
          <p:nvPr/>
        </p:nvSpPr>
        <p:spPr>
          <a:xfrm>
            <a:off x="1209707" y="3120911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5_BD.2_1#31d2d65a8?htil=1&amp;pid=49cadae88&amp;color=0,0,0&amp;vtp=1&amp;bbb=1&amp;hb=1&amp;zzd= 1"/>
          <p:cNvSpPr/>
          <p:nvPr/>
        </p:nvSpPr>
        <p:spPr>
          <a:xfrm>
            <a:off x="6359589" y="313729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5_BD.2_1#31d2d65a8?htil=1&amp;pid=49cadae88&amp;color=0,0,0&amp;vtp=1&amp;bbb=1&amp;hb=1&amp;zzd= 1"/>
          <p:cNvSpPr/>
          <p:nvPr/>
        </p:nvSpPr>
        <p:spPr>
          <a:xfrm>
            <a:off x="6716777" y="313729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QC_5_BD.2_1#31d2d65a8?htil=1&amp;pid=49cadae88&amp;color=0,0,0&amp;vtp=1&amp;bbb=1&amp;hb=1&amp;zzd= 1"/>
          <p:cNvSpPr/>
          <p:nvPr/>
        </p:nvSpPr>
        <p:spPr>
          <a:xfrm>
            <a:off x="7073964" y="3137293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f7a781f58?pid=49cadae88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长江三角洲区域成为我国旅游业发达地区之一的条件是(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5_1#f7a781f58.bracket?pid=49cadae88&amp;color=0,0,0&amp;vpa=2&amp;vtp=1"/>
          <p:cNvSpPr/>
          <p:nvPr/>
        </p:nvSpPr>
        <p:spPr>
          <a:xfrm>
            <a:off x="10061607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_2#f7a781f58?pid=49cadae88&amp;color=0,0,0&amp;vtp=1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①丰富的人文旅游资源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②便捷的交通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较为完善的服务设施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水能资源丰富</a:t>
            </a:r>
            <a:endParaRPr lang="en-US" altLang="zh-CN" sz="2800" dirty="0"/>
          </a:p>
        </p:txBody>
      </p:sp>
      <p:sp>
        <p:nvSpPr>
          <p:cNvPr id="5" name="QC_5_BD.4_3#f7a781f58.choices?pid=49cadae88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29b5b9479?pid=49cadae88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属于该区域特色的旅游景观是(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29b5b9479.bracket?pid=49cadae88&amp;color=0,0,0&amp;vpa=3&amp;vtp=1"/>
          <p:cNvSpPr/>
          <p:nvPr/>
        </p:nvSpPr>
        <p:spPr>
          <a:xfrm>
            <a:off x="6119844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5_BD.6_3#29b5b9479?iti=2&amp;htil=1&amp;pid=49cadae8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1278890"/>
            <a:ext cx="235000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6_4#29b5b9479?iti=3&amp;htil=1&amp;pid=49cadae8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744" y="1297178"/>
            <a:ext cx="228600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6_5#29b5b9479?iti=4&amp;htil=1&amp;pid=49cadae88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064" y="1324610"/>
            <a:ext cx="232257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6_6#29b5b9479?iti=5&amp;htil=1&amp;pid=49cadae88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7112" y="1370330"/>
            <a:ext cx="2139696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5_BD.6_7#29b5b9479?iti=2&amp;htil=1&amp;pid=49cadae88&amp;color=0,0,0&amp;vtp=1&amp;bbb=1"/>
          <p:cNvSpPr/>
          <p:nvPr/>
        </p:nvSpPr>
        <p:spPr>
          <a:xfrm>
            <a:off x="1652683" y="309753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日月潭</a:t>
            </a:r>
            <a:endParaRPr lang="en-US" altLang="zh-CN" sz="2800" dirty="0"/>
          </a:p>
        </p:txBody>
      </p:sp>
      <p:sp>
        <p:nvSpPr>
          <p:cNvPr id="9" name="QC_5_BD.6_8#29b5b9479?iti=3&amp;htil=1&amp;pid=49cadae88&amp;color=0,0,0&amp;vtp=1&amp;bbb=1"/>
          <p:cNvSpPr/>
          <p:nvPr/>
        </p:nvSpPr>
        <p:spPr>
          <a:xfrm>
            <a:off x="4058063" y="309753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桂林山水</a:t>
            </a:r>
            <a:endParaRPr lang="en-US" altLang="zh-CN" sz="2800" dirty="0"/>
          </a:p>
        </p:txBody>
      </p:sp>
      <p:sp>
        <p:nvSpPr>
          <p:cNvPr id="10" name="QC_5_BD.6_9#29b5b9479?iti=4&amp;htil=1&amp;pid=49cadae88&amp;color=0,0,0&amp;vtp=1&amp;bbb=1"/>
          <p:cNvSpPr/>
          <p:nvPr/>
        </p:nvSpPr>
        <p:spPr>
          <a:xfrm>
            <a:off x="6636671" y="310667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古镇周庄</a:t>
            </a:r>
            <a:endParaRPr lang="en-US" altLang="zh-CN" sz="2800" dirty="0"/>
          </a:p>
        </p:txBody>
      </p:sp>
      <p:sp>
        <p:nvSpPr>
          <p:cNvPr id="11" name="QC_5_BD.6_10#29b5b9479?iti=5&amp;htil=1&amp;pid=49cadae88&amp;color=0,0,0&amp;vtp=1&amp;bbb=1"/>
          <p:cNvSpPr/>
          <p:nvPr/>
        </p:nvSpPr>
        <p:spPr>
          <a:xfrm>
            <a:off x="9393079" y="310667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颐和园</a:t>
            </a:r>
            <a:endParaRPr lang="en-US" altLang="zh-CN" sz="2800" dirty="0"/>
          </a:p>
        </p:txBody>
      </p:sp>
      <p:sp>
        <p:nvSpPr>
          <p:cNvPr id="12" name="QC_5_BD.6_11#29b5b9479.choices?pid=49cadae88&amp;color=0,0,0&amp;vtp=1&amp;bbb=1"/>
          <p:cNvSpPr/>
          <p:nvPr/>
        </p:nvSpPr>
        <p:spPr>
          <a:xfrm>
            <a:off x="932688" y="37444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bc1b7f4dd?pid=6dd14da06&amp;color=0,0,0&amp;vtp=1&amp;bt=1&amp;bbb=1&amp;hb=1"/>
          <p:cNvSpPr/>
          <p:nvPr/>
        </p:nvSpPr>
        <p:spPr>
          <a:xfrm>
            <a:off x="932688" y="704088"/>
            <a:ext cx="10323576" cy="31460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【新课标·港澳与内地经济发展的联系】（2025·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深中通道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深圳至中山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是全球首个集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水下互通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于一体的超大型跨海集群工程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将两地车程由此前的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小时缩短至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分钟左右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为粤港澳大湾区地理位置示意图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为深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中通道位置示意图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8_2#bc1b7f4dd?pid=6dd14da06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160" y="720000"/>
            <a:ext cx="9628632" cy="398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95c1cf9fe?pid=bc1b7f4dd&amp;color=0,0,0&amp;vtp=1&amp;bt=1&amp;bbb=1&amp;hb=1"/>
          <p:cNvSpPr/>
          <p:nvPr/>
        </p:nvSpPr>
        <p:spPr>
          <a:xfrm>
            <a:off x="932688" y="704088"/>
            <a:ext cx="10323576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深中通道成功建成高质量国之重器，刷新了多项世界纪录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益于(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95c1cf9fe.bracket?pid=bc1b7f4dd&amp;color=0,0,0&amp;vpa=4&amp;vtp=1"/>
          <p:cNvSpPr/>
          <p:nvPr/>
        </p:nvSpPr>
        <p:spPr>
          <a:xfrm>
            <a:off x="1924082" y="1234250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95c1cf9fe.choices?pid=bc1b7f4dd&amp;color=0,0,0&amp;vtp=1&amp;bbb=1"/>
          <p:cNvSpPr/>
          <p:nvPr/>
        </p:nvSpPr>
        <p:spPr>
          <a:xfrm>
            <a:off x="932688" y="1793431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.人口众多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B.经济发达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C.科技实力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.经验丰富</a:t>
            </a:r>
            <a:endParaRPr lang="en-US" altLang="zh-CN" sz="2800" dirty="0"/>
          </a:p>
        </p:txBody>
      </p:sp>
      <p:sp>
        <p:nvSpPr>
          <p:cNvPr id="5" name="QC_5_BD.11_1#56ae5d051?pid=bc1b7f4dd&amp;color=0,0,0&amp;vtp=1&amp;bbb=1"/>
          <p:cNvSpPr/>
          <p:nvPr/>
        </p:nvSpPr>
        <p:spPr>
          <a:xfrm>
            <a:off x="932688" y="2345818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深中通道建设需要克服的主要自然障碍是(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2_1#56ae5d051.bracket?pid=bc1b7f4dd&amp;color=0,0,0&amp;vpa=5&amp;vtp=1"/>
          <p:cNvSpPr/>
          <p:nvPr/>
        </p:nvSpPr>
        <p:spPr>
          <a:xfrm>
            <a:off x="7918482" y="2339405"/>
            <a:ext cx="4953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1_2#56ae5d051.choices?pid=bc1b7f4dd&amp;color=0,0,0&amp;vtp=1&amp;bbb=1"/>
          <p:cNvSpPr/>
          <p:nvPr/>
        </p:nvSpPr>
        <p:spPr>
          <a:xfrm>
            <a:off x="932688" y="2881440"/>
            <a:ext cx="10323576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.地震活动频繁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.台风灾害多发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C.高寒空气稀薄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.风沙活动活跃</a:t>
            </a:r>
            <a:endParaRPr lang="en-US" altLang="zh-CN" sz="2800" dirty="0"/>
          </a:p>
        </p:txBody>
      </p:sp>
      <p:sp>
        <p:nvSpPr>
          <p:cNvPr id="8" name="QC_5_BD.13_1#1530f359c?pid=bc1b7f4dd&amp;color=0,0,0&amp;vtp=1&amp;bbb=1"/>
          <p:cNvSpPr/>
          <p:nvPr/>
        </p:nvSpPr>
        <p:spPr>
          <a:xfrm>
            <a:off x="932688" y="3978658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深中通道的修建有利于(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14_1#1530f359c.bracket?pid=bc1b7f4dd&amp;color=0,0,0&amp;vpa=6&amp;vtp=1"/>
          <p:cNvSpPr/>
          <p:nvPr/>
        </p:nvSpPr>
        <p:spPr>
          <a:xfrm>
            <a:off x="5048281" y="3972245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5_BD.13_2#1530f359c?pid=bc1b7f4dd&amp;color=0,0,0&amp;vtp=1&amp;bbb=1&amp;hb=1"/>
          <p:cNvSpPr/>
          <p:nvPr/>
        </p:nvSpPr>
        <p:spPr>
          <a:xfrm>
            <a:off x="932688" y="4514280"/>
            <a:ext cx="10323576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①减缓生态环境压力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②缩短人们的通行时间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③加强珠江口两岸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的联系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④完善当地运输网络</a:t>
            </a:r>
            <a:endParaRPr lang="en-US" altLang="zh-CN" sz="2800" dirty="0"/>
          </a:p>
        </p:txBody>
      </p:sp>
      <p:sp>
        <p:nvSpPr>
          <p:cNvPr id="11" name="QC_5_BD.13_3#1530f359c.choices?pid=bc1b7f4dd&amp;color=0,0,0&amp;vtp=1&amp;bbb=1"/>
          <p:cNvSpPr/>
          <p:nvPr/>
        </p:nvSpPr>
        <p:spPr>
          <a:xfrm>
            <a:off x="932688" y="5611497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1#7118a65c0?pid=6dd14da06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暑假期间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家住上海的小明与家人赴港澳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台旅游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在聊天平台上分享见闻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下表是小明分享的关于港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台地区的地理知识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0" name="QM_4_BD.15_2#7118a65c0?colgroup=15,3,2,4&amp;pid=6dd14da06&amp;color=0,0,0&amp;vtp=1&amp;bbb=1"/>
          <p:cNvGraphicFramePr>
            <a:graphicFrameLocks noGrp="1"/>
          </p:cNvGraphicFramePr>
          <p:nvPr/>
        </p:nvGraphicFramePr>
        <p:xfrm>
          <a:off x="932688" y="2679700"/>
          <a:ext cx="10287000" cy="1681798"/>
        </p:xfrm>
        <a:graphic>
          <a:graphicData uri="http://schemas.openxmlformats.org/drawingml/2006/table">
            <a:tbl>
              <a:tblPr/>
              <a:tblGrid>
                <a:gridCol w="5907024"/>
                <a:gridCol w="1490472"/>
                <a:gridCol w="1216152"/>
                <a:gridCol w="167335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香港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澳门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陆地面积/千米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</a:t>
                      </a:r>
                      <a:r>
                        <a:rPr lang="en-US" altLang="zh-CN" sz="2800" b="1" i="0" spc="-100" baseline="300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微软雅黑" panose="020B0503020204020204" pitchFamily="34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100" b="1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2020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32.9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36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/万（2020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747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356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C_5_BD.16_1#acc82fb15?pid=7118a65c0&amp;color=0,0,0&amp;vtp=1&amp;bbb=1"/>
          <p:cNvSpPr/>
          <p:nvPr/>
        </p:nvSpPr>
        <p:spPr>
          <a:xfrm>
            <a:off x="932688" y="44958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小明一家去台湾，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最便捷的交通方式是(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17_1#acc82fb15.bracket?pid=7118a65c0&amp;color=0,0,0&amp;vpa=7&amp;vtp=1"/>
          <p:cNvSpPr/>
          <p:nvPr/>
        </p:nvSpPr>
        <p:spPr>
          <a:xfrm>
            <a:off x="7548595" y="44919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5_BD.16_2#acc82fb15.choices?pid=7118a65c0&amp;color=0,0,0&amp;vtp=1&amp;bbb=1"/>
          <p:cNvSpPr/>
          <p:nvPr/>
        </p:nvSpPr>
        <p:spPr>
          <a:xfrm>
            <a:off x="932688" y="51287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.铁路运输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B.公路运输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C.航空运输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.海洋运输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1488</Words>
  <Application>WPS 演示</Application>
  <PresentationFormat>宽屏</PresentationFormat>
  <Paragraphs>157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2026-02-26T09:40:00Z</dcterms:created>
  <dcterms:modified xsi:type="dcterms:W3CDTF">2026-02-27T09:27:26Z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58EA60FAD159483CB980795351EE4213_12</vt:lpwstr>
  </property>
</Properties>
</file>