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3" r:id="rId17"/>
    <p:sldId id="269" r:id="rId18"/>
    <p:sldId id="270" r:id="rId19"/>
    <p:sldId id="271" r:id="rId20"/>
    <p:sldId id="272" r:id="rId2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2.xml"/><Relationship Id="rId7" Type="http://schemas.openxmlformats.org/officeDocument/2006/relationships/slide" Target="../slides/slide11.xml"/><Relationship Id="rId6" Type="http://schemas.openxmlformats.org/officeDocument/2006/relationships/slide" Target="../slides/slide9.xml"/><Relationship Id="rId5" Type="http://schemas.openxmlformats.org/officeDocument/2006/relationships/slide" Target="../slides/slide8.xml"/><Relationship Id="rId4" Type="http://schemas.openxmlformats.org/officeDocument/2006/relationships/slide" Target="../slides/slide6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8192079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f8889fd7a&amp;cid=f8889fd7a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475446268&amp;cid=475446268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319dfad28&amp;cid=319dfad28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a5e42b0b9&amp;cid=a5e42b0b9">
            <a:hlinkClick r:id="rId4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f8aed666e&amp;cid=f8aed666e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46ce353ef&amp;cid=46ce353ef">
            <a:hlinkClick r:id="rId5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cfa98b082&amp;cid=cfa98b082">
            <a:hlinkClick r:id="rId6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85864d6f2&amp;cid=85864d6f2">
            <a:hlinkClick r:id="rId7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61ed0f5d5&amp;cid=61ed0f5d5">
            <a:hlinkClick r:id="rId7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560b15dce&amp;cid=560b15dce">
            <a:hlinkClick r:id="rId8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8_1#9637cf9cb?pid=87ffbf5dd&amp;color=0,0,0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为俄罗斯简图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18_2#9637cf9cb?iti=5&amp;pid=87ffbf5dd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8416" y="1405890"/>
            <a:ext cx="5541264" cy="397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8_3#9637cf9cb?iti=5&amp;pid=87ffbf5dd&amp;color=0,0,0&amp;bbb=1"/>
          <p:cNvSpPr/>
          <p:nvPr/>
        </p:nvSpPr>
        <p:spPr>
          <a:xfrm>
            <a:off x="4665535" y="5510530"/>
            <a:ext cx="2867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俄罗斯简图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85864d6f2?pid=9637cf9cb&amp;color=0,0,0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下列关于俄罗斯的描述有误的是(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85864d6f2.bracket?pid=9637cf9cb&amp;color=0,0,0&amp;vpa=8"/>
          <p:cNvSpPr/>
          <p:nvPr/>
        </p:nvSpPr>
        <p:spPr>
          <a:xfrm>
            <a:off x="6477032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9_2#85864d6f2.choices?pid=9637cf9cb&amp;color=0,0,0&amp;bbb=1"/>
          <p:cNvSpPr/>
          <p:nvPr/>
        </p:nvSpPr>
        <p:spPr>
          <a:xfrm>
            <a:off x="932688" y="1224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A.跨越了亚、欧两大洲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.北方部分地区有极昼、极夜现象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.森林以温带落叶阔叶林为主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.工业区主要分布在矿产地附近</a:t>
            </a:r>
            <a:endParaRPr lang="en-US" altLang="zh-CN" sz="2800" dirty="0"/>
          </a:p>
        </p:txBody>
      </p:sp>
      <p:sp>
        <p:nvSpPr>
          <p:cNvPr id="5" name="QC_5_BD.21_1#61ed0f5d5?pid=9637cf9cb&amp;color=0,0,0&amp;bbb=1"/>
          <p:cNvSpPr/>
          <p:nvPr/>
        </p:nvSpPr>
        <p:spPr>
          <a:xfrm>
            <a:off x="932688" y="37825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关于俄罗斯小麦和黑麦分布区的描述，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2_1#61ed0f5d5.bracket?pid=9637cf9cb&amp;color=0,0,0&amp;vpa=9"/>
          <p:cNvSpPr/>
          <p:nvPr/>
        </p:nvSpPr>
        <p:spPr>
          <a:xfrm>
            <a:off x="8990045" y="37787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21_2#61ed0f5d5.choices?pid=9637cf9cb&amp;color=0,0,0&amp;bbb=1"/>
          <p:cNvSpPr/>
          <p:nvPr/>
        </p:nvSpPr>
        <p:spPr>
          <a:xfrm>
            <a:off x="932688" y="442156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A.纬度较低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，可一年两熟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.冬季气温低，病虫害少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.地形以高原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、山地为主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.温带季风气候，降水丰富</a:t>
            </a:r>
            <a:endParaRPr lang="en-US" altLang="zh-CN" sz="2800" dirty="0"/>
          </a:p>
        </p:txBody>
      </p:sp>
      <p:sp>
        <p:nvSpPr>
          <p:cNvPr id="8" name="QC_5_BD.19_1#85864d6f2?pid=9637cf9cb&amp;color=0,0,0&amp;bt=1&amp;bbb=1&amp;zzd= 1"/>
          <p:cNvSpPr/>
          <p:nvPr/>
        </p:nvSpPr>
        <p:spPr>
          <a:xfrm>
            <a:off x="4930839" y="11646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5_BD.19_1#85864d6f2?pid=9637cf9cb&amp;color=0,0,0&amp;bt=1&amp;bbb=1&amp;zzd= 1"/>
          <p:cNvSpPr/>
          <p:nvPr/>
        </p:nvSpPr>
        <p:spPr>
          <a:xfrm>
            <a:off x="5288026" y="1164654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83c1a869?pid=8192079c2&amp;color=64,64,64&amp;bt=1&amp;bbb=1"/>
          <p:cNvSpPr/>
          <p:nvPr/>
        </p:nvSpPr>
        <p:spPr>
          <a:xfrm>
            <a:off x="932688" y="576073"/>
            <a:ext cx="10323576" cy="57492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560b15dce?pid=583c1a869&amp;color=0,0,0&amp;bbb=1&amp;hb=1"/>
          <p:cNvSpPr/>
          <p:nvPr/>
        </p:nvSpPr>
        <p:spPr>
          <a:xfrm>
            <a:off x="932688" y="1214591"/>
            <a:ext cx="10323576" cy="4957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乐山模拟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）阅读图文材料，完成下列问题。（18分）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柑橘适宜在热带和亚热带地区种植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喜暖喜光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怕寒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忌涝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日本爱媛县是日本少有的适宜种植柑橘树的地区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该县注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重新品种研发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农业技术先进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柑橘种类多达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一年四季都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有新鲜柑橘上市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被誉为日本的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柑橘王国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爱媛县以柑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橘为代表元素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设计吉祥物橘子狗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开发各类柑橘产品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举办柑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橘旅游节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打造爱媛县的柑橘产业品牌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实现柑橘的全产业发展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为日本部分地区地形及爱媛县位置示意图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为爱媛县气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温曲线和降水量柱状图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3_3#560b15dce?iti=6&amp;htil=1&amp;pid=583c1a869&amp;color=0,0,0&amp;tib=255,255,255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808" y="720000"/>
            <a:ext cx="324612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4_BD.23_4#560b15dce?iti=7&amp;htil=1&amp;pid=583c1a869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4344" y="765720"/>
            <a:ext cx="269748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3_5#560b15dce?iti=6&amp;htil=1&amp;pid=583c1a869&amp;color=0,0,0&amp;bbb=1&amp;hb=1"/>
          <p:cNvSpPr/>
          <p:nvPr/>
        </p:nvSpPr>
        <p:spPr>
          <a:xfrm>
            <a:off x="1033272" y="3407320"/>
            <a:ext cx="4965192" cy="1080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日本部分地区地形及爱媛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县位置示意图</a:t>
            </a:r>
            <a:endParaRPr lang="en-US" altLang="zh-CN" sz="2800" dirty="0"/>
          </a:p>
        </p:txBody>
      </p:sp>
      <p:sp>
        <p:nvSpPr>
          <p:cNvPr id="5" name="QO_4_BD.23_6#560b15dce?iti=7&amp;htil=1&amp;pid=583c1a869&amp;color=0,0,0&amp;bbb=1&amp;hb=1"/>
          <p:cNvSpPr/>
          <p:nvPr/>
        </p:nvSpPr>
        <p:spPr>
          <a:xfrm>
            <a:off x="6190488" y="3407320"/>
            <a:ext cx="4965192" cy="10801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7-7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爱媛县气温曲线和降水量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柱状图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O_4_BD.23_7#560b15dce?pid=583c1a869&amp;color=0,0,0&amp;bbb=1&amp;hb=1"/>
          <p:cNvSpPr/>
          <p:nvPr/>
        </p:nvSpPr>
        <p:spPr>
          <a:xfrm>
            <a:off x="932688" y="807627"/>
            <a:ext cx="10323576" cy="1649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四川省丹棱县是我国重要的柑橘种植基地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其生产的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果冻橙是从日本爱媛县引进并改良的品种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上市后快速占领我国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市场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销量稳居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柑橘排行榜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前列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成为当地的水果名片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4_1#c3aeeb956?pid=560b15dce&amp;color=0,0,0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完善思维导图（图7-8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），说明爱媛县适宜种植柑橘的自然原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。（2分）</a:t>
            </a:r>
            <a:endParaRPr lang="en-US" altLang="zh-CN" sz="2800" dirty="0"/>
          </a:p>
        </p:txBody>
      </p:sp>
      <p:pic>
        <p:nvPicPr>
          <p:cNvPr id="3" name="QB_5_BD.24_2#c3aeeb956?iti=8&amp;pid=560b15dce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" y="2038985"/>
            <a:ext cx="10277856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24_3#c3aeeb956?iti=8&amp;pid=560b15dce&amp;color=0,0,0&amp;bbb=1"/>
          <p:cNvSpPr/>
          <p:nvPr/>
        </p:nvSpPr>
        <p:spPr>
          <a:xfrm>
            <a:off x="3065336" y="4964049"/>
            <a:ext cx="6067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爱媛县适宜种植柑橘的自然原因</a:t>
            </a:r>
            <a:endParaRPr lang="en-US" altLang="zh-CN" sz="2800" dirty="0"/>
          </a:p>
        </p:txBody>
      </p:sp>
      <p:sp>
        <p:nvSpPr>
          <p:cNvPr id="5" name="QB_5_BD.24_4#c3aeeb956?pid=560b15dce&amp;color=0,0,0&amp;bbb=1"/>
          <p:cNvSpPr/>
          <p:nvPr/>
        </p:nvSpPr>
        <p:spPr>
          <a:xfrm>
            <a:off x="932688" y="559676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5_AN.25_1#c3aeeb956.blank?pid=560b15dce&amp;color=0,0,0&amp;vpa=10&amp;bbb=1"/>
          <p:cNvSpPr/>
          <p:nvPr/>
        </p:nvSpPr>
        <p:spPr>
          <a:xfrm>
            <a:off x="1300195" y="5554853"/>
            <a:ext cx="5080000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山地（或山地、丘陵）（1分）</a:t>
            </a:r>
            <a:endParaRPr lang="en-US" altLang="zh-CN" sz="2800" dirty="0"/>
          </a:p>
        </p:txBody>
      </p:sp>
      <p:sp>
        <p:nvSpPr>
          <p:cNvPr id="7" name="QB_5_AN.26_1#c3aeeb956.blank?pid=560b15dce&amp;color=0,0,0&amp;vpa=11&amp;bbb=1"/>
          <p:cNvSpPr/>
          <p:nvPr/>
        </p:nvSpPr>
        <p:spPr>
          <a:xfrm>
            <a:off x="7170770" y="5554853"/>
            <a:ext cx="2936875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温和少雨（1分）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7_1#1bdbe169c?pid=560b15dce&amp;color=0,0,0&amp;bt=1&amp;bbb=1&amp;hb=1"/>
          <p:cNvSpPr/>
          <p:nvPr/>
        </p:nvSpPr>
        <p:spPr>
          <a:xfrm>
            <a:off x="932688" y="576072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简析爱媛县一年四季都有新鲜柑橘上市的原因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海拔高度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，成熟期不同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，可分批采摘上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市；③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6分）</a:t>
            </a:r>
            <a:endParaRPr lang="en-US" altLang="zh-CN" sz="2800" dirty="0"/>
          </a:p>
        </p:txBody>
      </p:sp>
      <p:sp>
        <p:nvSpPr>
          <p:cNvPr id="3" name="QB_5_AN.28_1#1bdbe169c.blank?pid=560b15dce&amp;color=0,0,0&amp;vpa=12&amp;bbb=1&amp;hb=1"/>
          <p:cNvSpPr/>
          <p:nvPr/>
        </p:nvSpPr>
        <p:spPr>
          <a:xfrm>
            <a:off x="932689" y="545592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柑橘品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种多样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，不同品种成熟期不同，可以分批成熟（2分）</a:t>
            </a:r>
            <a:endParaRPr lang="en-US" altLang="zh-CN" sz="2800" dirty="0"/>
          </a:p>
        </p:txBody>
      </p:sp>
      <p:sp>
        <p:nvSpPr>
          <p:cNvPr id="4" name="QB_5_AN.29_1#1bdbe169c.blank?pid=560b15dce&amp;color=0,0,0&amp;vpa=13&amp;bbb=1&amp;hb=1"/>
          <p:cNvSpPr/>
          <p:nvPr/>
        </p:nvSpPr>
        <p:spPr>
          <a:xfrm>
            <a:off x="932689" y="1193292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品种柑橘在不同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（2分）</a:t>
            </a:r>
            <a:endParaRPr lang="en-US" altLang="zh-CN" sz="2800" dirty="0"/>
          </a:p>
        </p:txBody>
      </p:sp>
      <p:sp>
        <p:nvSpPr>
          <p:cNvPr id="5" name="QB_5_AN.30_1#1bdbe169c.blank?pid=560b15dce&amp;color=0,0,0&amp;vpa=14&amp;bbb=1"/>
          <p:cNvSpPr/>
          <p:nvPr/>
        </p:nvSpPr>
        <p:spPr>
          <a:xfrm>
            <a:off x="2001869" y="2467737"/>
            <a:ext cx="793750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农业技术先进，可人为调控柑橘的成熟期（2分）</a:t>
            </a:r>
            <a:endParaRPr lang="en-US" altLang="zh-CN" sz="2800" dirty="0"/>
          </a:p>
        </p:txBody>
      </p:sp>
      <p:sp>
        <p:nvSpPr>
          <p:cNvPr id="6" name="QB_5_BD.31_1#e7a9a9b1d?pid=560b15dce&amp;color=0,0,0&amp;bbb=1&amp;hb=1"/>
          <p:cNvSpPr/>
          <p:nvPr/>
        </p:nvSpPr>
        <p:spPr>
          <a:xfrm>
            <a:off x="932688" y="314648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影响农业的区位因素主要有地形、气候、科技、交通、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市场、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劳动力等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，与日本柑橘相比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，分析四川省丹棱县柑橘能快速占领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我国市场的原因：①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4分）</a:t>
            </a:r>
            <a:endParaRPr lang="en-US" altLang="zh-CN" sz="2800" dirty="0"/>
          </a:p>
        </p:txBody>
      </p:sp>
      <p:sp>
        <p:nvSpPr>
          <p:cNvPr id="7" name="QB_5_AN.32_1#e7a9a9b1d.blank?pid=560b15dce&amp;color=0,0,0&amp;vpa=15&amp;bbb=1"/>
          <p:cNvSpPr/>
          <p:nvPr/>
        </p:nvSpPr>
        <p:spPr>
          <a:xfrm>
            <a:off x="4144994" y="4411408"/>
            <a:ext cx="54371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距离市场更近，运价更低（2分）</a:t>
            </a:r>
            <a:endParaRPr lang="en-US" altLang="zh-CN" sz="2800" dirty="0"/>
          </a:p>
        </p:txBody>
      </p:sp>
      <p:sp>
        <p:nvSpPr>
          <p:cNvPr id="8" name="QB_5_AN.33_1#e7a9a9b1d.blank?pid=560b15dce&amp;color=0,0,0&amp;vpa=16&amp;bbb=1"/>
          <p:cNvSpPr/>
          <p:nvPr/>
        </p:nvSpPr>
        <p:spPr>
          <a:xfrm>
            <a:off x="1376395" y="5038153"/>
            <a:ext cx="615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、土地等生产成本更低（2分）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7" grpId="0" animBg="1" build="p"/>
      <p:bldP spid="8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4_1#51446eabc?pid=560b15dce&amp;color=0,0,0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结合材料，借鉴爱媛县的经验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，请你对四川省丹棱县柑橘产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业发展提出合理建议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。（6分）</a:t>
            </a:r>
            <a:endParaRPr lang="en-US" altLang="zh-CN" sz="2800" dirty="0"/>
          </a:p>
        </p:txBody>
      </p:sp>
      <p:sp>
        <p:nvSpPr>
          <p:cNvPr id="3" name="QO_5_AN.35_1#51446eabc?pid=560b15dce&amp;color=0,0,0&amp;bbb=1&amp;hb=1"/>
          <p:cNvSpPr/>
          <p:nvPr/>
        </p:nvSpPr>
        <p:spPr>
          <a:xfrm>
            <a:off x="932688" y="1985073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①加大科技投入，培育优良柑橘新品种；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②举办柑橘文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化旅游节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；③研发各类柑橘产品，延长产业链；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④以柑橘为代表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元素设计文创产品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；⑤利用果冻橙打造柑橘产业品牌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，提高宣传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，扩大市场等。（6分，任答三点）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192079c2.fixed?pid=d8a8d50b8&amp;color=0,0,0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8192079c2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8192079c2.fixed?pid=d8a8d50b8&amp;color=0,0,0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专题七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我们邻近的地区和国家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7ffbf5dd?pid=8192079c2&amp;color=64,64,64&amp;bt=1&amp;bbb=1"/>
          <p:cNvSpPr/>
          <p:nvPr/>
        </p:nvSpPr>
        <p:spPr>
          <a:xfrm>
            <a:off x="932688" y="576073"/>
            <a:ext cx="10323576" cy="57492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sp>
        <p:nvSpPr>
          <p:cNvPr id="3" name="QM_4_BD.1_1#f63b5edc8?pid=87ffbf5dd&amp;color=0,0,0&amp;bbb=1&amp;hb=1"/>
          <p:cNvSpPr/>
          <p:nvPr/>
        </p:nvSpPr>
        <p:spPr>
          <a:xfrm>
            <a:off x="932688" y="1214591"/>
            <a:ext cx="10323576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读日本山河分布示意图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和富山市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气温曲线和降水量柱状图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7-2），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M_4_BD.1_3#f63b5edc8?iti=1&amp;htil=1&amp;pid=87ffbf5dd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7128" y="2392384"/>
            <a:ext cx="2706624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4_BD.1_4#f63b5edc8?iti=2&amp;htil=1&amp;pid=87ffbf5dd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1656" y="2465536"/>
            <a:ext cx="4562856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M_4_BD.1_5#f63b5edc8?iti=1&amp;htil=1&amp;pid=87ffbf5dd&amp;color=0,0,0&amp;bbb=1"/>
          <p:cNvSpPr/>
          <p:nvPr/>
        </p:nvSpPr>
        <p:spPr>
          <a:xfrm>
            <a:off x="1375727" y="5107136"/>
            <a:ext cx="4289425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日本山河分布示意图</a:t>
            </a:r>
            <a:endParaRPr lang="en-US" altLang="zh-CN" sz="2800" dirty="0"/>
          </a:p>
        </p:txBody>
      </p:sp>
      <p:sp>
        <p:nvSpPr>
          <p:cNvPr id="7" name="QM_4_BD.1_6#f63b5edc8?iti=2&amp;htil=1&amp;pid=87ffbf5dd&amp;color=0,0,0&amp;bbb=1&amp;hb=1"/>
          <p:cNvSpPr/>
          <p:nvPr/>
        </p:nvSpPr>
        <p:spPr>
          <a:xfrm>
            <a:off x="6190488" y="5107136"/>
            <a:ext cx="4965192" cy="10577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富山市气温曲线和降水量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柱状图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f8889fd7a?pid=f63b5edc8&amp;color=0,0,0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关于日本富山市气候特征的推断，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f8889fd7a.bracket?pid=f63b5edc8&amp;color=0,0,0&amp;vpa=1"/>
          <p:cNvSpPr/>
          <p:nvPr/>
        </p:nvSpPr>
        <p:spPr>
          <a:xfrm>
            <a:off x="8262970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2_2#f8889fd7a.choices?pid=f63b5edc8&amp;color=0,0,0&amp;bbb=1"/>
              <p:cNvSpPr/>
              <p:nvPr/>
            </p:nvSpPr>
            <p:spPr>
              <a:xfrm>
                <a:off x="932688" y="1224978"/>
                <a:ext cx="10323576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A.夏季炎热干燥，冬季温和多雨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.一年内降水均匀，常年受太平洋湿润气流影响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.处于冬季风的迎风坡，冬季降水丰富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.气温年较差约30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5_BD.2_2#f8889fd7a.choices?pid=f63b5edc8&amp;color=0,0,0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88" y="1224978"/>
                <a:ext cx="10323576" cy="2498344"/>
              </a:xfrm>
              <a:prstGeom prst="rect">
                <a:avLst/>
              </a:prstGeom>
              <a:blipFill rotWithShape="1">
                <a:blip r:embed="rId1"/>
                <a:stretch>
                  <a:fillRect l="-5" t="-3" r="2" b="-3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BD.4_1#475446268?pid=f63b5edc8&amp;color=0,0,0&amp;bbb=1"/>
          <p:cNvSpPr/>
          <p:nvPr/>
        </p:nvSpPr>
        <p:spPr>
          <a:xfrm>
            <a:off x="932688" y="370459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结合两图判断，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富山市附近的河流(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475446268.bracket?pid=f63b5edc8&amp;color=0,0,0&amp;vpa=2"/>
          <p:cNvSpPr/>
          <p:nvPr/>
        </p:nvSpPr>
        <p:spPr>
          <a:xfrm>
            <a:off x="6834220" y="370078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4_2#475446268.choices?pid=f63b5edc8&amp;color=0,0,0&amp;bbb=1"/>
          <p:cNvSpPr/>
          <p:nvPr/>
        </p:nvSpPr>
        <p:spPr>
          <a:xfrm>
            <a:off x="932688" y="434536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.冬季有结冰期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.长度较长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C.夏季水量最大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.河水流入日本海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6_1#842e12e51?iti=3&amp;htil=2&amp;pid=87ffbf5dd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0163" y="722376"/>
            <a:ext cx="4059936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6_2#842e12e51?iti=3&amp;htil=2&amp;pid=87ffbf5dd&amp;color=0,0,0&amp;bbb=1&amp;hb=1"/>
          <p:cNvSpPr/>
          <p:nvPr/>
        </p:nvSpPr>
        <p:spPr>
          <a:xfrm>
            <a:off x="7140163" y="4781296"/>
            <a:ext cx="4059936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中南半岛地形分布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示意图</a:t>
            </a:r>
            <a:endParaRPr lang="en-US" altLang="zh-CN" sz="2800" dirty="0"/>
          </a:p>
        </p:txBody>
      </p:sp>
      <p:sp>
        <p:nvSpPr>
          <p:cNvPr id="4" name="QM_4_BD.6_3#842e12e51?htil=2&amp;pid=87ffbf5dd&amp;color=0,0,0&amp;bt=1&amp;bbb=1&amp;hb=1"/>
          <p:cNvSpPr/>
          <p:nvPr/>
        </p:nvSpPr>
        <p:spPr>
          <a:xfrm>
            <a:off x="932688" y="704088"/>
            <a:ext cx="61630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）2025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日至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国家主席习近平应邀对中南半岛上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的越南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马来西亚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柬埔寨三国进行国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事访问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推动达成上百项合作成果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书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写命运共同体建设新篇章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7-3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为中南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半岛地形分布示意图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3~4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319dfad28?pid=842e12e51&amp;color=0,0,0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图示区域成为世界航海重要枢纽的主要原因是(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8_1#319dfad28.bracket?pid=842e12e51&amp;color=0,0,0&amp;vpa=3"/>
          <p:cNvSpPr/>
          <p:nvPr/>
        </p:nvSpPr>
        <p:spPr>
          <a:xfrm>
            <a:off x="8620157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7_2#319dfad28.choices?pid=842e12e51&amp;color=0,0,0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.海岸线长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B.经济发达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C.水深港多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.沟通两洋</a:t>
            </a:r>
            <a:endParaRPr lang="en-US" altLang="zh-CN" sz="2800" dirty="0"/>
          </a:p>
        </p:txBody>
      </p:sp>
      <p:sp>
        <p:nvSpPr>
          <p:cNvPr id="5" name="QC_5_BD.9_1#a5e42b0b9?pid=842e12e51&amp;color=0,0,0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我国与中南半岛开展区域合作最有利的条件是(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0_1#a5e42b0b9.bracket?pid=842e12e51&amp;color=0,0,0&amp;vpa=4"/>
          <p:cNvSpPr/>
          <p:nvPr/>
        </p:nvSpPr>
        <p:spPr>
          <a:xfrm>
            <a:off x="8632857" y="18445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9_2#a5e42b0b9.choices?pid=842e12e51&amp;color=0,0,0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.濒临海洋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B.山水相连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C.华侨聚居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.人种相同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1_1#4471d6a40?iti=4&amp;htil=3&amp;pid=87ffbf5dd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360" y="722376"/>
            <a:ext cx="3813048" cy="390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1_2#4471d6a40?iti=4&amp;htil=3&amp;pid=87ffbf5dd&amp;color=0,0,0&amp;bbb=1"/>
          <p:cNvSpPr/>
          <p:nvPr/>
        </p:nvSpPr>
        <p:spPr>
          <a:xfrm>
            <a:off x="7569771" y="4753864"/>
            <a:ext cx="3578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孟买气候资料图</a:t>
            </a:r>
            <a:endParaRPr lang="en-US" altLang="zh-CN" sz="2800" dirty="0"/>
          </a:p>
        </p:txBody>
      </p:sp>
      <p:sp>
        <p:nvSpPr>
          <p:cNvPr id="4" name="QM_4_BD.11_3#4471d6a40?htil=3&amp;pid=87ffbf5dd&amp;color=0,0,0&amp;bt=1&amp;bbb=1&amp;hb=1"/>
          <p:cNvSpPr/>
          <p:nvPr/>
        </p:nvSpPr>
        <p:spPr>
          <a:xfrm>
            <a:off x="932688" y="704088"/>
            <a:ext cx="641908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眉山期末改编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洋葱是印度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国民食材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印度是世界上主要的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洋葱生产国和出口国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每年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印度重要的洋葱收获季节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度的降水量比正常年份偏少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33%，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月又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出现极端强降水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导致洋葱产量大减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为孟买气候资料图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5~7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_1#f8aed666e?pid=4471d6a40&amp;color=0,0,0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印度人喜欢吃洋葱的原因可能包括(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3_1#f8aed666e.bracket?pid=4471d6a40&amp;color=0,0,0&amp;vpa=5"/>
          <p:cNvSpPr/>
          <p:nvPr/>
        </p:nvSpPr>
        <p:spPr>
          <a:xfrm>
            <a:off x="6834220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2_2#f8aed666e?pid=4471d6a40&amp;color=0,0,0&amp;bbb=1&amp;h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①气候寒冷，吃洋葱可御寒保暖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②气候炎热，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吃洋葱可增味提神</a:t>
            </a:r>
            <a:r>
              <a:rPr lang="en-US" altLang="zh-CN" sz="2800" b="1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 spc="-1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③受饮食习惯影响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，民众喜食洋葱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④洋葱易种植又高产，价格低廉</a:t>
            </a:r>
            <a:endParaRPr lang="en-US" altLang="zh-CN" sz="2800" spc="-100" dirty="0"/>
          </a:p>
        </p:txBody>
      </p:sp>
      <p:sp>
        <p:nvSpPr>
          <p:cNvPr id="5" name="QC_5_BD.12_3#f8aed666e.choices?pid=4471d6a40&amp;color=0,0,0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6" name="QC_5_BD.14_1#46ce353ef?pid=4471d6a40&amp;color=0,0,0&amp;bbb=1"/>
          <p:cNvSpPr/>
          <p:nvPr/>
        </p:nvSpPr>
        <p:spPr>
          <a:xfrm>
            <a:off x="932688" y="312534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导致该年印度洋葱减产的主要原因是(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5_1#46ce353ef.bracket?pid=4471d6a40&amp;color=0,0,0&amp;vpa=6"/>
          <p:cNvSpPr/>
          <p:nvPr/>
        </p:nvSpPr>
        <p:spPr>
          <a:xfrm>
            <a:off x="7204107" y="3121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5_BD.14_2#46ce353ef.choices?pid=4471d6a40&amp;color=0,0,0&amp;bbb=1"/>
          <p:cNvSpPr/>
          <p:nvPr/>
        </p:nvSpPr>
        <p:spPr>
          <a:xfrm>
            <a:off x="932688" y="376434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.西北季风不稳定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.西南季风不稳定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C.东北季风不稳定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.东南季风不稳定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7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6_1#cfa98b082?pid=4471d6a40&amp;color=0,0,0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仅考虑气候因素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，印度为应对洋葱产量不稳定的问题可采取的措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7_1#cfa98b082.bracket?pid=4471d6a40&amp;color=0,0,0&amp;vpa=7"/>
          <p:cNvSpPr/>
          <p:nvPr/>
        </p:nvSpPr>
        <p:spPr>
          <a:xfrm>
            <a:off x="1924082" y="133845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6_2#cfa98b082.choices?pid=4471d6a40&amp;color=0,0,0&amp;bbb=1"/>
          <p:cNvSpPr/>
          <p:nvPr/>
        </p:nvSpPr>
        <p:spPr>
          <a:xfrm>
            <a:off x="932688" y="198507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.提高土壤肥力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.使用高效化肥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C.完善水利设施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.加大农药用量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2290</Words>
  <Application>WPS 演示</Application>
  <PresentationFormat>宽屏</PresentationFormat>
  <Paragraphs>169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Cambria Math</vt:lpstr>
      <vt:lpstr>Cambria Math</vt:lpstr>
      <vt:lpstr>Cambria Math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5</cp:revision>
  <dcterms:created xsi:type="dcterms:W3CDTF">2026-02-25T06:29:00Z</dcterms:created>
  <dcterms:modified xsi:type="dcterms:W3CDTF">2026-02-27T08:53:00Z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5912E26A1EE743CC990228FC1EDCFD21_12</vt:lpwstr>
  </property>
</Properties>
</file>