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1.xml"/><Relationship Id="rId7" Type="http://schemas.openxmlformats.org/officeDocument/2006/relationships/slide" Target="../slides/slide10.xml"/><Relationship Id="rId6" Type="http://schemas.openxmlformats.org/officeDocument/2006/relationships/slide" Target="../slides/slide9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1f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9df5163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6fc7eebff&amp;cid=6fc7eebff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1f41a62d1&amp;cid=1f41a62d1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0a3861002&amp;cid=0a3861002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c4da2f62c&amp;cid=c4da2f62c&amp;vtp=1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3162ccfa4&amp;cid=3162ccfa4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250691a90&amp;cid=250691a90&amp;vtp=1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2240f0ae7&amp;cid=2240f0ae7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cf5baf4ab&amp;cid=cf5baf4ab&amp;vtp=1">
            <a:hlinkClick r:id="rId6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67c49763f&amp;cid=67c49763f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76d8136ad&amp;cid=76d8136ad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67c49763f?pid=fd69100c9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下列关于西藏定日县地震和缅甸实皆市地震的原因分析正确的是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67c49763f.bracket?pid=fd69100c9&amp;color=0,0,0&amp;vpa=9&amp;vtp=1"/>
          <p:cNvSpPr/>
          <p:nvPr/>
        </p:nvSpPr>
        <p:spPr>
          <a:xfrm>
            <a:off x="1222407" y="13384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67c49763f.choices?pid=fd69100c9&amp;color=0,0,0&amp;vtp=1&amp;bb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A.两地位于环太平洋火山地震带上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.两地位于地中海—喜马拉雅火山地震带上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.缅甸实皆市位于亚欧板块与非洲板块碰撞挤压处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.西藏定日县位于亚欧板块与印度洋板块张裂拉伸处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d27d5abe?pid=9df516337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76d8136ad?pid=bd27d5abe&amp;color=0,0,0&amp;vtp=1&amp;bbb=1&amp;hb=1"/>
          <p:cNvSpPr/>
          <p:nvPr/>
        </p:nvSpPr>
        <p:spPr>
          <a:xfrm>
            <a:off x="932688" y="1292279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【新课标·交通运输与全球经济发展】（2025·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，完成下列问题。（13分）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随着综合实力的不断增强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我国的国际地位不断提高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已经成为有全球影响力的大国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全球经济发展离不开国际合作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其中交通运输起着关键作用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来往于我国与欧洲及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沿线各国的铁路货运列车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中欧班列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已累计开行突破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加强了与相关国家互联互通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增强了经济合作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76d8136ad?pid=bd27d5abe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大连到鹿特丹的传统航道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全程约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随着全球气候变暖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冰川大面积融化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北极航道可以季节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性通航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全程约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但通航时间只有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月下旬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月中上旬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3#76d8136ad?pid=bd27d5abe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为北极航道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传统航道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中欧班列示意图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4#76d8136ad?iti=4&amp;pid=bd27d5ab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405890"/>
            <a:ext cx="5971032" cy="40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5#76d8136ad?iti=4&amp;pid=bd27d5abe&amp;color=0,0,0&amp;vtp=1&amp;bbb=1"/>
          <p:cNvSpPr/>
          <p:nvPr/>
        </p:nvSpPr>
        <p:spPr>
          <a:xfrm>
            <a:off x="2527364" y="5592826"/>
            <a:ext cx="7134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北极航道、传统航道、中欧班列示意图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d26ca39bb?pid=76d8136ad&amp;color=0,0,0&amp;vtp=1&amp;bt=1&amp;bbb=1&amp;hb=1"/>
          <p:cNvSpPr/>
          <p:nvPr/>
        </p:nvSpPr>
        <p:spPr>
          <a:xfrm>
            <a:off x="932688" y="704088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货船从大连出发，沿传统航道，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穿越马六甲海峡进入印度洋，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运河进入②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海，最终到达大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西洋沿岸的鹿特丹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sp>
        <p:nvSpPr>
          <p:cNvPr id="3" name="QB_5_AN.25_1#d26ca39bb.blank?pid=76d8136ad&amp;color=0,0,0&amp;vpa=10&amp;vtp=1&amp;bbb=1"/>
          <p:cNvSpPr/>
          <p:nvPr/>
        </p:nvSpPr>
        <p:spPr>
          <a:xfrm>
            <a:off x="1657382" y="1300353"/>
            <a:ext cx="25796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苏伊士（1分）</a:t>
            </a:r>
            <a:endParaRPr lang="en-US" altLang="zh-CN" sz="2800" dirty="0"/>
          </a:p>
        </p:txBody>
      </p:sp>
      <p:sp>
        <p:nvSpPr>
          <p:cNvPr id="4" name="QB_5_AN.26_1#d26ca39bb.blank?pid=76d8136ad&amp;color=0,0,0&amp;vpa=11&amp;vtp=1&amp;bbb=1"/>
          <p:cNvSpPr/>
          <p:nvPr/>
        </p:nvSpPr>
        <p:spPr>
          <a:xfrm>
            <a:off x="6110319" y="1300353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地中（1分）</a:t>
            </a:r>
            <a:endParaRPr lang="en-US" altLang="zh-CN" sz="2800" dirty="0"/>
          </a:p>
        </p:txBody>
      </p:sp>
      <p:sp>
        <p:nvSpPr>
          <p:cNvPr id="5" name="QB_5_BD.27_1#3cce5b94e?pid=76d8136ad&amp;color=0,0,0&amp;vtp=1&amp;bbb=1&amp;hb=1"/>
          <p:cNvSpPr/>
          <p:nvPr/>
        </p:nvSpPr>
        <p:spPr>
          <a:xfrm>
            <a:off x="932688" y="2542095"/>
            <a:ext cx="10323576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货船沿北极航道前往鹿特丹，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由我国③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海进入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穿过④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，经过北冰洋沿岸时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到最有代表性的北极动物是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3分）</a:t>
            </a:r>
            <a:endParaRPr lang="en-US" altLang="zh-CN" sz="2800" dirty="0"/>
          </a:p>
        </p:txBody>
      </p:sp>
      <p:sp>
        <p:nvSpPr>
          <p:cNvPr id="6" name="QB_5_AN.28_1#3cce5b94e.blank?pid=76d8136ad&amp;color=0,0,0&amp;vpa=12&amp;vtp=1&amp;bbb=1"/>
          <p:cNvSpPr/>
          <p:nvPr/>
        </p:nvSpPr>
        <p:spPr>
          <a:xfrm>
            <a:off x="7907370" y="2516060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渤（1分）</a:t>
            </a:r>
            <a:endParaRPr lang="en-US" altLang="zh-CN" sz="2800" dirty="0"/>
          </a:p>
        </p:txBody>
      </p:sp>
      <p:sp>
        <p:nvSpPr>
          <p:cNvPr id="7" name="QB_5_AN.29_1#3cce5b94e.blank?pid=76d8136ad&amp;color=0,0,0&amp;vpa=13&amp;vtp=1&amp;bbb=1"/>
          <p:cNvSpPr/>
          <p:nvPr/>
        </p:nvSpPr>
        <p:spPr>
          <a:xfrm>
            <a:off x="3443319" y="3138360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白令（1分）</a:t>
            </a:r>
            <a:endParaRPr lang="en-US" altLang="zh-CN" sz="2800" dirty="0"/>
          </a:p>
        </p:txBody>
      </p:sp>
      <p:sp>
        <p:nvSpPr>
          <p:cNvPr id="8" name="QB_5_AN.30_1#3cce5b94e.blank?pid=76d8136ad&amp;color=0,0,0&amp;vpa=14&amp;vtp=1&amp;bbb=1"/>
          <p:cNvSpPr/>
          <p:nvPr/>
        </p:nvSpPr>
        <p:spPr>
          <a:xfrm>
            <a:off x="5229256" y="3729037"/>
            <a:ext cx="2579688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北极熊（1分）</a:t>
            </a:r>
            <a:endParaRPr lang="en-US" altLang="zh-CN" sz="2800" dirty="0"/>
          </a:p>
        </p:txBody>
      </p:sp>
      <p:sp>
        <p:nvSpPr>
          <p:cNvPr id="9" name="QO_5_BD.31_1#4058e39b1?pid=76d8136ad&amp;color=0,0,0&amp;vtp=1&amp;bbb=1"/>
          <p:cNvSpPr/>
          <p:nvPr/>
        </p:nvSpPr>
        <p:spPr>
          <a:xfrm>
            <a:off x="932688" y="4383278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与传统航道相比，简述北极航道的优势与劣势。（4分）</a:t>
            </a:r>
            <a:endParaRPr lang="en-US" altLang="zh-CN" sz="2800" dirty="0"/>
          </a:p>
        </p:txBody>
      </p:sp>
      <p:sp>
        <p:nvSpPr>
          <p:cNvPr id="10" name="QO_5_AN.32_1#4058e39b1?pid=76d8136ad&amp;color=0,0,0&amp;vtp=1&amp;bbb=1"/>
          <p:cNvSpPr/>
          <p:nvPr/>
        </p:nvSpPr>
        <p:spPr>
          <a:xfrm>
            <a:off x="932688" y="5005387"/>
            <a:ext cx="10323576" cy="114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优势：航程短，可节省运输时间和成本。（2分）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劣势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：通航时间短，受气候影响大，沿途补给点少。（2分）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  <p:bldP spid="8" grpId="0" animBg="1" build="p"/>
      <p:bldP spid="10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3_1#b16cabfc0?pid=76d8136ad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根据材料并结合所学知识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，列举我国参与国际合作的实例及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对世界的贡献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。（任答两点即可）（4分）</a:t>
            </a:r>
            <a:endParaRPr lang="en-US" altLang="zh-CN" sz="2800" dirty="0"/>
          </a:p>
        </p:txBody>
      </p:sp>
      <p:sp>
        <p:nvSpPr>
          <p:cNvPr id="3" name="QO_5_AN.34_1#b16cabfc0?pid=76d8136ad&amp;color=0,0,0&amp;vtp=1&amp;bbb=1&amp;hb=1"/>
          <p:cNvSpPr/>
          <p:nvPr/>
        </p:nvSpPr>
        <p:spPr>
          <a:xfrm>
            <a:off x="932688" y="1985073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实例及贡献：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①中欧班列加强了我国与欧洲及沿线各国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和地区的互联互通和经济合作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，促进了贸易往来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，带动了沿线地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区的经济发展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；②“一带一路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”倡议推动了合作国家的基础设施建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、贸易投资、人文交流等多方面合作，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促进了共同发展和繁荣。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4分，言之有理即可）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df516337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9df516337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9df516337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专题三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陆地和海洋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a1ec0ab8?pid=9df516337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736d0324e?iti=1&amp;htil=1&amp;pid=ba1ec0ab8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0024" y="1310567"/>
            <a:ext cx="4187952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736d0324e?iti=1&amp;htil=1&amp;pid=ba1ec0ab8&amp;color=0,0,0&amp;vtp=1&amp;bbb=1&amp;hb=1"/>
          <p:cNvSpPr/>
          <p:nvPr/>
        </p:nvSpPr>
        <p:spPr>
          <a:xfrm>
            <a:off x="7022337" y="4299639"/>
            <a:ext cx="423367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亚欧海上和陆上贸易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路线示意图</a:t>
            </a:r>
            <a:endParaRPr lang="en-US" altLang="zh-CN" sz="2800" dirty="0"/>
          </a:p>
        </p:txBody>
      </p:sp>
      <p:sp>
        <p:nvSpPr>
          <p:cNvPr id="5" name="QM_4_BD.1_3#736d0324e?htil=1&amp;pid=ba1ec0ab8&amp;color=0,0,0&amp;vtp=1&amp;bbb=1&amp;hb=1"/>
          <p:cNvSpPr/>
          <p:nvPr/>
        </p:nvSpPr>
        <p:spPr>
          <a:xfrm>
            <a:off x="932688" y="1292279"/>
            <a:ext cx="5998464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一艘满载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中国制造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万吨级货轮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在国产核动力破冰船护航下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从大连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港出发仅用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天便抵达鹿特丹港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传统航道缩短了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运费成本直降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为亚欧海上和陆上贸易路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6fc7eebff?pid=736d0324e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大连到鹿特丹的北极航道依次途经的大洋是(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fc7eebff.bracket?pid=736d0324e&amp;color=0,0,0&amp;vpa=1&amp;vtp=1"/>
          <p:cNvSpPr/>
          <p:nvPr/>
        </p:nvSpPr>
        <p:spPr>
          <a:xfrm>
            <a:off x="8275670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6fc7eebff.choices?pid=736d0324e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A.太平洋→印度洋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→大西洋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.太平洋→北冰洋→大西洋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.大西洋→印度洋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→太平洋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.大西洋→太平洋→北冰洋</a:t>
            </a:r>
            <a:endParaRPr lang="en-US" altLang="zh-CN" sz="2800" dirty="0"/>
          </a:p>
        </p:txBody>
      </p:sp>
      <p:sp>
        <p:nvSpPr>
          <p:cNvPr id="5" name="QC_5_BD.4_1#1f41a62d1?pid=736d0324e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大连到鹿特丹的传统航道经过的海峡或运河有(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1f41a62d1.bracket?pid=736d0324e&amp;color=0,0,0&amp;vpa=2&amp;vtp=1"/>
          <p:cNvSpPr/>
          <p:nvPr/>
        </p:nvSpPr>
        <p:spPr>
          <a:xfrm>
            <a:off x="8620157" y="24903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4_2#1f41a62d1.choices?pid=736d0324e&amp;color=0,0,0&amp;vtp=1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732405" algn="l"/>
                <a:tab pos="5438775" algn="l"/>
                <a:tab pos="78028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.马六甲海峡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B.巴拿马运河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C.白令海峡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.土耳其海峡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da6431aaa?iti=2&amp;htil=2&amp;pid=ba1ec0ab8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8553" y="722376"/>
            <a:ext cx="4718304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da6431aaa?iti=2&amp;htil=2&amp;pid=ba1ec0ab8&amp;color=0,0,0&amp;vtp=1&amp;bbb=1"/>
          <p:cNvSpPr/>
          <p:nvPr/>
        </p:nvSpPr>
        <p:spPr>
          <a:xfrm>
            <a:off x="7028593" y="3830320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海底地形示意图</a:t>
            </a:r>
            <a:endParaRPr lang="en-US" altLang="zh-CN" sz="2800" dirty="0"/>
          </a:p>
        </p:txBody>
      </p:sp>
      <p:sp>
        <p:nvSpPr>
          <p:cNvPr id="4" name="QM_4_BD.6_3#da6431aaa?htil=2&amp;pid=ba1ec0ab8&amp;color=0,0,0&amp;vtp=1&amp;bt=1&amp;bbb=1&amp;hb=1&amp;hs=1"/>
          <p:cNvSpPr/>
          <p:nvPr/>
        </p:nvSpPr>
        <p:spPr>
          <a:xfrm>
            <a:off x="932688" y="704088"/>
            <a:ext cx="546811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世界的地形】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泸州期末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海洋牧场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指在一定海域内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采用规模化渔业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设施和系统化管理体制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利用自然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的海洋生态环境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对鱼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藻等海洋资源进行有计划和有目的</a:t>
            </a:r>
            <a:endParaRPr lang="en-US" altLang="zh-CN" sz="2800" dirty="0"/>
          </a:p>
        </p:txBody>
      </p:sp>
      <p:sp>
        <p:nvSpPr>
          <p:cNvPr id="5" name="QM_4_BD.6_3#da6431aaa?htil=2&amp;pid=ba1ec0ab8&amp;color=0,0,0&amp;vtp=1&amp;bt=1&amp;bbb=1&amp;hb=1&amp;hs=1"/>
          <p:cNvSpPr/>
          <p:nvPr/>
        </p:nvSpPr>
        <p:spPr>
          <a:xfrm>
            <a:off x="932688" y="4556188"/>
            <a:ext cx="1032001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的海上放养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坡度平缓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水深为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6—100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米的海底地形适合建设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洋牧场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为海底地形示意图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0a3861002?pid=da6431aaa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图中最适合建设“海洋牧场”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的海底地形是(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0a3861002.bracket?pid=da6431aaa&amp;color=0,0,0&amp;mp=1&amp;vpa=3&amp;vtp=1"/>
          <p:cNvSpPr/>
          <p:nvPr/>
        </p:nvSpPr>
        <p:spPr>
          <a:xfrm>
            <a:off x="790419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7_2#0a3861002.choices?pid=da6431aaa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</a:t>
            </a:r>
            <a:endParaRPr lang="en-US" altLang="zh-CN" sz="2800" dirty="0"/>
          </a:p>
        </p:txBody>
      </p:sp>
      <p:sp>
        <p:nvSpPr>
          <p:cNvPr id="5" name="QC_5_BD.9_1#c4da2f62c?pid=da6431aaa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为实现海洋生态环境的可持续发展，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0_1#c4da2f62c.bracket?pid=da6431aaa&amp;color=0,0,0&amp;vpa=4&amp;vtp=1"/>
          <p:cNvSpPr/>
          <p:nvPr/>
        </p:nvSpPr>
        <p:spPr>
          <a:xfrm>
            <a:off x="10048907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9_2#c4da2f62c.choices?pid=da6431aaa&amp;color=0,0,0&amp;vtp=1&amp;bbb=1"/>
          <p:cNvSpPr/>
          <p:nvPr/>
        </p:nvSpPr>
        <p:spPr>
          <a:xfrm>
            <a:off x="932688" y="248735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.大规模填海造陆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.向海洋排放污水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.种养结合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，适度捕捞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.加大矿产开发力度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1_1#f8b4447b6?pid=ba1ec0ab8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内江月考改编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年喜马拉雅山脉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卓奥友峰科考中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中国科考队员获得重大发现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在距今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亿年的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三叠纪晚期地层中发现鲨鱼化石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2_1#3162ccfa4?pid=f8b4447b6&amp;color=0,0,0&amp;vtp=1&amp;bbb=1"/>
          <p:cNvSpPr/>
          <p:nvPr/>
        </p:nvSpPr>
        <p:spPr>
          <a:xfrm>
            <a:off x="932688" y="261797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科考队员在卓奥友峰发现鲨鱼化石，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可以佐证(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3_1#3162ccfa4.bracket?pid=f8b4447b6&amp;color=0,0,0&amp;vpa=5&amp;vtp=1"/>
          <p:cNvSpPr/>
          <p:nvPr/>
        </p:nvSpPr>
        <p:spPr>
          <a:xfrm>
            <a:off x="8620157" y="261416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2_2#3162ccfa4.choices?pid=f8b4447b6&amp;color=0,0,0&amp;vtp=1&amp;bbb=1"/>
          <p:cNvSpPr/>
          <p:nvPr/>
        </p:nvSpPr>
        <p:spPr>
          <a:xfrm>
            <a:off x="932688" y="3249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.气候变暖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B.地球自转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C.海陆变迁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.大陆漂移</a:t>
            </a:r>
            <a:endParaRPr lang="en-US" altLang="zh-CN" sz="2800" dirty="0"/>
          </a:p>
        </p:txBody>
      </p:sp>
      <p:sp>
        <p:nvSpPr>
          <p:cNvPr id="6" name="QC_5_BD.14_1#250691a90?pid=f8b4447b6&amp;color=0,0,0&amp;vtp=1&amp;bbb=1"/>
          <p:cNvSpPr/>
          <p:nvPr/>
        </p:nvSpPr>
        <p:spPr>
          <a:xfrm>
            <a:off x="932688" y="3880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下列地理现象与卓奥友峰鲨鱼化石成因一致的是(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5_1#250691a90.bracket?pid=f8b4447b6&amp;color=0,0,0&amp;vpa=6&amp;vtp=1"/>
          <p:cNvSpPr/>
          <p:nvPr/>
        </p:nvSpPr>
        <p:spPr>
          <a:xfrm>
            <a:off x="8990045" y="3876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14_2#250691a90.choices?pid=f8b4447b6&amp;color=0,0,0&amp;vtp=1&amp;bbb=1"/>
          <p:cNvSpPr/>
          <p:nvPr/>
        </p:nvSpPr>
        <p:spPr>
          <a:xfrm>
            <a:off x="932688" y="451935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.红海面积在不断扩大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.湖北郧西发现珊瑚化石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C.非洲与南美洲古老地层相似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.荷兰填海造陆扩大陆地面积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6_1#fd69100c9?iti=3&amp;htil=3&amp;pid=ba1ec0ab8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3622" y="722376"/>
            <a:ext cx="4986728" cy="257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6_2#fd69100c9?iti=3&amp;htil=3&amp;pid=ba1ec0ab8&amp;color=0,0,0&amp;vtp=1&amp;bbb=1"/>
          <p:cNvSpPr/>
          <p:nvPr/>
        </p:nvSpPr>
        <p:spPr>
          <a:xfrm>
            <a:off x="6002274" y="3423668"/>
            <a:ext cx="42894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世界局部板块示意图</a:t>
            </a:r>
            <a:endParaRPr lang="en-US" altLang="zh-CN" sz="2800" dirty="0"/>
          </a:p>
        </p:txBody>
      </p:sp>
      <p:sp>
        <p:nvSpPr>
          <p:cNvPr id="4" name="QM_4_BD.16_3#fd69100c9?htil=3&amp;pid=ba1ec0ab8&amp;color=0,0,0&amp;vtp=1&amp;bt=1&amp;bbb=1&amp;hb=1&amp;hs=1"/>
          <p:cNvSpPr/>
          <p:nvPr/>
        </p:nvSpPr>
        <p:spPr>
          <a:xfrm>
            <a:off x="932688" y="704088"/>
            <a:ext cx="4270248" cy="3280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国西藏日喀则市定日县发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级地震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震中位于西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藏日喀则市定日县措果乡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28.50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87.45</a:t>
            </a:r>
            <a:endParaRPr lang="en-US" altLang="zh-CN" sz="2800" dirty="0"/>
          </a:p>
        </p:txBody>
      </p:sp>
      <p:sp>
        <p:nvSpPr>
          <p:cNvPr id="5" name="QM_4_BD.16_3#fd69100c9?htil=3&amp;pid=ba1ec0ab8&amp;color=0,0,0&amp;vtp=1&amp;bt=1&amp;bbb=1&amp;hb=1&amp;hs=1"/>
          <p:cNvSpPr/>
          <p:nvPr/>
        </p:nvSpPr>
        <p:spPr>
          <a:xfrm>
            <a:off x="932688" y="4039552"/>
            <a:ext cx="10320018" cy="2155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震源深度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缅甸发生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震源深度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震中位于实皆市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21.85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95.95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本次地震震中距离我国最近国境线约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3-3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为世界局部板块示意图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7_1#2240f0ae7?pid=fd69100c9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我国西藏日喀则市定日县发生地震后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，救援和居民安置有可能遇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到的困难是(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8_1#2240f0ae7.bracket?pid=fd69100c9&amp;color=0,0,0&amp;vpa=7&amp;vtp=1"/>
          <p:cNvSpPr/>
          <p:nvPr/>
        </p:nvSpPr>
        <p:spPr>
          <a:xfrm>
            <a:off x="2995644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7_2#2240f0ae7.choices?pid=fd69100c9&amp;color=0,0,0&amp;vtp=1&amp;bbb=1"/>
          <p:cNvSpPr/>
          <p:nvPr/>
        </p:nvSpPr>
        <p:spPr>
          <a:xfrm>
            <a:off x="932688" y="19772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.暴雨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B.酷热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C.低温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.干旱</a:t>
            </a:r>
            <a:endParaRPr lang="en-US" altLang="zh-CN" sz="2800" dirty="0"/>
          </a:p>
        </p:txBody>
      </p:sp>
      <p:sp>
        <p:nvSpPr>
          <p:cNvPr id="5" name="QC_5_BD.19_1#cf5baf4ab?pid=fd69100c9&amp;color=0,0,0&amp;vtp=1&amp;bbb=1&amp;hb=1"/>
          <p:cNvSpPr/>
          <p:nvPr/>
        </p:nvSpPr>
        <p:spPr>
          <a:xfrm>
            <a:off x="932688" y="26162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结合所学知识推测，受缅甸实皆市地震影响，中国的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____震感最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强烈。(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0_1#cf5baf4ab.bracket?pid=fd69100c9&amp;color=0,0,0&amp;vpa=8&amp;vtp=1"/>
          <p:cNvSpPr/>
          <p:nvPr/>
        </p:nvSpPr>
        <p:spPr>
          <a:xfrm>
            <a:off x="2281269" y="325062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9_2#cf5baf4ab.choices?pid=fd69100c9&amp;color=0,0,0&amp;vtp=1&amp;bbb=1"/>
          <p:cNvSpPr/>
          <p:nvPr/>
        </p:nvSpPr>
        <p:spPr>
          <a:xfrm>
            <a:off x="932688" y="38932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.云南省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.贵州省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C.广西壮族自治区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.西藏自治区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2108</Words>
  <Application>WPS 演示</Application>
  <PresentationFormat>宽屏</PresentationFormat>
  <Paragraphs>161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2026-02-26T09:19:00Z</dcterms:created>
  <dcterms:modified xsi:type="dcterms:W3CDTF">2026-02-27T08:54:58Z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93D617D62FBD4E65B762983171A50C14_12</vt:lpwstr>
  </property>
  <property fmtid="{D5CDD505-2E9C-101B-9397-08002B2CF9AE}" pid="3" name="KSOProductBuildVer">
    <vt:lpwstr>2052-12.1.0.24657</vt:lpwstr>
  </property>
</Properties>
</file>