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7" Type="http://schemas.openxmlformats.org/officeDocument/2006/relationships/slide" Target="../slides/slide9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4.xml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1f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559f450c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32be34f7b&amp;cid=32be34f7b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1263d70a8&amp;cid=1263d70a8&amp;vtp=1">
            <a:hlinkClick r:id="rId4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31e46fbee&amp;cid=31e46fbee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3e3a07279&amp;cid=3e3a07279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94cda4248&amp;cid=94cda4248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d83a6f5c5&amp;cid=d83a6f5c5&amp;vtp=1">
            <a:hlinkClick r:id="rId5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509a1a1d0&amp;cid=509a1a1d0&amp;vtp=1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398d7e3b4&amp;cid=398d7e3b4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31709a51e&amp;cid=31709a51e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af751ed3b&amp;cid=af751ed3b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b609448b?pid=559f450c5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2_1#af751ed3b?pid=3b609448b&amp;color=0,0,0&amp;vtp=1&amp;bbb=1&amp;hb=1"/>
          <p:cNvSpPr/>
          <p:nvPr/>
        </p:nvSpPr>
        <p:spPr>
          <a:xfrm>
            <a:off x="932688" y="1292279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）阅读图文材料，完成下列问题。（14分）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中国种茶历史悠久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兴起于汉魏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鼎盛于唐宋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茶是中国最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具代表性的饮品之一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随着乡村振兴政策的实施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我国南方某茶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园因地制宜发展茶业经济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逐渐走上致富之路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为我国南方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某茶园局部等高线地形图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示意为茶的习性资料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2_3#af751ed3b?iti=4&amp;htil=1&amp;pid=3b609448b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3000" y="765720"/>
            <a:ext cx="4754880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22_4#af751ed3b?iti=5&amp;htil=1&amp;pid=3b609448b&amp;color=0,0,0&amp;mp=1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4848" y="720000"/>
            <a:ext cx="379476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2_5#af751ed3b?iti=4&amp;htil=1&amp;pid=3b609448b&amp;color=0,0,0&amp;mp=1&amp;vtp=1&amp;bbb=1&amp;hb=1"/>
          <p:cNvSpPr/>
          <p:nvPr/>
        </p:nvSpPr>
        <p:spPr>
          <a:xfrm>
            <a:off x="1037844" y="3416464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我国南方某茶园局部等高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线地形图</a:t>
            </a:r>
            <a:endParaRPr lang="en-US" altLang="zh-CN" sz="2800" dirty="0"/>
          </a:p>
        </p:txBody>
      </p:sp>
      <p:sp>
        <p:nvSpPr>
          <p:cNvPr id="5" name="QO_4_BD.22_6#af751ed3b?iti=5&amp;htil=1&amp;pid=3b609448b&amp;color=0,0,0&amp;mp=1&amp;vtp=1&amp;bbb=1"/>
          <p:cNvSpPr/>
          <p:nvPr/>
        </p:nvSpPr>
        <p:spPr>
          <a:xfrm>
            <a:off x="7426516" y="3416464"/>
            <a:ext cx="2511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茶的习性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2_7#af751ed3b?pid=3b609448b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【因地制宜种茶树】</a:t>
            </a:r>
            <a:endParaRPr lang="en-US" altLang="zh-CN" sz="2800" dirty="0"/>
          </a:p>
        </p:txBody>
      </p:sp>
      <p:sp>
        <p:nvSpPr>
          <p:cNvPr id="3" name="QB_5_BD.23_1#d09db69d0?pid=af751ed3b&amp;color=0,0,0&amp;vtp=1&amp;bbb=1"/>
          <p:cNvSpPr/>
          <p:nvPr/>
        </p:nvSpPr>
        <p:spPr>
          <a:xfrm>
            <a:off x="932688" y="1351978"/>
            <a:ext cx="10455275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2-4中茶树种植区域的地形类型是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结合图2-5茶的生长习性，在图2-4中的甲、乙两地，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地最适合种茶。（2分）</a:t>
            </a:r>
            <a:endParaRPr lang="en-US" altLang="zh-CN" sz="2800" dirty="0"/>
          </a:p>
        </p:txBody>
      </p:sp>
      <p:sp>
        <p:nvSpPr>
          <p:cNvPr id="4" name="QB_5_AN.24_1#d09db69d0.blank?pid=af751ed3b&amp;color=0,0,0&amp;vpa=10&amp;vtp=1&amp;bbb=1"/>
          <p:cNvSpPr/>
          <p:nvPr/>
        </p:nvSpPr>
        <p:spPr>
          <a:xfrm>
            <a:off x="7310470" y="1321498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山地（1分）</a:t>
            </a:r>
            <a:endParaRPr lang="en-US" altLang="zh-CN" sz="2800" dirty="0"/>
          </a:p>
        </p:txBody>
      </p:sp>
      <p:sp>
        <p:nvSpPr>
          <p:cNvPr id="6" name="QB_5_AN.26_1#d09db69d0.blank?pid=af751ed3b&amp;color=0,0,0&amp;vpa=11&amp;vtp=1&amp;bbb=1&amp;hb=1"/>
          <p:cNvSpPr/>
          <p:nvPr/>
        </p:nvSpPr>
        <p:spPr>
          <a:xfrm>
            <a:off x="932688" y="1969198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251b5b668?pid=af751ed3b&amp;color=0,0,0&amp;vtp=1&amp;bt=1&amp;bbb=1&amp;hb=1"/>
          <p:cNvSpPr/>
          <p:nvPr/>
        </p:nvSpPr>
        <p:spPr>
          <a:xfrm>
            <a:off x="932688" y="704088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【美丽茶园欢迎你】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为了打造生态旅游农业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当地政府将乡村旅游与采茶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结合起来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吸引了大量的游客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招商引资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建造茶厂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地茶叶享誉全国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为了让游客采茶更方便，当地设计了采茶路线，在下山途中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经过的地形部位主要是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。（1分）</a:t>
            </a:r>
            <a:endParaRPr lang="en-US" altLang="zh-CN" sz="2800" dirty="0"/>
          </a:p>
        </p:txBody>
      </p:sp>
      <p:sp>
        <p:nvSpPr>
          <p:cNvPr id="4" name="QB_5_AN.28_1#251b5b668.blank?pid=af751ed3b&amp;color=0,0,0&amp;vpa=12&amp;vtp=1&amp;bbb=1"/>
          <p:cNvSpPr/>
          <p:nvPr/>
        </p:nvSpPr>
        <p:spPr>
          <a:xfrm>
            <a:off x="4514881" y="3891153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山谷（1分）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9_1#5756a33f5?pid=af751ed3b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某茶商计划在图中A地选址建厂，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请你说出其选址的理由。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3" name="QO_5_AN.30_1#5756a33f5?pid=af751ed3b&amp;color=0,0,0&amp;vtp=1&amp;bbb=1&amp;h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①地势平坦；②靠近原料产地；③交通便利；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④水源充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5e9b4401?pid=af751ed3b&amp;color=0,0,0&amp;vtp=1&amp;bt=1&amp;bbb=1&amp;hb=1"/>
          <p:cNvSpPr/>
          <p:nvPr/>
        </p:nvSpPr>
        <p:spPr>
          <a:xfrm>
            <a:off x="932688" y="704088"/>
            <a:ext cx="10323576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【南茶北引创品牌】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山东省是我国最早成功实施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南茶北引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的省区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科研人员对茶树品种不断改良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并改进大棚保温技术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茶树对当地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自然环境的适应能力增强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该省的茶叶成为国家地理标志性产品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O_5_BD.31_1#5798a6529?pid=af751ed3b&amp;color=0,0,0&amp;vtp=1&amp;bbb=1&amp;hb=1"/>
          <p:cNvSpPr/>
          <p:nvPr/>
        </p:nvSpPr>
        <p:spPr>
          <a:xfrm>
            <a:off x="932688" y="3165476"/>
            <a:ext cx="103235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我国农业要实现可持续发展，在“南茶北移”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的成功案例中，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有哪些经验值得借鉴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？（4分）</a:t>
            </a:r>
            <a:endParaRPr lang="en-US" altLang="zh-CN" sz="2800" dirty="0"/>
          </a:p>
        </p:txBody>
      </p:sp>
      <p:sp>
        <p:nvSpPr>
          <p:cNvPr id="4" name="QO_5_AN.32_1#5798a6529?pid=af751ed3b&amp;color=0,0,0&amp;vtp=1&amp;bbb=1&amp;hb=1"/>
          <p:cNvSpPr/>
          <p:nvPr/>
        </p:nvSpPr>
        <p:spPr>
          <a:xfrm>
            <a:off x="932688" y="4396298"/>
            <a:ext cx="10323576" cy="1788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①加大科技投入改良品种和保温技术；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②出台政策支持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引导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；③因地制宜调整种植方式；④延伸产业链，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提高附加值等。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59f450c5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559f450c5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559f450c5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专题二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c80706336?pid=559f450c5&amp;color=64,64,64&amp;vtp=1&amp;bt=1&amp;bbb=1"/>
          <p:cNvSpPr/>
          <p:nvPr/>
        </p:nvSpPr>
        <p:spPr>
          <a:xfrm>
            <a:off x="932688" y="576073"/>
            <a:ext cx="10323576" cy="6115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4e78a167c?pid=c80706336&amp;color=0,0,0&amp;vtp=1&amp;bbb=1&amp;hb=1"/>
          <p:cNvSpPr/>
          <p:nvPr/>
        </p:nvSpPr>
        <p:spPr>
          <a:xfrm>
            <a:off x="932688" y="1253379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暑假期间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小明一家到黄山景区游玩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为黄山景区旅游线路图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M_4_BD.1_2#4e78a167c?iti=1&amp;htil=1&amp;pid=c8070633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675" y="2592642"/>
            <a:ext cx="295351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_3#4e78a167c?iti=1&amp;htil=1&amp;pid=c80706336&amp;color=0,0,0&amp;vtp=1&amp;bbb=1&amp;hb=1"/>
          <p:cNvSpPr/>
          <p:nvPr/>
        </p:nvSpPr>
        <p:spPr>
          <a:xfrm>
            <a:off x="8170387" y="5051362"/>
            <a:ext cx="2990088" cy="11323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黄山景区旅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游线路图</a:t>
            </a:r>
            <a:endParaRPr lang="en-US" altLang="zh-CN" sz="2800" dirty="0"/>
          </a:p>
        </p:txBody>
      </p:sp>
      <p:sp>
        <p:nvSpPr>
          <p:cNvPr id="6" name="QC_5_BD.2_1#32be34f7b?htil=1&amp;pid=4e78a167c&amp;color=0,0,0&amp;vtp=1&amp;bbb=1&amp;hb=1"/>
          <p:cNvSpPr/>
          <p:nvPr/>
        </p:nvSpPr>
        <p:spPr>
          <a:xfrm>
            <a:off x="932688" y="2455481"/>
            <a:ext cx="7232904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小明想了解黄山市在安徽省的位置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，应选用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BD.2_2#32be34f7b.choices?htil=1&amp;pid=4e78a167c&amp;color=0,0,0&amp;vtp=1&amp;bbb=1"/>
          <p:cNvSpPr/>
          <p:nvPr/>
        </p:nvSpPr>
        <p:spPr>
          <a:xfrm>
            <a:off x="932688" y="3660964"/>
            <a:ext cx="7232904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A.安徽省行政区划图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.黄山景区导览图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.中国旅游景点分布图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.中国地形图</a:t>
            </a:r>
            <a:endParaRPr lang="en-US" altLang="zh-CN" sz="2800" dirty="0"/>
          </a:p>
        </p:txBody>
      </p:sp>
      <p:sp>
        <p:nvSpPr>
          <p:cNvPr id="8" name="QC_5_AN.3_1#32be34f7b.bracket?pid=4e78a167c&amp;color=0,0,0&amp;vpa=1&amp;vtp=1"/>
          <p:cNvSpPr/>
          <p:nvPr/>
        </p:nvSpPr>
        <p:spPr>
          <a:xfrm>
            <a:off x="1209707" y="3055175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_1#1263d70a8?pid=4e78a167c&amp;color=0,0,0&amp;vtp=1&amp;bt=1&amp;bbb=1&amp;hb=1"/>
          <p:cNvSpPr/>
          <p:nvPr/>
        </p:nvSpPr>
        <p:spPr>
          <a:xfrm>
            <a:off x="932688" y="704088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来到黄山景区，在售票处，工作人员递给小明一幅景区地图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地图可提供给游客的信息主要是(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5_1#1263d70a8.bracket?pid=4e78a167c&amp;color=0,0,0&amp;vpa=2&amp;vtp=1"/>
          <p:cNvSpPr/>
          <p:nvPr/>
        </p:nvSpPr>
        <p:spPr>
          <a:xfrm>
            <a:off x="6210331" y="1297369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_2#1263d70a8.choices?pid=4e78a167c&amp;color=0,0,0&amp;vtp=1&amp;bbb=1"/>
          <p:cNvSpPr/>
          <p:nvPr/>
        </p:nvSpPr>
        <p:spPr>
          <a:xfrm>
            <a:off x="932688" y="1906080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.景区的景点和位置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.景点的地形和名称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C.景点的方向和距离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.景点的路线和海拔</a:t>
            </a:r>
            <a:endParaRPr lang="en-US" altLang="zh-CN" sz="2800" dirty="0"/>
          </a:p>
        </p:txBody>
      </p:sp>
      <p:sp>
        <p:nvSpPr>
          <p:cNvPr id="5" name="QC_5_BD.6_1#31e46fbee?pid=4e78a167c&amp;color=0,0,0&amp;vtp=1&amp;bbb=1"/>
          <p:cNvSpPr/>
          <p:nvPr/>
        </p:nvSpPr>
        <p:spPr>
          <a:xfrm>
            <a:off x="932688" y="3113406"/>
            <a:ext cx="10323576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小明规划了四条游览路线，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其中可行的是(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7_1#31e46fbee.bracket?pid=4e78a167c&amp;color=0,0,0&amp;vpa=3&amp;vtp=1"/>
          <p:cNvSpPr/>
          <p:nvPr/>
        </p:nvSpPr>
        <p:spPr>
          <a:xfrm>
            <a:off x="7905782" y="3106612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6_2#31e46fbee.choices?pid=4e78a167c&amp;color=0,0,0&amp;vtp=1&amp;bbb=1"/>
          <p:cNvSpPr/>
          <p:nvPr/>
        </p:nvSpPr>
        <p:spPr>
          <a:xfrm>
            <a:off x="932688" y="3715449"/>
            <a:ext cx="1032357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A.从南大门乘车直达莲花峰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.徒步游览天都峰，从北大门进入的路线最短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.从西大门前往光明顶，选择搭乘西海观光缆车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.四条缆车索道均可直达始信峰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921accaa3?pid=c80706336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内江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某校地理兴趣小组对等高线地形示意图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2-2）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进行探究学习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8_2#921accaa3?iti=2&amp;pid=c8070633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5604" y="2038985"/>
            <a:ext cx="5617745" cy="33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8_3#921accaa3?iti=2&amp;pid=c80706336&amp;color=0,0,0&amp;vtp=1&amp;bbb=1"/>
          <p:cNvSpPr/>
          <p:nvPr/>
        </p:nvSpPr>
        <p:spPr>
          <a:xfrm>
            <a:off x="4127564" y="5501793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等高线地形示意图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3e3a07279?pid=921accaa3&amp;color=0,0,0&amp;mp=1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处山体部位是(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BD.9_2#3e3a07279.choices?pid=921accaa3&amp;color=0,0,0&amp;mp=1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.鞍部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B.山脊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C.山谷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.陡崖</a:t>
            </a:r>
            <a:endParaRPr lang="en-US" altLang="zh-CN" sz="2800" dirty="0"/>
          </a:p>
        </p:txBody>
      </p:sp>
      <p:sp>
        <p:nvSpPr>
          <p:cNvPr id="4" name="QC_5_AN.10_1#3e3a07279.bracket?pid=921accaa3&amp;color=0,0,0&amp;mp=1&amp;vpa=4&amp;vtp=1"/>
          <p:cNvSpPr/>
          <p:nvPr/>
        </p:nvSpPr>
        <p:spPr>
          <a:xfrm>
            <a:off x="3837019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1_1#94cda4248?pid=921accaa3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探究发现，站在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E山峰不能看见(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2_1#94cda4248.bracket?pid=921accaa3&amp;color=0,0,0&amp;vpa=5&amp;vtp=1"/>
          <p:cNvSpPr/>
          <p:nvPr/>
        </p:nvSpPr>
        <p:spPr>
          <a:xfrm>
            <a:off x="6356382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11_2#94cda4248.choices?pid=921accaa3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</a:t>
            </a:r>
            <a:endParaRPr lang="en-US" altLang="zh-CN" sz="2800" dirty="0"/>
          </a:p>
        </p:txBody>
      </p:sp>
      <p:sp>
        <p:nvSpPr>
          <p:cNvPr id="8" name="QC_5_BD.13_1#d83a6f5c5?pid=921accaa3&amp;color=0,0,0&amp;vtp=1&amp;bbb=1"/>
          <p:cNvSpPr/>
          <p:nvPr/>
        </p:nvSpPr>
        <p:spPr>
          <a:xfrm>
            <a:off x="932688" y="311073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探究在F地遭遇山洪时，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正确的逃生方法是(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14_1#d83a6f5c5.bracket?pid=921accaa3&amp;color=0,0,0&amp;vpa=6&amp;vtp=1"/>
          <p:cNvSpPr/>
          <p:nvPr/>
        </p:nvSpPr>
        <p:spPr>
          <a:xfrm>
            <a:off x="8135970" y="31069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13_2#d83a6f5c5.choices?pid=921accaa3&amp;color=0,0,0&amp;vtp=1&amp;bbb=1"/>
          <p:cNvSpPr/>
          <p:nvPr/>
        </p:nvSpPr>
        <p:spPr>
          <a:xfrm>
            <a:off x="932688" y="374973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①线路逃生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.沿②线路逃生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③线路逃生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.原地等待救援</a:t>
            </a:r>
            <a:endParaRPr lang="en-US" altLang="zh-CN" sz="2800" dirty="0"/>
          </a:p>
        </p:txBody>
      </p:sp>
      <p:sp>
        <p:nvSpPr>
          <p:cNvPr id="11" name="QC_5_BD.11_1#94cda4248?pid=921accaa3&amp;color=0,0,0&amp;vtp=1&amp;bbb=1&amp;zzd= 1"/>
          <p:cNvSpPr/>
          <p:nvPr/>
        </p:nvSpPr>
        <p:spPr>
          <a:xfrm>
            <a:off x="4810189" y="24369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QC_5_BD.11_1#94cda4248?pid=921accaa3&amp;color=0,0,0&amp;vtp=1&amp;bbb=1&amp;zzd= 1"/>
          <p:cNvSpPr/>
          <p:nvPr/>
        </p:nvSpPr>
        <p:spPr>
          <a:xfrm>
            <a:off x="5167376" y="24369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1#a7d8e5156?pid=c80706336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五一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黄金周期间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小明一家人从成都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乘坐高铁到自贡游玩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出自贡站后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小明用手机预约网约车前往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自贡恐龙博物馆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为手机导航图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5_2#a7d8e5156?iti=3&amp;htil=2&amp;pid=c8070633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0134" y="722376"/>
            <a:ext cx="2450592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5_3#a7d8e5156?iti=3&amp;htil=2&amp;pid=c80706336&amp;color=0,0,0&amp;vtp=1&amp;bbb=1"/>
          <p:cNvSpPr/>
          <p:nvPr/>
        </p:nvSpPr>
        <p:spPr>
          <a:xfrm>
            <a:off x="8243538" y="4786884"/>
            <a:ext cx="284378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手机导航图</a:t>
            </a:r>
            <a:endParaRPr lang="en-US" altLang="zh-CN" sz="2800" dirty="0"/>
          </a:p>
        </p:txBody>
      </p:sp>
      <p:sp>
        <p:nvSpPr>
          <p:cNvPr id="4" name="QC_5_BD.16_1#509a1a1d0?htil=2&amp;pid=a7d8e5156&amp;color=0,0,0&amp;vtp=1&amp;bt=1&amp;bbb=1&amp;hb=1"/>
          <p:cNvSpPr/>
          <p:nvPr/>
        </p:nvSpPr>
        <p:spPr>
          <a:xfrm>
            <a:off x="932688" y="704088"/>
            <a:ext cx="73792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上网约车后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，小明在手机导航图上查看到车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辆的行进方向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5_BD.16_2#509a1a1d0.choices?htil=2&amp;pid=a7d8e5156&amp;color=0,0,0&amp;vtp=1&amp;bbb=1"/>
          <p:cNvSpPr/>
          <p:nvPr/>
        </p:nvSpPr>
        <p:spPr>
          <a:xfrm>
            <a:off x="932688" y="2625788"/>
            <a:ext cx="73792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A.西—东北—东南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.西—西北—东南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.东—东北—西南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.东—西北—西南</a:t>
            </a:r>
            <a:endParaRPr lang="en-US" altLang="zh-CN" sz="2800" dirty="0"/>
          </a:p>
        </p:txBody>
      </p:sp>
      <p:sp>
        <p:nvSpPr>
          <p:cNvPr id="6" name="QC_5_AN.17_1#509a1a1d0.bracket?pid=a7d8e5156&amp;color=0,0,0&amp;vpa=7&amp;vtp=1"/>
          <p:cNvSpPr/>
          <p:nvPr/>
        </p:nvSpPr>
        <p:spPr>
          <a:xfrm>
            <a:off x="1579594" y="198615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8_1#398d7e3b4?pid=a7d8e5156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小明点击“+”放大地图时，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手机地图(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9_1#398d7e3b4.bracket?pid=a7d8e5156&amp;color=0,0,0&amp;vpa=8&amp;vtp=1"/>
          <p:cNvSpPr/>
          <p:nvPr/>
        </p:nvSpPr>
        <p:spPr>
          <a:xfrm>
            <a:off x="703583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8_2#398d7e3b4.choices?pid=a7d8e5156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.图幅变小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.比例尺变小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C.显示范围变小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.显示内容更简略</a:t>
            </a:r>
            <a:endParaRPr lang="en-US" altLang="zh-CN" sz="2800" dirty="0"/>
          </a:p>
        </p:txBody>
      </p:sp>
      <p:sp>
        <p:nvSpPr>
          <p:cNvPr id="5" name="QC_5_BD.20_1#31709a51e?pid=a7d8e5156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小明一家人游览了自贡后，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了解到自贡有以下别称(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1_1#31709a51e.bracket?pid=a7d8e5156&amp;color=0,0,0&amp;vpa=9&amp;vtp=1"/>
          <p:cNvSpPr/>
          <p:nvPr/>
        </p:nvSpPr>
        <p:spPr>
          <a:xfrm>
            <a:off x="9347232" y="24903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0_2#31709a51e?pid=a7d8e5156&amp;color=0,0,0&amp;vtp=1&amp;bbb=1"/>
          <p:cNvSpPr/>
          <p:nvPr/>
        </p:nvSpPr>
        <p:spPr>
          <a:xfrm>
            <a:off x="932688" y="31253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①千年盐都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②中国酒都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③中国灯城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④恐龙之乡</a:t>
            </a:r>
            <a:endParaRPr lang="en-US" altLang="zh-CN" sz="2800" dirty="0"/>
          </a:p>
        </p:txBody>
      </p:sp>
      <p:sp>
        <p:nvSpPr>
          <p:cNvPr id="8" name="QC_5_BD.20_3#31709a51e.choices?pid=a7d8e5156&amp;color=0,0,0&amp;vtp=1&amp;bbb=1"/>
          <p:cNvSpPr/>
          <p:nvPr/>
        </p:nvSpPr>
        <p:spPr>
          <a:xfrm>
            <a:off x="932688" y="375653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1631</Words>
  <Application>WPS 演示</Application>
  <PresentationFormat>宽屏</PresentationFormat>
  <Paragraphs>146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2026-02-26T09:20:00Z</dcterms:created>
  <dcterms:modified xsi:type="dcterms:W3CDTF">2026-02-27T08:55:41Z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BF4B9549F7B94CAF93BDCAAAB2C7F66F_12</vt:lpwstr>
  </property>
  <property fmtid="{D5CDD505-2E9C-101B-9397-08002B2CF9AE}" pid="3" name="KSOProductBuildVer">
    <vt:lpwstr>2052-12.1.0.24657</vt:lpwstr>
  </property>
</Properties>
</file>