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slide" Target="../slides/slide11.xml"/><Relationship Id="rId6" Type="http://schemas.openxmlformats.org/officeDocument/2006/relationships/slide" Target="../slides/slide10.xml"/><Relationship Id="rId5" Type="http://schemas.openxmlformats.org/officeDocument/2006/relationships/slide" Target="../slides/slide8.xml"/><Relationship Id="rId4" Type="http://schemas.openxmlformats.org/officeDocument/2006/relationships/slide" Target="../slides/slide6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4e504b2c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b6da12c5d&amp;cid=b6da12c5d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699673701&amp;cid=699673701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e35a802ff&amp;cid=e35a802ff&amp;vtp=1">
            <a:hlinkClick r:id="rId3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a37494d0f&amp;cid=a37494d0f&amp;vtp=1">
            <a:hlinkClick r:id="rId4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5568338d3&amp;cid=5568338d3&amp;vtp=1">
            <a:hlinkClick r:id="rId4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cdb3609dc&amp;cid=cdb3609dc&amp;vtp=1">
            <a:hlinkClick r:id="rId5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8604a54a0&amp;cid=8604a54a0&amp;vtp=1">
            <a:hlinkClick r:id="rId5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1c7e613c0&amp;cid=1c7e613c0&amp;vtp=1">
            <a:hlinkClick r:id="rId6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ffc4d1a9d&amp;cid=ffc4d1a9d&amp;vtp=1">
            <a:hlinkClick r:id="rId6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9898db7af&amp;cid=9898db7af&amp;vtp=1">
            <a:hlinkClick r:id="rId7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1c7e613c0?pid=8d9c34e0f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“不与秦塞通人烟”反映了古蜀国____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的地理特征。(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1c7e613c0.bracket?pid=8d9c34e0f&amp;color=0,0,0&amp;vpa=8&amp;vtp=1"/>
          <p:cNvSpPr/>
          <p:nvPr/>
        </p:nvSpPr>
        <p:spPr>
          <a:xfrm>
            <a:off x="9342470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_2#1c7e613c0.choices?pid=8d9c34e0f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A.河网密布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，运输困难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.地形封闭，交通不便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.民族多样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，语言不通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.农业落后，饥荒严重</a:t>
            </a:r>
            <a:endParaRPr lang="en-US" altLang="zh-CN" sz="2800" dirty="0"/>
          </a:p>
        </p:txBody>
      </p:sp>
      <p:sp>
        <p:nvSpPr>
          <p:cNvPr id="5" name="QC_5_BD.21_1#ffc4d1a9d?pid=8d9c34e0f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古蜀文明存在强烈的太阳崇拜是因为当地(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ffc4d1a9d.bracket?pid=8d9c34e0f&amp;color=0,0,0&amp;vpa=9&amp;vtp=1"/>
          <p:cNvSpPr/>
          <p:nvPr/>
        </p:nvSpPr>
        <p:spPr>
          <a:xfrm>
            <a:off x="7918482" y="24903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1_2#ffc4d1a9d.choices?pid=8d9c34e0f&amp;color=0,0,0&amp;vtp=1&amp;bbb=1"/>
          <p:cNvSpPr/>
          <p:nvPr/>
        </p:nvSpPr>
        <p:spPr>
          <a:xfrm>
            <a:off x="932688" y="313315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.雨雪季节长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.阴雨天气多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C.昼夜温差大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.地质灾害频发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d8fd8789?pid=4e504b2cf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9898db7af?pid=bd8fd8789&amp;color=0,0,0&amp;vtp=1&amp;bbb=1&amp;hb=1"/>
          <p:cNvSpPr/>
          <p:nvPr/>
        </p:nvSpPr>
        <p:spPr>
          <a:xfrm>
            <a:off x="932688" y="1292279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）阅读图文材料，完成下列问题。（18分）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塞拉利昂位于非洲西海岸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是世界最不发达的国家之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该国海滨风光秀丽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雨林森林公园等旅游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资源丰富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塞拉利昂因农业基础设施滞后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种植方式传统落后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政府资金投入不足等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致使粮食不能自给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年代起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中国为塞拉利昂提供了多方面的农业援助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粮食不足状况正逐步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得到改善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2#9898db7af?pid=bd8fd8789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为塞拉利昂地理位置示意图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为塞拉利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昂气候资料图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23_4#9898db7af?iti=5&amp;htil=1&amp;pid=bd8fd878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3976" y="2038985"/>
            <a:ext cx="28437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23_5#9898db7af?iti=6&amp;htil=1&amp;pid=bd8fd878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7768" y="2093849"/>
            <a:ext cx="2770632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BD.23_6#9898db7af?iti=5&amp;htil=1&amp;pid=bd8fd8789&amp;color=0,0,0&amp;vtp=1&amp;bbb=1"/>
          <p:cNvSpPr/>
          <p:nvPr/>
        </p:nvSpPr>
        <p:spPr>
          <a:xfrm>
            <a:off x="1040956" y="5018913"/>
            <a:ext cx="4949825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图18-5</a:t>
            </a: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塞拉利昂地理位置示意图</a:t>
            </a:r>
            <a:endParaRPr lang="en-US" altLang="zh-CN" sz="2800" spc="-100" dirty="0"/>
          </a:p>
        </p:txBody>
      </p:sp>
      <p:sp>
        <p:nvSpPr>
          <p:cNvPr id="6" name="QO_4_BD.23_7#9898db7af?iti=6&amp;htil=1&amp;pid=bd8fd8789&amp;color=0,0,0&amp;vtp=1&amp;bbb=1"/>
          <p:cNvSpPr/>
          <p:nvPr/>
        </p:nvSpPr>
        <p:spPr>
          <a:xfrm>
            <a:off x="6439472" y="5018913"/>
            <a:ext cx="4467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塞拉利昂气候资料图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_1#2837b57cb?pid=9898db7af&amp;color=0,0,0&amp;vtp=1&amp;bt=1&amp;bbb=1"/>
          <p:cNvSpPr/>
          <p:nvPr/>
        </p:nvSpPr>
        <p:spPr>
          <a:xfrm>
            <a:off x="932688" y="704088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描述塞拉利昂的地理位置。（4分）</a:t>
            </a:r>
            <a:endParaRPr lang="en-US" altLang="zh-CN" sz="2800" dirty="0"/>
          </a:p>
        </p:txBody>
      </p:sp>
      <p:sp>
        <p:nvSpPr>
          <p:cNvPr id="3" name="QO_5_AN.25_1#2837b57cb?pid=9898db7af&amp;color=0,0,0&amp;vtp=1&amp;bbb=1&amp;hb=1"/>
          <p:cNvSpPr/>
          <p:nvPr/>
        </p:nvSpPr>
        <p:spPr>
          <a:xfrm>
            <a:off x="932688" y="1322387"/>
            <a:ext cx="10323576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①半球位置：位于北半球、东半球；②海陆位置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：位于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非洲西海岸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，濒临大西洋；③纬度位置：大部分介于7°N～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之间，位于低纬度，地处热带。（4分，任答两点）</a:t>
            </a:r>
            <a:endParaRPr lang="en-US" altLang="zh-CN" sz="2800" dirty="0"/>
          </a:p>
        </p:txBody>
      </p:sp>
      <p:sp>
        <p:nvSpPr>
          <p:cNvPr id="4" name="QO_5_BD.26_1#3a376eeca?pid=9898db7af&amp;color=0,0,0&amp;vtp=1&amp;bbb=1&amp;hb=1"/>
          <p:cNvSpPr/>
          <p:nvPr/>
        </p:nvSpPr>
        <p:spPr>
          <a:xfrm>
            <a:off x="932688" y="3163887"/>
            <a:ext cx="10323576" cy="1147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指出塞拉利昂11月至次年4月容易发生的气象灾害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，并分析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其自然成因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5" name="QO_5_AN.27_1#3a376eeca?pid=9898db7af&amp;color=0,0,0&amp;vtp=1&amp;bbb=1&amp;hb=1"/>
          <p:cNvSpPr/>
          <p:nvPr/>
        </p:nvSpPr>
        <p:spPr>
          <a:xfrm>
            <a:off x="932688" y="4387213"/>
            <a:ext cx="10323576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气象灾害：旱灾。（2分）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自然成因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：塞拉利昂11月至次年4月气温较高，降水稀少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，蒸发旺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，容易发生旱灾。（2分）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4df1226c5?pid=9898db7af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结合材料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，推测我国可能采取哪些措施援助塞拉利昂农业发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。（6分）</a:t>
            </a:r>
            <a:endParaRPr lang="en-US" altLang="zh-CN" sz="2800" dirty="0"/>
          </a:p>
        </p:txBody>
      </p:sp>
      <p:sp>
        <p:nvSpPr>
          <p:cNvPr id="3" name="QO_5_AN.29_1#4df1226c5?pid=9898db7af&amp;color=0,0,0&amp;vtp=1&amp;bbb=1&amp;h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①建设和改善农田水利等基础设施；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②推广先进的农作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物种植方式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；③提供农业资金援助。（6分）</a:t>
            </a:r>
            <a:endParaRPr lang="en-US" altLang="zh-CN" sz="2800" dirty="0"/>
          </a:p>
        </p:txBody>
      </p:sp>
      <p:sp>
        <p:nvSpPr>
          <p:cNvPr id="4" name="QO_5_BD.30_1#d9e530b63?pid=9898db7af&amp;color=0,0,0&amp;vtp=1&amp;bbb=1"/>
          <p:cNvSpPr/>
          <p:nvPr/>
        </p:nvSpPr>
        <p:spPr>
          <a:xfrm>
            <a:off x="932688" y="32542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利用塞拉利昂的旅游资源，设计两项不同的旅游活动。（4分）</a:t>
            </a:r>
            <a:endParaRPr lang="en-US" altLang="zh-CN" sz="2800" spc="-50" dirty="0"/>
          </a:p>
        </p:txBody>
      </p:sp>
      <p:sp>
        <p:nvSpPr>
          <p:cNvPr id="5" name="QO_5_AN.31_1#d9e530b63?pid=9898db7af&amp;color=0,0,0&amp;vtp=1&amp;bbb=1"/>
          <p:cNvSpPr/>
          <p:nvPr/>
        </p:nvSpPr>
        <p:spPr>
          <a:xfrm>
            <a:off x="932688" y="388543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①海滩休闲度假；②热带徒步探险。（4分）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e504b2cf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4e504b2cf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4e504b2cf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专题十八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跨学科主题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5e6e382c?pid=4e504b2cf&amp;color=64,64,64&amp;vtp=1&amp;bt=1&amp;bbb=1"/>
          <p:cNvSpPr/>
          <p:nvPr/>
        </p:nvSpPr>
        <p:spPr>
          <a:xfrm>
            <a:off x="932688" y="576073"/>
            <a:ext cx="10323576" cy="534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a0b3099e9?pid=c5e6e382c&amp;color=0,0,0&amp;vtp=1&amp;bbb=1&amp;hb=1"/>
          <p:cNvSpPr/>
          <p:nvPr/>
        </p:nvSpPr>
        <p:spPr>
          <a:xfrm>
            <a:off x="932688" y="1179671"/>
            <a:ext cx="10323576" cy="14664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白菜原产于我国华北地区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立秋种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处暑栽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立冬前后收白菜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为地球公转与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二十四节气示意图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pic>
        <p:nvPicPr>
          <p:cNvPr id="4" name="QM_4_BD.1_2#a0b3099e9?iti=1&amp;pid=c5e6e382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8267" y="2778426"/>
            <a:ext cx="5681565" cy="278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1_3#a0b3099e9?iti=1&amp;pid=c5e6e382c&amp;color=0,0,0&amp;vtp=1&amp;bbb=1"/>
          <p:cNvSpPr/>
          <p:nvPr/>
        </p:nvSpPr>
        <p:spPr>
          <a:xfrm>
            <a:off x="3154237" y="5692609"/>
            <a:ext cx="5889625" cy="4678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地球公转与二十四节气示意图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b6da12c5d?pid=a0b3099e9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我国二十四节气的划分，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主要参照的是(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b6da12c5d.bracket?pid=a0b3099e9&amp;color=0,0,0&amp;vpa=1&amp;vtp=1"/>
          <p:cNvSpPr/>
          <p:nvPr/>
        </p:nvSpPr>
        <p:spPr>
          <a:xfrm>
            <a:off x="754859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_2#b6da12c5d.choices?pid=a0b3099e9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.月球公转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B.农业生产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C.地球公转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.地球自转</a:t>
            </a:r>
            <a:endParaRPr lang="en-US" altLang="zh-CN" sz="2800" dirty="0"/>
          </a:p>
        </p:txBody>
      </p:sp>
      <p:sp>
        <p:nvSpPr>
          <p:cNvPr id="5" name="QC_5_BD.4_1#699673701?pid=a0b3099e9&amp;color=0,0,0&amp;vtp=1&amp;bbb=1&amp;hb=1"/>
          <p:cNvSpPr/>
          <p:nvPr/>
        </p:nvSpPr>
        <p:spPr>
          <a:xfrm>
            <a:off x="932688" y="185616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假如正值立秋时节种白菜，立冬当天收获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，由种到收大致经历了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699673701.bracket?pid=a0b3099e9&amp;color=0,0,0&amp;vpa=2&amp;vtp=1"/>
          <p:cNvSpPr/>
          <p:nvPr/>
        </p:nvSpPr>
        <p:spPr>
          <a:xfrm>
            <a:off x="1209707" y="249053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4_2#699673701.choices?pid=a0b3099e9&amp;color=0,0,0&amp;vtp=1&amp;bbb=1"/>
          <p:cNvSpPr/>
          <p:nvPr/>
        </p:nvSpPr>
        <p:spPr>
          <a:xfrm>
            <a:off x="932688" y="312534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735580" algn="l"/>
                <a:tab pos="5432425" algn="l"/>
                <a:tab pos="79775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130天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.60天</a:t>
            </a:r>
            <a:endParaRPr lang="en-US" altLang="zh-CN" sz="2800" dirty="0"/>
          </a:p>
        </p:txBody>
      </p:sp>
      <p:sp>
        <p:nvSpPr>
          <p:cNvPr id="8" name="QC_5_BD.6_1#e35a802ff?pid=a0b3099e9&amp;color=0,0,0&amp;vtp=1&amp;bbb=1"/>
          <p:cNvSpPr/>
          <p:nvPr/>
        </p:nvSpPr>
        <p:spPr>
          <a:xfrm>
            <a:off x="932688" y="375653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根据白菜的生长期推测，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白菜的生长习性为(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7_1#e35a802ff.bracket?pid=a0b3099e9&amp;color=0,0,0&amp;vpa=3&amp;vtp=1"/>
          <p:cNvSpPr/>
          <p:nvPr/>
        </p:nvSpPr>
        <p:spPr>
          <a:xfrm>
            <a:off x="8275670" y="37527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6_2#e35a802ff?pid=a0b3099e9&amp;color=0,0,0&amp;vtp=1&amp;bbb=1"/>
          <p:cNvSpPr/>
          <p:nvPr/>
        </p:nvSpPr>
        <p:spPr>
          <a:xfrm>
            <a:off x="932688" y="438772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①喜温凉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②喜高温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③耐旱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④耐寒</a:t>
            </a:r>
            <a:endParaRPr lang="en-US" altLang="zh-CN" sz="2800" dirty="0"/>
          </a:p>
        </p:txBody>
      </p:sp>
      <p:sp>
        <p:nvSpPr>
          <p:cNvPr id="11" name="QC_5_BD.6_3#e35a802ff.choices?pid=a0b3099e9&amp;color=0,0,0&amp;vtp=1&amp;bbb=1"/>
          <p:cNvSpPr/>
          <p:nvPr/>
        </p:nvSpPr>
        <p:spPr>
          <a:xfrm>
            <a:off x="932688" y="501891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8_1#b2e26c996?iti=2&amp;htil=1&amp;pid=c5e6e382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3153" y="722376"/>
            <a:ext cx="4754880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8_2#b2e26c996?iti=2&amp;htil=1&amp;pid=c5e6e382c&amp;color=0,0,0&amp;vtp=1&amp;bbb=1&amp;hb=1"/>
          <p:cNvSpPr/>
          <p:nvPr/>
        </p:nvSpPr>
        <p:spPr>
          <a:xfrm>
            <a:off x="6414865" y="3812032"/>
            <a:ext cx="479145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世界四大洋面积和平均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深度比较图</a:t>
            </a:r>
            <a:endParaRPr lang="en-US" altLang="zh-CN" sz="2800" dirty="0"/>
          </a:p>
        </p:txBody>
      </p:sp>
      <p:sp>
        <p:nvSpPr>
          <p:cNvPr id="4" name="QM_4_BD.8_3#b2e26c996?htil=1&amp;pid=c5e6e382c&amp;color=0,0,0&amp;vtp=1&amp;bt=1&amp;bbb=1&amp;hb=1"/>
          <p:cNvSpPr/>
          <p:nvPr/>
        </p:nvSpPr>
        <p:spPr>
          <a:xfrm>
            <a:off x="932688" y="704088"/>
            <a:ext cx="54315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随着科学技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术的发展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人类对海洋的了解逐渐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深入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18-2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为世界四大洋面积和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平均深度比较图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4~5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a37494d0f?pid=b2e26c996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将四大洋拼合后覆盖在地球表面，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剩余部分的面积约为(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a37494d0f.bracket?pid=b2e26c996&amp;color=0,0,0&amp;mp=1&amp;vpa=4&amp;vtp=1"/>
          <p:cNvSpPr/>
          <p:nvPr/>
        </p:nvSpPr>
        <p:spPr>
          <a:xfrm>
            <a:off x="1004890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a37494d0f.choices?pid=b2e26c996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3.61亿平方千米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.4万平方千米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5.1亿平方千米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.1.49亿平方千米</a:t>
            </a:r>
            <a:endParaRPr lang="en-US" altLang="zh-CN" sz="2800" dirty="0"/>
          </a:p>
        </p:txBody>
      </p:sp>
      <p:sp>
        <p:nvSpPr>
          <p:cNvPr id="5" name="QC_5_BD.11_1#5568338d3?pid=b2e26c996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四大洋中，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平均深度最大的是(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2_1#5568338d3.bracket?pid=b2e26c996&amp;color=0,0,0&amp;vpa=5&amp;vtp=1"/>
          <p:cNvSpPr/>
          <p:nvPr/>
        </p:nvSpPr>
        <p:spPr>
          <a:xfrm>
            <a:off x="6119844" y="24903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1_2#5568338d3.choices?pid=b2e26c996&amp;color=0,0,0&amp;vtp=1&amp;bbb=1"/>
          <p:cNvSpPr/>
          <p:nvPr/>
        </p:nvSpPr>
        <p:spPr>
          <a:xfrm>
            <a:off x="932688" y="312534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B.大西洋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C.印度洋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.北冰洋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3_1#1cfab97d9?iti=3&amp;htil=2&amp;pid=c5e6e382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5824" y="722376"/>
            <a:ext cx="3502152" cy="442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3_2#1cfab97d9?iti=3&amp;htil=2&amp;pid=c5e6e382c&amp;color=0,0,0&amp;vtp=1&amp;bbb=1"/>
          <p:cNvSpPr/>
          <p:nvPr/>
        </p:nvSpPr>
        <p:spPr>
          <a:xfrm>
            <a:off x="7786688" y="5275072"/>
            <a:ext cx="3400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桃花源景观图</a:t>
            </a:r>
            <a:endParaRPr lang="en-US" altLang="zh-CN" sz="2800" dirty="0"/>
          </a:p>
        </p:txBody>
      </p:sp>
      <p:sp>
        <p:nvSpPr>
          <p:cNvPr id="4" name="QM_4_BD.13_3#1cfab97d9?htil=2&amp;pid=c5e6e382c&amp;color=0,0,0&amp;vtp=1&amp;bt=1&amp;bbb=1&amp;hb=1"/>
          <p:cNvSpPr/>
          <p:nvPr/>
        </p:nvSpPr>
        <p:spPr>
          <a:xfrm>
            <a:off x="932688" y="704088"/>
            <a:ext cx="668426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桃花源记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一文中描述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林尽水源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便得一山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行数十步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豁然开朗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土地平旷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屋舍俨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有良田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美池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桑竹之属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阡陌交通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鸡犬相闻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为某学校学生绘制的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桃花源景观图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cdb3609dc?pid=1cfab97d9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根据图文材料，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推测该景观最可能出现在我国(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cdb3609dc.bracket?pid=1cfab97d9&amp;color=0,0,0&amp;vpa=6&amp;vtp=1"/>
          <p:cNvSpPr/>
          <p:nvPr/>
        </p:nvSpPr>
        <p:spPr>
          <a:xfrm>
            <a:off x="862015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4_2#cdb3609dc.choices?pid=1cfab97d9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.南方地区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B.北方地区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5" name="QC_5_BD.16_1#8604a54a0?pid=1cfab97d9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根据图文材料分析桃花源聚落形成的条件不包括(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7_1#8604a54a0.bracket?pid=1cfab97d9&amp;color=0,0,0&amp;vpa=7&amp;vtp=1"/>
          <p:cNvSpPr/>
          <p:nvPr/>
        </p:nvSpPr>
        <p:spPr>
          <a:xfrm>
            <a:off x="8977345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6_2#8604a54a0.choices?pid=1cfab97d9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.水源充足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B.交通便利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C.地形平坦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.气候冷湿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8_1#8d9c34e0f?iti=4&amp;htil=3&amp;pid=c5e6e382c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6100" y="722376"/>
            <a:ext cx="5331009" cy="27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8_2#8d9c34e0f?iti=4&amp;htil=3&amp;pid=c5e6e382c&amp;color=0,0,0&amp;vtp=1&amp;bbb=1"/>
          <p:cNvSpPr/>
          <p:nvPr/>
        </p:nvSpPr>
        <p:spPr>
          <a:xfrm>
            <a:off x="5672392" y="3617242"/>
            <a:ext cx="5178425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三星堆古遗址位置示意图</a:t>
            </a:r>
            <a:endParaRPr lang="en-US" altLang="zh-CN" sz="2800" dirty="0"/>
          </a:p>
        </p:txBody>
      </p:sp>
      <p:sp>
        <p:nvSpPr>
          <p:cNvPr id="4" name="QM_4_BD.18_3#8d9c34e0f?htil=3&amp;pid=c5e6e382c&amp;color=0,0,0&amp;vtp=1&amp;bt=1&amp;bbb=1&amp;hb=1&amp;hs=1"/>
          <p:cNvSpPr/>
          <p:nvPr/>
        </p:nvSpPr>
        <p:spPr>
          <a:xfrm>
            <a:off x="932688" y="704088"/>
            <a:ext cx="4233672" cy="3655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认识家乡】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难于上青天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与秦塞通人烟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生动地反映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了古蜀国独特的自然环境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三星堆古遗址是迄今在西</a:t>
            </a:r>
            <a:endParaRPr lang="en-US" altLang="zh-CN" sz="2800" dirty="0"/>
          </a:p>
        </p:txBody>
      </p:sp>
      <p:sp>
        <p:nvSpPr>
          <p:cNvPr id="5" name="QM_4_BD.18_3#8d9c34e0f?htil=3&amp;pid=c5e6e382c&amp;color=0,0,0&amp;vtp=1&amp;bt=1&amp;bbb=1&amp;hb=1&amp;hs=1"/>
          <p:cNvSpPr/>
          <p:nvPr/>
        </p:nvSpPr>
        <p:spPr>
          <a:xfrm>
            <a:off x="932688" y="4397376"/>
            <a:ext cx="10320018" cy="17712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南地区发现的范围最大的古蜀文化遗址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其出土的太阳神鸟金箔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和太阳神鸟黄金权杖反映了古蜀文明存在强烈的太阳崇拜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18-4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为三星堆古遗址位置示意图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1678</Words>
  <Application>WPS 演示</Application>
  <PresentationFormat>宽屏</PresentationFormat>
  <Paragraphs>142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2026-02-26T09:44:00Z</dcterms:created>
  <dcterms:modified xsi:type="dcterms:W3CDTF">2026-02-27T09:13:58Z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5D717D091CFE4287B7EB363DE940734B_12</vt:lpwstr>
  </property>
  <property fmtid="{D5CDD505-2E9C-101B-9397-08002B2CF9AE}" pid="3" name="KSOProductBuildVer">
    <vt:lpwstr>2052-12.1.0.24657</vt:lpwstr>
  </property>
</Properties>
</file>