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5" d="100"/>
          <a:sy n="65" d="100"/>
        </p:scale>
        <p:origin x="72" y="31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8" Type="http://schemas.openxmlformats.org/officeDocument/2006/relationships/slide" Target="../slides/slide11.xml"/><Relationship Id="rId7" Type="http://schemas.openxmlformats.org/officeDocument/2006/relationships/slide" Target="../slides/slide10.xml"/><Relationship Id="rId6" Type="http://schemas.openxmlformats.org/officeDocument/2006/relationships/slide" Target="../slides/slide9.xml"/><Relationship Id="rId5" Type="http://schemas.openxmlformats.org/officeDocument/2006/relationships/slide" Target="../slides/slide7.xml"/><Relationship Id="rId4" Type="http://schemas.openxmlformats.org/officeDocument/2006/relationships/slide" Target="../slides/slide6.xml"/><Relationship Id="rId3" Type="http://schemas.openxmlformats.org/officeDocument/2006/relationships/slide" Target="../slides/slide4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geography#pid=698d863a8aa9c3a59a07fd93#tid=699e669aadec01c911342201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453896" y="265176"/>
            <a:ext cx="1618488" cy="338328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1400" b="0" i="0" dirty="0">
                <a:solidFill>
                  <a:srgbClr val="FFFFFF"/>
                </a:solidFill>
                <a:latin typeface="黑体" panose="02010609060101010101" pitchFamily="34" charset="-122"/>
                <a:ea typeface="黑体" panose="02010609060101010101" pitchFamily="34" charset="-122"/>
                <a:cs typeface="黑体" panose="02010609060101010101" pitchFamily="34" charset="-120"/>
              </a:rPr>
              <a:t>地理</a:t>
            </a:r>
            <a:endParaRPr lang="en-US" sz="1400" dirty="0"/>
          </a:p>
        </p:txBody>
      </p:sp>
      <p:sp>
        <p:nvSpPr>
          <p:cNvPr id="4" name="MasterShapeName"/>
          <p:cNvSpPr/>
          <p:nvPr/>
        </p:nvSpPr>
        <p:spPr>
          <a:xfrm>
            <a:off x="1618488" y="4343400"/>
            <a:ext cx="1618488" cy="35661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1600" b="0" i="0" dirty="0">
                <a:solidFill>
                  <a:srgbClr val="000000"/>
                </a:solidFill>
                <a:latin typeface="黑体" panose="02010609060101010101" pitchFamily="34" charset="-122"/>
                <a:ea typeface="黑体" panose="02010609060101010101" pitchFamily="34" charset="-122"/>
                <a:cs typeface="黑体" panose="02010609060101010101" pitchFamily="34" charset="-120"/>
              </a:rPr>
              <a:t>科目：地理</a:t>
            </a:r>
            <a:endParaRPr lang="en-US" sz="1600" dirty="0"/>
          </a:p>
        </p:txBody>
      </p:sp>
      <p:sp>
        <p:nvSpPr>
          <p:cNvPr id="5" name="MasterShapeName"/>
          <p:cNvSpPr/>
          <p:nvPr/>
        </p:nvSpPr>
        <p:spPr>
          <a:xfrm>
            <a:off x="3886200" y="4343400"/>
            <a:ext cx="1618488" cy="35661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1600" b="0" i="0" dirty="0">
                <a:solidFill>
                  <a:srgbClr val="000000"/>
                </a:solidFill>
                <a:latin typeface="黑体" panose="02010609060101010101" pitchFamily="34" charset="-122"/>
                <a:ea typeface="黑体" panose="02010609060101010101" pitchFamily="34" charset="-122"/>
                <a:cs typeface="黑体" panose="02010609060101010101" pitchFamily="34" charset="-120"/>
              </a:rPr>
              <a:t>版本：四川专版</a:t>
            </a:r>
            <a:endParaRPr lang="en-US" sz="16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453896" y="265176"/>
            <a:ext cx="1618488" cy="338328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1400" b="0" i="0" dirty="0">
                <a:solidFill>
                  <a:srgbClr val="FFFFFF"/>
                </a:solidFill>
                <a:latin typeface="黑体" panose="02010609060101010101" pitchFamily="34" charset="-122"/>
                <a:ea typeface="黑体" panose="02010609060101010101" pitchFamily="34" charset="-122"/>
                <a:cs typeface="黑体" panose="02010609060101010101" pitchFamily="34" charset="-120"/>
              </a:rPr>
              <a:t>地理</a:t>
            </a:r>
            <a:endParaRPr lang="en-US" sz="1400" dirty="0"/>
          </a:p>
        </p:txBody>
      </p:sp>
      <p:sp>
        <p:nvSpPr>
          <p:cNvPr id="4" name="MasterShapeName"/>
          <p:cNvSpPr/>
          <p:nvPr/>
        </p:nvSpPr>
        <p:spPr>
          <a:xfrm>
            <a:off x="1618488" y="4343400"/>
            <a:ext cx="1618488" cy="35661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1600" b="0" i="0" dirty="0">
                <a:solidFill>
                  <a:srgbClr val="000000"/>
                </a:solidFill>
                <a:latin typeface="黑体" panose="02010609060101010101" pitchFamily="34" charset="-122"/>
                <a:ea typeface="黑体" panose="02010609060101010101" pitchFamily="34" charset="-122"/>
                <a:cs typeface="黑体" panose="02010609060101010101" pitchFamily="34" charset="-120"/>
              </a:rPr>
              <a:t>科目：地理</a:t>
            </a:r>
            <a:endParaRPr lang="en-US" sz="1600" dirty="0"/>
          </a:p>
        </p:txBody>
      </p:sp>
      <p:sp>
        <p:nvSpPr>
          <p:cNvPr id="5" name="MasterShapeName"/>
          <p:cNvSpPr/>
          <p:nvPr/>
        </p:nvSpPr>
        <p:spPr>
          <a:xfrm>
            <a:off x="3886200" y="4343400"/>
            <a:ext cx="1618488" cy="35661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1600" b="0" i="0" dirty="0">
                <a:solidFill>
                  <a:srgbClr val="000000"/>
                </a:solidFill>
                <a:latin typeface="黑体" panose="02010609060101010101" pitchFamily="34" charset="-122"/>
                <a:ea typeface="黑体" panose="02010609060101010101" pitchFamily="34" charset="-122"/>
                <a:cs typeface="黑体" panose="02010609060101010101" pitchFamily="34" charset="-120"/>
              </a:rPr>
              <a:t>版本：四川专版</a:t>
            </a:r>
            <a:endParaRPr lang="en-US" sz="1600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mc=目录配置3#756cb5a1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C_0#auto_editor_catalog_0?lid=668005fd8&amp;cid=668005fd8">
            <a:hlinkClick r:id="rId3" action="ppaction://hlinksldjump"/>
          </p:cNvPr>
          <p:cNvSpPr/>
          <p:nvPr/>
        </p:nvSpPr>
        <p:spPr>
          <a:xfrm>
            <a:off x="3794760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1</a:t>
            </a:r>
            <a:endParaRPr lang="en-US" sz="1600" dirty="0"/>
          </a:p>
        </p:txBody>
      </p:sp>
      <p:sp>
        <p:nvSpPr>
          <p:cNvPr id="4" name="C_0#auto_editor_catalog_0?lid=9b3ceafbd&amp;cid=9b3ceafbd">
            <a:hlinkClick r:id="rId3" action="ppaction://hlinksldjump"/>
          </p:cNvPr>
          <p:cNvSpPr/>
          <p:nvPr/>
        </p:nvSpPr>
        <p:spPr>
          <a:xfrm>
            <a:off x="4270248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2</a:t>
            </a:r>
            <a:endParaRPr lang="en-US" sz="1600" dirty="0"/>
          </a:p>
        </p:txBody>
      </p:sp>
      <p:sp>
        <p:nvSpPr>
          <p:cNvPr id="5" name="C_0#auto_editor_catalog_0?lid=dddb9d542&amp;cid=dddb9d542">
            <a:hlinkClick r:id="rId4" action="ppaction://hlinksldjump"/>
          </p:cNvPr>
          <p:cNvSpPr/>
          <p:nvPr/>
        </p:nvSpPr>
        <p:spPr>
          <a:xfrm>
            <a:off x="4745736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3</a:t>
            </a:r>
            <a:endParaRPr lang="en-US" sz="1600" dirty="0"/>
          </a:p>
        </p:txBody>
      </p:sp>
      <p:sp>
        <p:nvSpPr>
          <p:cNvPr id="6" name="C_0#auto_editor_catalog_0?lid=90f8d7fc0&amp;cid=90f8d7fc0">
            <a:hlinkClick r:id="rId4" action="ppaction://hlinksldjump"/>
          </p:cNvPr>
          <p:cNvSpPr/>
          <p:nvPr/>
        </p:nvSpPr>
        <p:spPr>
          <a:xfrm>
            <a:off x="5212080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4</a:t>
            </a:r>
            <a:endParaRPr lang="en-US" sz="1600" dirty="0"/>
          </a:p>
        </p:txBody>
      </p:sp>
      <p:sp>
        <p:nvSpPr>
          <p:cNvPr id="7" name="C_0#auto_editor_catalog_0?lid=8cfb0f4a9&amp;cid=8cfb0f4a9">
            <a:hlinkClick r:id="rId4" action="ppaction://hlinksldjump"/>
          </p:cNvPr>
          <p:cNvSpPr/>
          <p:nvPr/>
        </p:nvSpPr>
        <p:spPr>
          <a:xfrm>
            <a:off x="5687568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5</a:t>
            </a:r>
            <a:endParaRPr lang="en-US" sz="1600" dirty="0"/>
          </a:p>
        </p:txBody>
      </p:sp>
      <p:sp>
        <p:nvSpPr>
          <p:cNvPr id="8" name="C_0#auto_editor_catalog_0?lid=5c7579915&amp;cid=5c7579915">
            <a:hlinkClick r:id="rId5" action="ppaction://hlinksldjump"/>
          </p:cNvPr>
          <p:cNvSpPr/>
          <p:nvPr/>
        </p:nvSpPr>
        <p:spPr>
          <a:xfrm>
            <a:off x="6153912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6</a:t>
            </a:r>
            <a:endParaRPr lang="en-US" sz="1600" dirty="0"/>
          </a:p>
        </p:txBody>
      </p:sp>
      <p:sp>
        <p:nvSpPr>
          <p:cNvPr id="9" name="C_0#auto_editor_catalog_0?lid=11241699c&amp;cid=11241699c">
            <a:hlinkClick r:id="rId5" action="ppaction://hlinksldjump"/>
          </p:cNvPr>
          <p:cNvSpPr/>
          <p:nvPr/>
        </p:nvSpPr>
        <p:spPr>
          <a:xfrm>
            <a:off x="6629400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7</a:t>
            </a:r>
            <a:endParaRPr lang="en-US" sz="1600" dirty="0"/>
          </a:p>
        </p:txBody>
      </p:sp>
      <p:sp>
        <p:nvSpPr>
          <p:cNvPr id="10" name="C_0#auto_editor_catalog_0?lid=769716b91&amp;cid=769716b91">
            <a:hlinkClick r:id="rId6" action="ppaction://hlinksldjump"/>
          </p:cNvPr>
          <p:cNvSpPr/>
          <p:nvPr/>
        </p:nvSpPr>
        <p:spPr>
          <a:xfrm>
            <a:off x="7095744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8</a:t>
            </a:r>
            <a:endParaRPr lang="en-US" sz="1600" dirty="0"/>
          </a:p>
        </p:txBody>
      </p:sp>
      <p:sp>
        <p:nvSpPr>
          <p:cNvPr id="11" name="C_0#auto_editor_catalog_0?lid=3af83cf17&amp;cid=3af83cf17">
            <a:hlinkClick r:id="rId7" action="ppaction://hlinksldjump"/>
          </p:cNvPr>
          <p:cNvSpPr/>
          <p:nvPr/>
        </p:nvSpPr>
        <p:spPr>
          <a:xfrm>
            <a:off x="7571232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9</a:t>
            </a:r>
            <a:endParaRPr lang="en-US" sz="1600" dirty="0"/>
          </a:p>
        </p:txBody>
      </p:sp>
      <p:sp>
        <p:nvSpPr>
          <p:cNvPr id="12" name="C_0#auto_editor_catalog_0?lid=3f992755f&amp;cid=3f992755f">
            <a:hlinkClick r:id="rId8" action="ppaction://hlinksldjump"/>
          </p:cNvPr>
          <p:cNvSpPr/>
          <p:nvPr/>
        </p:nvSpPr>
        <p:spPr>
          <a:xfrm>
            <a:off x="8037576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10</a:t>
            </a:r>
            <a:endParaRPr lang="en-US" sz="1600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0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10.jpeg"/><Relationship Id="rId1" Type="http://schemas.openxmlformats.org/officeDocument/2006/relationships/image" Target="../media/image9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21_1#3af83cf17?pid=4f374c3c9&amp;color=0,0,0&amp;bt=1&amp;bbb=1&amp;hb=1"/>
          <p:cNvSpPr/>
          <p:nvPr/>
        </p:nvSpPr>
        <p:spPr>
          <a:xfrm>
            <a:off x="932688" y="704088"/>
            <a:ext cx="1032357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9.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从第一届进博会开始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，中国一直积极为最不发达国家参展提供便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利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其影响是(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5_AN.22_1#3af83cf17.bracket?pid=4f374c3c9&amp;color=0,0,0&amp;vpa=9"/>
          <p:cNvSpPr/>
          <p:nvPr/>
        </p:nvSpPr>
        <p:spPr>
          <a:xfrm>
            <a:off x="3352831" y="1338453"/>
            <a:ext cx="515938" cy="5582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5_BD.21_2#3af83cf17?pid=4f374c3c9&amp;color=0,0,0&amp;bbb=1&amp;hb=1"/>
          <p:cNvSpPr/>
          <p:nvPr/>
        </p:nvSpPr>
        <p:spPr>
          <a:xfrm>
            <a:off x="932688" y="1985073"/>
            <a:ext cx="10323576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①促进最不发达国家产品进入中国市场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1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②推动全球“南方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”国家共同发展和繁荣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减少发达国家产品进入中国市场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1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④携手合作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，强化与发达国家的竞争</a:t>
            </a:r>
            <a:endParaRPr lang="en-US" altLang="zh-CN" sz="2800" dirty="0"/>
          </a:p>
        </p:txBody>
      </p:sp>
      <p:sp>
        <p:nvSpPr>
          <p:cNvPr id="5" name="QC_5_BD.21_3#3af83cf17.choices?pid=4f374c3c9&amp;color=0,0,0&amp;bbb=1"/>
          <p:cNvSpPr/>
          <p:nvPr/>
        </p:nvSpPr>
        <p:spPr>
          <a:xfrm>
            <a:off x="932688" y="4542663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000"/>
              </a:lnSpc>
              <a:tabLst>
                <a:tab pos="2646680" algn="l"/>
                <a:tab pos="5254625" algn="l"/>
                <a:tab pos="7888605" algn="l"/>
              </a:tabLst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.①②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B.②③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C.①④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.③④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386a6b9a0?pid=756cb5a1f&amp;color=64,64,64&amp;bt=1&amp;bbb=1"/>
          <p:cNvSpPr/>
          <p:nvPr/>
        </p:nvSpPr>
        <p:spPr>
          <a:xfrm>
            <a:off x="932688" y="576072"/>
            <a:ext cx="10323576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40404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进阶通关对练</a:t>
            </a:r>
            <a:endParaRPr lang="en-US" altLang="zh-CN" sz="3200" dirty="0"/>
          </a:p>
        </p:txBody>
      </p:sp>
      <p:sp>
        <p:nvSpPr>
          <p:cNvPr id="3" name="QO_4_BD.23_1#3f992755f?pid=386a6b9a0&amp;color=0,0,0&amp;bbb=1&amp;hb=1"/>
          <p:cNvSpPr/>
          <p:nvPr/>
        </p:nvSpPr>
        <p:spPr>
          <a:xfrm>
            <a:off x="932688" y="1292279"/>
            <a:ext cx="10323576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10.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（2025·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泸州模拟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）阅读图文材料，完成下列问题。（20分）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材料一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锂矿是制造锂电池的重要原料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大量用于新能源汽车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航空航天等领域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。2023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年我国从国外进口锂精矿约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401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万吨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南美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洲的锂三角地区是全球锂矿集中分布区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储量大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杂质少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品质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高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其中玻利维亚的乌尤尼盐湖锂矿储量丰富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采用低成本的滩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晒法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利用日光蒸发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即可提取锂矿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23_2#3f992755f?pid=386a6b9a0&amp;color=0,0,0&amp;bt=1&amp;bbb=1&amp;hb=1"/>
          <p:cNvSpPr/>
          <p:nvPr/>
        </p:nvSpPr>
        <p:spPr>
          <a:xfrm>
            <a:off x="932688" y="704088"/>
            <a:ext cx="10323576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材料二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中国正与玻利维亚深化锂电产业合作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据悉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2023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年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中玻锂电合作签约项目有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：A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公司将在乌尤尼盐湖建设碳酸锂工厂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电池企业和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公司组成的联合体同玻政府签署了投资金额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14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亿美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元的盐湖锂资源开发协议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材料三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图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5-3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为锂三角周边地区示意图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图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5-4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为乌尤尼盐湖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附近某地气温曲线和降水量柱状图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4_BD.23_4#3f992755f?iti=3&amp;htil=1&amp;pid=386a6b9a0&amp;color=0,0,0&amp;tib=255,255,255&amp;bt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93976" y="720000"/>
            <a:ext cx="2843784" cy="2852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3" name="QO_4_BD.23_5#3f992755f?iti=4&amp;htil=1&amp;pid=386a6b9a0&amp;color=0,0,0&amp;tib=255,255,255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79208" y="738288"/>
            <a:ext cx="2596896" cy="2834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4_BD.23_6#3f992755f?iti=3&amp;htil=1&amp;pid=386a6b9a0&amp;color=0,0,0&amp;bbb=1"/>
          <p:cNvSpPr/>
          <p:nvPr/>
        </p:nvSpPr>
        <p:spPr>
          <a:xfrm>
            <a:off x="1193356" y="3699928"/>
            <a:ext cx="4645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图5-3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锂三角周边地区示意图</a:t>
            </a:r>
            <a:endParaRPr lang="en-US" altLang="zh-CN" sz="2800" dirty="0"/>
          </a:p>
        </p:txBody>
      </p:sp>
      <p:sp>
        <p:nvSpPr>
          <p:cNvPr id="5" name="QO_4_BD.23_7#3f992755f?iti=4&amp;htil=1&amp;pid=386a6b9a0&amp;color=0,0,0&amp;bbb=1&amp;hb=1"/>
          <p:cNvSpPr/>
          <p:nvPr/>
        </p:nvSpPr>
        <p:spPr>
          <a:xfrm>
            <a:off x="6195060" y="3699928"/>
            <a:ext cx="4965192" cy="163576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5-4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乌尤尼盐湖附近某地气温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曲线和降水量柱状图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24_1#2434d0e58?pid=3f992755f&amp;color=0,0,0&amp;bt=1&amp;bbb=1"/>
          <p:cNvSpPr/>
          <p:nvPr/>
        </p:nvSpPr>
        <p:spPr>
          <a:xfrm>
            <a:off x="932688" y="704088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（1）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据图描述锂三角地区的纬度位置。（4分）</a:t>
            </a:r>
            <a:endParaRPr lang="en-US" altLang="zh-CN" sz="2800" dirty="0"/>
          </a:p>
        </p:txBody>
      </p:sp>
      <p:sp>
        <p:nvSpPr>
          <p:cNvPr id="3" name="QO_5_AN.25_1#2434d0e58?pid=3f992755f&amp;color=0,0,0&amp;bbb=1"/>
          <p:cNvSpPr/>
          <p:nvPr/>
        </p:nvSpPr>
        <p:spPr>
          <a:xfrm>
            <a:off x="932688" y="1344168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位于低纬度地区，地跨热带和南温带。（4分）</a:t>
            </a:r>
            <a:endParaRPr lang="en-US" altLang="zh-CN" sz="2800" dirty="0"/>
          </a:p>
        </p:txBody>
      </p:sp>
      <p:sp>
        <p:nvSpPr>
          <p:cNvPr id="4" name="QO_5_BD.26_1#7b15f364f?pid=3f992755f&amp;color=0,0,0&amp;bbb=1&amp;hb=1"/>
          <p:cNvSpPr/>
          <p:nvPr/>
        </p:nvSpPr>
        <p:spPr>
          <a:xfrm>
            <a:off x="932688" y="1983168"/>
            <a:ext cx="1032357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（2）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说出乌尤尼盐湖附近的气候特征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，指出乌尤尼盐湖最适合开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采锂矿的时间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（月份）并说明理由。（6分）</a:t>
            </a:r>
            <a:endParaRPr lang="en-US" altLang="zh-CN" sz="2800" dirty="0"/>
          </a:p>
        </p:txBody>
      </p:sp>
      <p:sp>
        <p:nvSpPr>
          <p:cNvPr id="5" name="QO_5_AN.27_1#7b15f364f?pid=3f992755f&amp;color=0,0,0&amp;bbb=1&amp;hb=1"/>
          <p:cNvSpPr/>
          <p:nvPr/>
        </p:nvSpPr>
        <p:spPr>
          <a:xfrm>
            <a:off x="932688" y="3260153"/>
            <a:ext cx="10323576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气候特征：终年气温较高，干、湿季分明。（2分）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最适合开采锂矿的时间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：5—8月。（2分）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理由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：此时气温适宜，降水较少，晴天多，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便于锂矿开采和晾晒。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2分）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5" grpId="0" animBg="1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28_1#5c81ec42c?pid=3f992755f&amp;color=0,0,0&amp;bt=1&amp;bbb=1&amp;hb=1"/>
          <p:cNvSpPr/>
          <p:nvPr/>
        </p:nvSpPr>
        <p:spPr>
          <a:xfrm>
            <a:off x="932688" y="704088"/>
            <a:ext cx="1032357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（3）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简析玻利维亚吸引中国企业投资建设碳酸锂工厂的原因。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6分）</a:t>
            </a:r>
            <a:endParaRPr lang="en-US" altLang="zh-CN" sz="2800" dirty="0"/>
          </a:p>
        </p:txBody>
      </p:sp>
      <p:sp>
        <p:nvSpPr>
          <p:cNvPr id="3" name="QO_5_AN.29_1#5c81ec42c?pid=3f992755f&amp;color=0,0,0&amp;bbb=1&amp;hb=1"/>
          <p:cNvSpPr/>
          <p:nvPr/>
        </p:nvSpPr>
        <p:spPr>
          <a:xfrm>
            <a:off x="932688" y="1985073"/>
            <a:ext cx="10323576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①锂矿储量大、杂质少、品质高，原料丰富且优质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en-US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</a:t>
            </a:r>
            <a:r>
              <a:rPr lang="zh-CN" altLang="en-US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采用低成本的滩晒法即可提取锂矿，开采成本低；</a:t>
            </a:r>
            <a:r>
              <a:rPr lang="en-US" altLang="en-US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</a:t>
            </a:r>
            <a:r>
              <a:rPr lang="zh-CN" altLang="en-US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玻利维亚政</a:t>
            </a:r>
            <a:endParaRPr lang="zh-CN" altLang="en-US" sz="2800" b="1" i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zh-CN" altLang="en-US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府支持，有政策优势；</a:t>
            </a:r>
            <a:r>
              <a:rPr lang="en-US" altLang="en-US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</a:t>
            </a:r>
            <a:r>
              <a:rPr lang="zh-CN" altLang="en-US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中国市场对锂矿产品需求大，投资前景</a:t>
            </a:r>
            <a:endParaRPr lang="zh-CN" altLang="en-US" sz="2800" b="1" i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zh-CN" altLang="en-US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好。（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</a:t>
            </a:r>
            <a:r>
              <a:rPr lang="zh-CN" altLang="en-US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分，任答三点）</a:t>
            </a:r>
            <a:endParaRPr lang="zh-CN" altLang="en-US" sz="2800" b="1" i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algn="l" latinLnBrk="1">
              <a:lnSpc>
                <a:spcPts val="5100"/>
              </a:lnSpc>
            </a:pPr>
            <a:endParaRPr lang="zh-CN" altLang="en-US" sz="2800" b="1" i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algn="l" latinLnBrk="1">
              <a:lnSpc>
                <a:spcPts val="5100"/>
              </a:lnSpc>
            </a:pPr>
            <a:endParaRPr lang="en-US" altLang="zh-CN" sz="2800" dirty="0"/>
          </a:p>
        </p:txBody>
      </p:sp>
      <p:sp>
        <p:nvSpPr>
          <p:cNvPr id="4" name="文本框 3"/>
          <p:cNvSpPr txBox="1"/>
          <p:nvPr/>
        </p:nvSpPr>
        <p:spPr>
          <a:xfrm>
            <a:off x="10640695" y="2367280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30_1#068661850?pid=3f992755f&amp;color=0,0,0&amp;bt=1&amp;bbb=1&amp;hb=1"/>
          <p:cNvSpPr/>
          <p:nvPr/>
        </p:nvSpPr>
        <p:spPr>
          <a:xfrm>
            <a:off x="932688" y="704088"/>
            <a:ext cx="1032357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（4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简述我国企业在玻利维亚投资建设碳酸锂工厂给当地带来的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积极影响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。（4分）</a:t>
            </a:r>
            <a:endParaRPr lang="en-US" altLang="zh-CN" sz="2800" dirty="0"/>
          </a:p>
        </p:txBody>
      </p:sp>
      <p:sp>
        <p:nvSpPr>
          <p:cNvPr id="3" name="QO_5_AN.31_1#068661850?pid=3f992755f&amp;color=0,0,0&amp;bbb=1&amp;hb=1"/>
          <p:cNvSpPr/>
          <p:nvPr/>
        </p:nvSpPr>
        <p:spPr>
          <a:xfrm>
            <a:off x="887730" y="1985010"/>
            <a:ext cx="10368915" cy="249682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①促进当地资源开发，将资源优势转化为经济优势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en-US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</a:t>
            </a:r>
            <a:r>
              <a:rPr lang="zh-CN" altLang="en-US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带动相关产业发展，促进产业结构优化升级；</a:t>
            </a:r>
            <a:r>
              <a:rPr lang="en-US" altLang="en-US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</a:t>
            </a:r>
            <a:r>
              <a:rPr lang="zh-CN" altLang="en-US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增加就业机会，</a:t>
            </a:r>
            <a:endParaRPr lang="zh-CN" altLang="en-US" sz="2800" b="1" i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提高居民收入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；④促进基础设施建设，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改善当地生产生活条件。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algn="l"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4分，任答两点）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756cb5a1f.fixed?pid=d8a8d50b8&amp;color=0,0,0&amp;bbb=1"/>
          <p:cNvSpPr/>
          <p:nvPr/>
        </p:nvSpPr>
        <p:spPr>
          <a:xfrm>
            <a:off x="0" y="2304288"/>
            <a:ext cx="12188952" cy="107899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7500"/>
              </a:lnSpc>
            </a:pPr>
            <a:r>
              <a:rPr lang="en-US" altLang="zh-CN" sz="6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川题对练册</a:t>
            </a:r>
            <a:endParaRPr lang="en-US" altLang="zh-CN" sz="6000" dirty="0"/>
          </a:p>
        </p:txBody>
      </p:sp>
      <p:sp>
        <p:nvSpPr>
          <p:cNvPr id="3" name="C_2#756cb5a1f"/>
          <p:cNvSpPr/>
          <p:nvPr/>
        </p:nvSpPr>
        <p:spPr>
          <a:xfrm>
            <a:off x="1618488" y="3465576"/>
            <a:ext cx="8266176" cy="9144"/>
          </a:xfrm>
          <a:prstGeom prst="line">
            <a:avLst/>
          </a:prstGeom>
          <a:noFill/>
          <a:ln w="38100">
            <a:solidFill>
              <a:srgbClr val="FFC611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" name="C_2_BD#756cb5a1f.fixed?pid=d8a8d50b8&amp;color=0,0,0&amp;bbb=1"/>
          <p:cNvSpPr/>
          <p:nvPr/>
        </p:nvSpPr>
        <p:spPr>
          <a:xfrm>
            <a:off x="0" y="3602736"/>
            <a:ext cx="12188952" cy="107899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7600"/>
              </a:lnSpc>
            </a:pPr>
            <a:r>
              <a:rPr lang="en-US" altLang="zh-CN" sz="6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专题五</a:t>
            </a:r>
            <a:r>
              <a:rPr lang="en-US" altLang="zh-CN" sz="6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6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居民与文化</a:t>
            </a:r>
            <a:r>
              <a:rPr lang="en-US" altLang="zh-CN" sz="6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6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发展与合作</a:t>
            </a:r>
            <a:endParaRPr lang="en-US" altLang="zh-CN" sz="6000" dirty="0"/>
          </a:p>
        </p:txBody>
      </p:sp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71d9c343e?pid=756cb5a1f&amp;color=64,64,64&amp;bt=1&amp;bbb=1"/>
          <p:cNvSpPr/>
          <p:nvPr/>
        </p:nvSpPr>
        <p:spPr>
          <a:xfrm>
            <a:off x="932688" y="576073"/>
            <a:ext cx="10323576" cy="611505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300"/>
              </a:lnSpc>
            </a:pPr>
            <a:r>
              <a:rPr lang="en-US" altLang="zh-CN" sz="3200" b="1" i="0" dirty="0">
                <a:solidFill>
                  <a:srgbClr val="40404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基础通关对练</a:t>
            </a:r>
            <a:endParaRPr lang="en-US" altLang="zh-CN" sz="3200" dirty="0"/>
          </a:p>
        </p:txBody>
      </p:sp>
      <p:sp>
        <p:nvSpPr>
          <p:cNvPr id="3" name="QM_4_BD.1_1#a43911603?pid=71d9c343e&amp;color=0,0,0&amp;bbb=1&amp;hb=1"/>
          <p:cNvSpPr/>
          <p:nvPr/>
        </p:nvSpPr>
        <p:spPr>
          <a:xfrm>
            <a:off x="932688" y="1253379"/>
            <a:ext cx="10323576" cy="23538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（2025·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泸州期末改编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世界人口的变化影响着地球的资源和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8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环境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表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5-1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为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2023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年世界部分国家人口数量和人口增长率统计数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8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据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据此完成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1~2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题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algn="ctr" latinLnBrk="1">
              <a:lnSpc>
                <a:spcPts val="46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表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5-1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2023年世界部分国家人口数量和人口增长率统计数据</a:t>
            </a:r>
            <a:endParaRPr lang="en-US" altLang="zh-CN" sz="2800" dirty="0"/>
          </a:p>
        </p:txBody>
      </p:sp>
      <p:graphicFrame>
        <p:nvGraphicFramePr>
          <p:cNvPr id="4" name="QM_4_BD.1_2#a43911603?colgroup=7,4,5,4,4&amp;pid=71d9c343e&amp;color=0,0,0&amp;bbb=1"/>
          <p:cNvGraphicFramePr>
            <a:graphicFrameLocks noGrp="1"/>
          </p:cNvGraphicFramePr>
          <p:nvPr/>
        </p:nvGraphicFramePr>
        <p:xfrm>
          <a:off x="932688" y="3713935"/>
          <a:ext cx="10320017" cy="1777810"/>
        </p:xfrm>
        <a:graphic>
          <a:graphicData uri="http://schemas.openxmlformats.org/drawingml/2006/table">
            <a:tbl>
              <a:tblPr/>
              <a:tblGrid>
                <a:gridCol w="2867686"/>
                <a:gridCol w="1735224"/>
                <a:gridCol w="2246659"/>
                <a:gridCol w="1735224"/>
                <a:gridCol w="1735224"/>
              </a:tblGrid>
              <a:tr h="57156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5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国家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5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尼日利亚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5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日本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5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德国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5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英国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3123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6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人口数量/亿人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6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2.23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6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1.24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6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0.84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6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0.68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3123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6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人口增长率/%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6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2.38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6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-0.49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6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0.81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6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0.82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QM_4_BD.1_3#a43911603?pid=71d9c343e&amp;color=0,0,0&amp;bbb=1"/>
          <p:cNvSpPr/>
          <p:nvPr/>
        </p:nvSpPr>
        <p:spPr>
          <a:xfrm>
            <a:off x="932688" y="5618935"/>
            <a:ext cx="10323576" cy="5346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注：数据来源于《中国统计年鉴2024》。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2_1#668005fd8?pid=a43911603&amp;color=0,0,0&amp;bt=1&amp;bbb=1&amp;hb=1"/>
          <p:cNvSpPr/>
          <p:nvPr/>
        </p:nvSpPr>
        <p:spPr>
          <a:xfrm>
            <a:off x="932688" y="704088"/>
            <a:ext cx="1032357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表5-1中所示国家中，人口增长过快造成教育、就业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、住房困难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的是(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5_AN.3_1#668005fd8.bracket?pid=a43911603&amp;color=0,0,0&amp;vpa=1"/>
          <p:cNvSpPr/>
          <p:nvPr/>
        </p:nvSpPr>
        <p:spPr>
          <a:xfrm>
            <a:off x="1924082" y="1338453"/>
            <a:ext cx="515938" cy="5582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5_BD.2_2#668005fd8.choices?pid=a43911603&amp;color=0,0,0&amp;bbb=1"/>
          <p:cNvSpPr/>
          <p:nvPr/>
        </p:nvSpPr>
        <p:spPr>
          <a:xfrm>
            <a:off x="932688" y="1977263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000"/>
              </a:lnSpc>
              <a:tabLst>
                <a:tab pos="3180080" algn="l"/>
                <a:tab pos="5610225" algn="l"/>
                <a:tab pos="8066405" algn="l"/>
              </a:tabLst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.尼日利亚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B.日本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C.德国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.英国</a:t>
            </a:r>
            <a:endParaRPr lang="en-US" altLang="zh-CN" sz="2800" dirty="0"/>
          </a:p>
        </p:txBody>
      </p:sp>
      <p:sp>
        <p:nvSpPr>
          <p:cNvPr id="5" name="QC_5_BD.4_1#9b3ceafbd?pid=a43911603&amp;color=0,0,0&amp;bbb=1"/>
          <p:cNvSpPr/>
          <p:nvPr/>
        </p:nvSpPr>
        <p:spPr>
          <a:xfrm>
            <a:off x="932688" y="2608453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日本、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德国面临的人口问题及其可采取的应对策略是(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5_AN.5_1#9b3ceafbd.bracket?pid=a43911603&amp;color=0,0,0&amp;vpa=2"/>
          <p:cNvSpPr/>
          <p:nvPr/>
        </p:nvSpPr>
        <p:spPr>
          <a:xfrm>
            <a:off x="9704420" y="2604643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5_BD.4_2#9b3ceafbd.choices?pid=a43911603&amp;color=0,0,0&amp;bbb=1"/>
          <p:cNvSpPr/>
          <p:nvPr/>
        </p:nvSpPr>
        <p:spPr>
          <a:xfrm>
            <a:off x="932688" y="3247453"/>
            <a:ext cx="10323576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A.人口增长过快—控制人口增长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.劳动力不足—延长退休年龄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.新生儿比重大—多修建幼儿园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.人口增长慢—限制人口迁入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6" grpId="0" animBg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4_BD.6_1#77c198de2?iti=1&amp;htil=1&amp;pid=71d9c343e&amp;color=0,0,0&amp;tib=255,255,255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24383" y="722376"/>
            <a:ext cx="4562856" cy="3575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M_4_BD.6_2#77c198de2?iti=1&amp;htil=1&amp;pid=71d9c343e&amp;color=0,0,0&amp;bbb=1&amp;hb=1"/>
          <p:cNvSpPr/>
          <p:nvPr/>
        </p:nvSpPr>
        <p:spPr>
          <a:xfrm>
            <a:off x="6628955" y="4424680"/>
            <a:ext cx="4553712" cy="163576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5-1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婺源部分村落及周边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地区等高线地形图</a:t>
            </a:r>
            <a:endParaRPr lang="en-US" altLang="zh-CN" sz="2800" dirty="0"/>
          </a:p>
        </p:txBody>
      </p:sp>
      <p:sp>
        <p:nvSpPr>
          <p:cNvPr id="4" name="QM_4_BD.6_3#77c198de2?htil=1&amp;pid=71d9c343e&amp;color=0,0,0&amp;bt=1&amp;bbb=1&amp;hb=1"/>
          <p:cNvSpPr/>
          <p:nvPr/>
        </p:nvSpPr>
        <p:spPr>
          <a:xfrm>
            <a:off x="932688" y="704088"/>
            <a:ext cx="5669280" cy="44398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（2025·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成都模拟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四月初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江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西省婺源县篁岭梯田上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金灿灿的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油菜花竞相开放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蔚为壮观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当地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大力打造以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赏花经济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为特色的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农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业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+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旅游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融合新业态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助推乡村振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兴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图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5-1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为婺源部分村落及周边地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区等高线地形图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据此完成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3~5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题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7_1#dddb9d542?pid=77c198de2&amp;color=0,0,0&amp;bt=1&amp;bbb=1"/>
          <p:cNvSpPr/>
          <p:nvPr/>
        </p:nvSpPr>
        <p:spPr>
          <a:xfrm>
            <a:off x="932688" y="576072"/>
            <a:ext cx="10323576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该地区村落的分布特征是(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5_AN.8_1#dddb9d542.bracket?pid=77c198de2&amp;color=0,0,0&amp;vpa=3"/>
          <p:cNvSpPr/>
          <p:nvPr/>
        </p:nvSpPr>
        <p:spPr>
          <a:xfrm>
            <a:off x="5418169" y="575501"/>
            <a:ext cx="495300" cy="5582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5_BD.7_2#dddb9d542.choices?pid=77c198de2&amp;color=0,0,0&amp;bbb=1"/>
          <p:cNvSpPr/>
          <p:nvPr/>
        </p:nvSpPr>
        <p:spPr>
          <a:xfrm>
            <a:off x="932688" y="1211200"/>
            <a:ext cx="10323576" cy="11791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000"/>
              </a:lnSpc>
              <a:tabLst>
                <a:tab pos="5267325" algn="l"/>
              </a:tabLst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.沿等高线分布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.沿河流分布</a:t>
            </a:r>
            <a:endParaRPr lang="en-US" altLang="zh-CN" sz="2800" dirty="0"/>
          </a:p>
          <a:p>
            <a:pPr latinLnBrk="1">
              <a:lnSpc>
                <a:spcPts val="4800"/>
              </a:lnSpc>
              <a:tabLst>
                <a:tab pos="5267325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.呈西北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—东南方向延伸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.多分布于海拔500米处</a:t>
            </a:r>
            <a:endParaRPr lang="en-US" altLang="zh-CN" sz="2800" dirty="0"/>
          </a:p>
        </p:txBody>
      </p:sp>
      <p:sp>
        <p:nvSpPr>
          <p:cNvPr id="5" name="QC_5_BD.9_1#90f8d7fc0?pid=77c198de2&amp;color=0,0,0&amp;bbb=1"/>
          <p:cNvSpPr/>
          <p:nvPr/>
        </p:nvSpPr>
        <p:spPr>
          <a:xfrm>
            <a:off x="932688" y="2465007"/>
            <a:ext cx="10323576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由图推测，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丙村落发展规模较大的主要自然原因是(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5_AN.10_1#90f8d7fc0.bracket?pid=77c198de2&amp;color=0,0,0&amp;vpa=4"/>
          <p:cNvSpPr/>
          <p:nvPr/>
        </p:nvSpPr>
        <p:spPr>
          <a:xfrm>
            <a:off x="9334532" y="2464436"/>
            <a:ext cx="515938" cy="5582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7" name="QC_5_BD.9_2#90f8d7fc0.choices?pid=77c198de2&amp;color=0,0,0&amp;bbb=1"/>
          <p:cNvSpPr/>
          <p:nvPr/>
        </p:nvSpPr>
        <p:spPr>
          <a:xfrm>
            <a:off x="932688" y="3090229"/>
            <a:ext cx="10323576" cy="11791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000"/>
              </a:lnSpc>
              <a:tabLst>
                <a:tab pos="5267325" algn="l"/>
              </a:tabLst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.土壤深厚肥沃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.全年温暖湿润</a:t>
            </a:r>
            <a:endParaRPr lang="en-US" altLang="zh-CN" sz="2800" dirty="0"/>
          </a:p>
          <a:p>
            <a:pPr latinLnBrk="1">
              <a:lnSpc>
                <a:spcPts val="4800"/>
              </a:lnSpc>
              <a:tabLst>
                <a:tab pos="5267325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C.地处山间河谷地带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.地处河流干支流汇合处</a:t>
            </a:r>
            <a:endParaRPr lang="en-US" altLang="zh-CN" sz="2800" dirty="0"/>
          </a:p>
        </p:txBody>
      </p:sp>
      <p:sp>
        <p:nvSpPr>
          <p:cNvPr id="8" name="QC_5_BD.11_1#8cfb0f4a9?pid=77c198de2&amp;color=0,0,0&amp;bbb=1"/>
          <p:cNvSpPr/>
          <p:nvPr/>
        </p:nvSpPr>
        <p:spPr>
          <a:xfrm>
            <a:off x="932688" y="4344036"/>
            <a:ext cx="10323576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针对当地环境，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助推当地乡村振兴的有效措施是(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9" name="QC_5_AN.12_1#8cfb0f4a9.bracket?pid=77c198de2&amp;color=0,0,0&amp;vpa=5"/>
          <p:cNvSpPr/>
          <p:nvPr/>
        </p:nvSpPr>
        <p:spPr>
          <a:xfrm>
            <a:off x="8990045" y="4343465"/>
            <a:ext cx="495300" cy="5582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10" name="QC_5_BD.11_2#8cfb0f4a9.choices?pid=77c198de2&amp;color=0,0,0&amp;bbb=1"/>
          <p:cNvSpPr/>
          <p:nvPr/>
        </p:nvSpPr>
        <p:spPr>
          <a:xfrm>
            <a:off x="932688" y="4969258"/>
            <a:ext cx="10323576" cy="11791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000"/>
              </a:lnSpc>
              <a:tabLst>
                <a:tab pos="5267325" algn="l"/>
              </a:tabLst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.大量种植水稻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.打造梯田花海</a:t>
            </a:r>
            <a:endParaRPr lang="en-US" altLang="zh-CN" sz="2800" dirty="0"/>
          </a:p>
          <a:p>
            <a:pPr latinLnBrk="1">
              <a:lnSpc>
                <a:spcPts val="4800"/>
              </a:lnSpc>
              <a:tabLst>
                <a:tab pos="5267325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C.扩大采矿业规模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.大力发展畜牧业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6" grpId="0" animBg="1" build="p"/>
      <p:bldP spid="9" grpId="0" animBg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4_BD.13_1#06b87475f?pid=71d9c343e&amp;color=0,0,0&amp;bt=1&amp;bbb=1&amp;hb=1"/>
          <p:cNvSpPr/>
          <p:nvPr/>
        </p:nvSpPr>
        <p:spPr>
          <a:xfrm>
            <a:off x="932688" y="704088"/>
            <a:ext cx="10323576" cy="16045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4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【新课标·多样的文化】（2025·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泸州期末改编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随着中国经济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4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的迅猛发展和国际地位的提升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越来越多的海外友人开始主动了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2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解中国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学习中华文化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据此完成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6~7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题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C_5_BD.14_1#5c7579915?pid=06b87475f&amp;color=0,0,0&amp;bbb=1&amp;hb=1"/>
          <p:cNvSpPr/>
          <p:nvPr/>
        </p:nvSpPr>
        <p:spPr>
          <a:xfrm>
            <a:off x="932688" y="2362073"/>
            <a:ext cx="10323576" cy="10457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4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6.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为更好地学习中华文化，海外友人应该加强对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的学习。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2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5_AN.15_1#5c7579915.bracket?pid=06b87475f&amp;color=0,0,0&amp;vpa=6"/>
          <p:cNvSpPr/>
          <p:nvPr/>
        </p:nvSpPr>
        <p:spPr>
          <a:xfrm>
            <a:off x="1222407" y="2908047"/>
            <a:ext cx="495300" cy="4916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5_BD.14_2#5c7579915.choices?pid=06b87475f&amp;color=0,0,0&amp;bbb=1"/>
          <p:cNvSpPr/>
          <p:nvPr/>
        </p:nvSpPr>
        <p:spPr>
          <a:xfrm>
            <a:off x="932688" y="3410714"/>
            <a:ext cx="10323576" cy="4965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300"/>
              </a:lnSpc>
              <a:tabLst>
                <a:tab pos="2646680" algn="l"/>
                <a:tab pos="5254625" algn="l"/>
                <a:tab pos="7888605" algn="l"/>
              </a:tabLst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.英语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B.汉语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C.俄语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.法语</a:t>
            </a:r>
            <a:endParaRPr lang="en-US" altLang="zh-CN" sz="2800" dirty="0"/>
          </a:p>
        </p:txBody>
      </p:sp>
      <p:sp>
        <p:nvSpPr>
          <p:cNvPr id="6" name="QC_5_BD.16_1#11241699c?pid=06b87475f&amp;color=0,0,0&amp;bbb=1&amp;hb=1"/>
          <p:cNvSpPr/>
          <p:nvPr/>
        </p:nvSpPr>
        <p:spPr>
          <a:xfrm>
            <a:off x="932688" y="3967163"/>
            <a:ext cx="10323576" cy="10457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4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7.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除了学习中国本土语言之外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，海外友人还可以通过以下途径了解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2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中华文化的是(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7" name="QC_5_AN.17_1#11241699c.bracket?pid=06b87475f&amp;color=0,0,0&amp;vpa=7"/>
          <p:cNvSpPr/>
          <p:nvPr/>
        </p:nvSpPr>
        <p:spPr>
          <a:xfrm>
            <a:off x="3352831" y="4513137"/>
            <a:ext cx="515938" cy="4916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8" name="QC_5_BD.16_2#11241699c?pid=06b87475f&amp;color=0,0,0&amp;bbb=1"/>
          <p:cNvSpPr/>
          <p:nvPr/>
        </p:nvSpPr>
        <p:spPr>
          <a:xfrm>
            <a:off x="932688" y="5015804"/>
            <a:ext cx="10323576" cy="4965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300"/>
              </a:lnSpc>
            </a:pPr>
            <a:r>
              <a:rPr lang="en-US" altLang="zh-CN" sz="2800" b="1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①画京剧脸谱</a:t>
            </a:r>
            <a:r>
              <a:rPr lang="en-US" altLang="zh-CN" sz="2800" b="1" i="0" spc="-1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②学习毛笔书法</a:t>
            </a:r>
            <a:r>
              <a:rPr lang="en-US" altLang="zh-CN" sz="2800" b="1" i="0" spc="-1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③表演中国功夫</a:t>
            </a:r>
            <a:r>
              <a:rPr lang="en-US" altLang="zh-CN" sz="2800" b="1" i="0" spc="-1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④观赏芭蕾舞表演</a:t>
            </a:r>
            <a:endParaRPr lang="en-US" altLang="zh-CN" sz="2800" spc="-100" dirty="0"/>
          </a:p>
        </p:txBody>
      </p:sp>
      <p:sp>
        <p:nvSpPr>
          <p:cNvPr id="9" name="QC_5_BD.16_3#11241699c.choices?pid=06b87475f&amp;color=0,0,0&amp;bbb=1"/>
          <p:cNvSpPr/>
          <p:nvPr/>
        </p:nvSpPr>
        <p:spPr>
          <a:xfrm>
            <a:off x="932688" y="5585779"/>
            <a:ext cx="10323576" cy="4965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300"/>
              </a:lnSpc>
              <a:tabLst>
                <a:tab pos="2643505" algn="l"/>
                <a:tab pos="5260975" algn="l"/>
                <a:tab pos="7891780" algn="l"/>
              </a:tabLst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.①②③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B.①②④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C.①③④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.②③④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7" grpId="0" animBg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4_BD.18_1#4f374c3c9?iti=2&amp;htil=2&amp;pid=71d9c343e&amp;color=0,0,0&amp;tib=255,255,255&amp;hs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83915" y="722376"/>
            <a:ext cx="4562856" cy="3026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M_4_BD.18_2#4f374c3c9?iti=2&amp;htil=2&amp;pid=71d9c343e&amp;color=0,0,0&amp;bbb=1&amp;hb=1"/>
          <p:cNvSpPr/>
          <p:nvPr/>
        </p:nvSpPr>
        <p:spPr>
          <a:xfrm>
            <a:off x="6688487" y="3876040"/>
            <a:ext cx="4553712" cy="163576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5-2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世界发达国家和发展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中国家分布示意图</a:t>
            </a:r>
            <a:endParaRPr lang="en-US" altLang="zh-CN" sz="2800" dirty="0"/>
          </a:p>
        </p:txBody>
      </p:sp>
      <p:sp>
        <p:nvSpPr>
          <p:cNvPr id="4" name="QM_4_BD.18_3#4f374c3c9?htil=2&amp;pid=71d9c343e&amp;color=0,0,0&amp;bt=1&amp;bbb=1&amp;hb=1"/>
          <p:cNvSpPr/>
          <p:nvPr/>
        </p:nvSpPr>
        <p:spPr>
          <a:xfrm>
            <a:off x="932688" y="704088"/>
            <a:ext cx="5669280" cy="5087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（2025·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泸州模拟改编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第七届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中国国际进口博览会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以下简称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进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博会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”）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于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2024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年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11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月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日至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日在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上海成功举办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，152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个国家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地区和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国际组织参加国家展和企业展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其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中参展的最不发达国家有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37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个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图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5-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为世界发达国家和发展中国家分布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示意图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据此完成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8~9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题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9_1#769716b91?pid=4f374c3c9&amp;color=0,0,0&amp;bt=1&amp;bbb=1"/>
          <p:cNvSpPr/>
          <p:nvPr/>
        </p:nvSpPr>
        <p:spPr>
          <a:xfrm>
            <a:off x="932688" y="576072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8.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下列关于世界国家分布的说法正确的是(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5_AN.20_1#769716b91.bracket?pid=4f374c3c9&amp;color=0,0,0&amp;vpa=8"/>
          <p:cNvSpPr/>
          <p:nvPr/>
        </p:nvSpPr>
        <p:spPr>
          <a:xfrm>
            <a:off x="7561295" y="572262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5_BD.19_2#769716b91.choices?pid=4f374c3c9&amp;color=0,0,0&amp;bbb=1"/>
          <p:cNvSpPr/>
          <p:nvPr/>
        </p:nvSpPr>
        <p:spPr>
          <a:xfrm>
            <a:off x="932688" y="1224978"/>
            <a:ext cx="10323576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A.全球“南方”国家指的是发达国家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.最不发达国家主要集中在非洲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.大洋洲全部为发达国家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.亚洲全部为发展中国家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2126</Words>
  <Application>WPS 演示</Application>
  <PresentationFormat>宽屏</PresentationFormat>
  <Paragraphs>195</Paragraphs>
  <Slides>17</Slides>
  <Notes>17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32" baseType="lpstr">
      <vt:lpstr>Arial</vt:lpstr>
      <vt:lpstr>宋体</vt:lpstr>
      <vt:lpstr>Wingdings</vt:lpstr>
      <vt:lpstr>黑体</vt:lpstr>
      <vt:lpstr>黑体</vt:lpstr>
      <vt:lpstr>Times New Roman</vt:lpstr>
      <vt:lpstr>微软雅黑</vt:lpstr>
      <vt:lpstr>Times New Roman</vt:lpstr>
      <vt:lpstr>微软雅黑</vt:lpstr>
      <vt:lpstr>宋体</vt:lpstr>
      <vt:lpstr>楷体</vt:lpstr>
      <vt:lpstr>Calibri</vt:lpstr>
      <vt:lpstr>Arial Unicode MS</vt:lpstr>
      <vt:lpstr>等线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WPS_1767008123</cp:lastModifiedBy>
  <cp:revision>5</cp:revision>
  <dcterms:created xsi:type="dcterms:W3CDTF">2026-02-25T06:28:00Z</dcterms:created>
  <dcterms:modified xsi:type="dcterms:W3CDTF">2026-02-27T08:54:18Z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C5C26C2549C54CA5B7B1661B85C1E065_12</vt:lpwstr>
  </property>
  <property fmtid="{D5CDD505-2E9C-101B-9397-08002B2CF9AE}" pid="3" name="KSOProductBuildVer">
    <vt:lpwstr>2052-12.1.0.24657</vt:lpwstr>
  </property>
</Properties>
</file>