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2" r:id="rId17"/>
    <p:sldId id="270" r:id="rId18"/>
    <p:sldId id="271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0.xml"/><Relationship Id="rId7" Type="http://schemas.openxmlformats.org/officeDocument/2006/relationships/slide" Target="../slides/slide9.xml"/><Relationship Id="rId6" Type="http://schemas.openxmlformats.org/officeDocument/2006/relationships/slide" Target="../slides/slide8.xml"/><Relationship Id="rId5" Type="http://schemas.openxmlformats.org/officeDocument/2006/relationships/slide" Target="../slides/slide6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98865b8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8aa6e55d7&amp;cid=8aa6e55d7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45deae4c4&amp;cid=45deae4c4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190a6c0d4&amp;cid=190a6c0d4&amp;vtp=1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3efcaa1e9&amp;cid=3efcaa1e9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dc111bf95&amp;cid=dc111bf95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ce361aa3c&amp;cid=ce361aa3c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86b28683c&amp;cid=86b28683c&amp;vtp=1">
            <a:hlinkClick r:id="rId6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3a5f51290&amp;cid=3a5f51290&amp;vtp=1">
            <a:hlinkClick r:id="rId7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6e7795aae&amp;cid=6e7795aae&amp;vtp=1">
            <a:hlinkClick r:id="rId7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080599829&amp;cid=080599829&amp;vtp=1">
            <a:hlinkClick r:id="rId8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4aa5dbbc?pid=98865b889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3_1#080599829?pid=04aa5dbbc&amp;color=0,0,0&amp;vtp=1&amp;bbb=1&amp;hb=1"/>
          <p:cNvSpPr/>
          <p:nvPr/>
        </p:nvSpPr>
        <p:spPr>
          <a:xfrm>
            <a:off x="932688" y="1292279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）阅读图文材料，完成下列问题。（18分）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长江是连通我国东西部的经济轴带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也是引领高质量发展的重要</a:t>
            </a:r>
            <a:endParaRPr lang="en-US" altLang="zh-CN" sz="2800" b="1" i="0" spc="-1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动力源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11-4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为长江流域示意图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11-5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为长江干流地形剖面图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4" name="QO_4_BD.23_3#080599829?iti=4&amp;htil=1&amp;pid=04aa5dbb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1328" y="3270885"/>
            <a:ext cx="4078224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4_BD.23_4#080599829?iti=5&amp;htil=1&amp;pid=04aa5dbbc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400" y="3270885"/>
            <a:ext cx="4087368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4_BD.23_5#080599829?iti=4&amp;htil=1&amp;pid=04aa5dbbc&amp;color=0,0,0&amp;vtp=1&amp;bbb=1"/>
          <p:cNvSpPr/>
          <p:nvPr/>
        </p:nvSpPr>
        <p:spPr>
          <a:xfrm>
            <a:off x="1649032" y="5354701"/>
            <a:ext cx="3742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长江流域示意图</a:t>
            </a:r>
            <a:endParaRPr lang="en-US" altLang="zh-CN" sz="2800" dirty="0"/>
          </a:p>
        </p:txBody>
      </p:sp>
      <p:sp>
        <p:nvSpPr>
          <p:cNvPr id="7" name="QO_4_BD.23_6#080599829?iti=5&amp;htil=1&amp;pid=04aa5dbbc&amp;color=0,0,0&amp;vtp=1&amp;bbb=1"/>
          <p:cNvSpPr/>
          <p:nvPr/>
        </p:nvSpPr>
        <p:spPr>
          <a:xfrm>
            <a:off x="6446076" y="5354701"/>
            <a:ext cx="44540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长江干流地形剖面图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7#080599829?pid=04aa5dbbc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【越万里河山】</a:t>
            </a:r>
            <a:endParaRPr lang="en-US" altLang="zh-CN" sz="2800" dirty="0"/>
          </a:p>
        </p:txBody>
      </p:sp>
      <p:sp>
        <p:nvSpPr>
          <p:cNvPr id="3" name="QB_5_BD.24_1#3e95e0f5d?pid=080599829&amp;color=0,0,0&amp;vtp=1&amp;bbb=1&amp;hb=1"/>
          <p:cNvSpPr/>
          <p:nvPr/>
        </p:nvSpPr>
        <p:spPr>
          <a:xfrm>
            <a:off x="932688" y="1351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长江发源于我国地势第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级阶梯的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高原，自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填方向）注入东海。（4分）</a:t>
            </a:r>
            <a:endParaRPr lang="en-US" altLang="zh-CN" sz="2800" dirty="0"/>
          </a:p>
        </p:txBody>
      </p:sp>
      <p:sp>
        <p:nvSpPr>
          <p:cNvPr id="4" name="QB_5_AN.25_1#3e95e0f5d.blank?pid=080599829&amp;color=0,0,0&amp;vpa=10&amp;vtp=1&amp;bbb=1"/>
          <p:cNvSpPr/>
          <p:nvPr/>
        </p:nvSpPr>
        <p:spPr>
          <a:xfrm>
            <a:off x="5407056" y="1321498"/>
            <a:ext cx="18653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一（1分）</a:t>
            </a:r>
            <a:endParaRPr lang="en-US" altLang="zh-CN" sz="2800" dirty="0"/>
          </a:p>
        </p:txBody>
      </p:sp>
      <p:sp>
        <p:nvSpPr>
          <p:cNvPr id="5" name="QB_5_AN.26_1#3e95e0f5d.blank?pid=080599829&amp;color=0,0,0&amp;vpa=11&amp;vtp=1&amp;bbb=1"/>
          <p:cNvSpPr/>
          <p:nvPr/>
        </p:nvSpPr>
        <p:spPr>
          <a:xfrm>
            <a:off x="8791607" y="1321498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青藏（1分）</a:t>
            </a:r>
            <a:endParaRPr lang="en-US" altLang="zh-CN" sz="2800" dirty="0"/>
          </a:p>
        </p:txBody>
      </p:sp>
      <p:sp>
        <p:nvSpPr>
          <p:cNvPr id="6" name="QB_5_AN.27_1#3e95e0f5d.blank?pid=080599829&amp;color=0,0,0&amp;vpa=12&amp;vtp=1&amp;bbb=1"/>
          <p:cNvSpPr/>
          <p:nvPr/>
        </p:nvSpPr>
        <p:spPr>
          <a:xfrm>
            <a:off x="2371757" y="1948243"/>
            <a:ext cx="1865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西（1分）</a:t>
            </a:r>
            <a:endParaRPr lang="en-US" altLang="zh-CN" sz="2800" dirty="0"/>
          </a:p>
        </p:txBody>
      </p:sp>
      <p:sp>
        <p:nvSpPr>
          <p:cNvPr id="7" name="QB_5_AN.28_1#3e95e0f5d.blank?pid=080599829&amp;color=0,0,0&amp;vpa=13&amp;vtp=1&amp;bbb=1"/>
          <p:cNvSpPr/>
          <p:nvPr/>
        </p:nvSpPr>
        <p:spPr>
          <a:xfrm>
            <a:off x="4684744" y="1948243"/>
            <a:ext cx="1865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14de37e5d?pid=080599829&amp;color=0,0,0&amp;vtp=1&amp;bt=1&amp;bbb=1&amp;hb=1"/>
          <p:cNvSpPr/>
          <p:nvPr/>
        </p:nvSpPr>
        <p:spPr>
          <a:xfrm>
            <a:off x="932688" y="70408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【兴江河之利】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长江上中游干支流许多河段水能资源丰富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建成了世界最大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清洁能源走廊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长江干支流形成了纵横广阔的水运网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系区域之间的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黄金水道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3" name="QO_5_BD.29_1#0cd0431fd?pid=080599829&amp;color=0,0,0&amp;vtp=1&amp;bbb=1"/>
          <p:cNvSpPr/>
          <p:nvPr/>
        </p:nvSpPr>
        <p:spPr>
          <a:xfrm>
            <a:off x="932688" y="3265678"/>
            <a:ext cx="10526713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列举长江上中游许多河段水能资源丰富的主要原因。（4分）</a:t>
            </a:r>
            <a:endParaRPr lang="en-US" altLang="zh-CN" sz="2800" dirty="0"/>
          </a:p>
        </p:txBody>
      </p:sp>
      <p:sp>
        <p:nvSpPr>
          <p:cNvPr id="4" name="QO_5_AN.30_1#0cd0431fd?pid=080599829&amp;color=0,0,0&amp;vtp=1&amp;bbb=1&amp;hb=1"/>
          <p:cNvSpPr/>
          <p:nvPr/>
        </p:nvSpPr>
        <p:spPr>
          <a:xfrm>
            <a:off x="932688" y="39046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①流经阶梯交界处，地势落差大，水流湍急；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②降水丰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，河流流量大。（4分）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1_1#6c25ec560?pid=080599829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从流量、流速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、结冰期等方面分析长江中下游河段发展航运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的有利条件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。（6分）</a:t>
            </a:r>
            <a:endParaRPr lang="en-US" altLang="zh-CN" sz="2800" dirty="0"/>
          </a:p>
        </p:txBody>
      </p:sp>
      <p:sp>
        <p:nvSpPr>
          <p:cNvPr id="3" name="QO_5_AN.32_1#6c25ec560?pid=080599829&amp;color=0,0,0&amp;vtp=1&amp;bbb=1&amp;hb=1"/>
          <p:cNvSpPr/>
          <p:nvPr/>
        </p:nvSpPr>
        <p:spPr>
          <a:xfrm>
            <a:off x="932688" y="198507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①流量大，江面宽阔，能承载大吨位船舶；②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流速缓，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利于航运安全稳定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；③无结冰期，通航时间长。（6分）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94e96fdf?pid=080599829&amp;color=0,0,0&amp;vtp=1&amp;bt=1&amp;bbb=1&amp;hb=1"/>
          <p:cNvSpPr/>
          <p:nvPr/>
        </p:nvSpPr>
        <p:spPr>
          <a:xfrm>
            <a:off x="932688" y="704088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【促协同发展】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大数据产业的数据存储和处理需要消耗大量电能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将长江流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域东部地区经济活动产生的数据和算力需求传输到西部地区存储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和计算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可充分发挥不同区域的资源优势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促进流域内各区域间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优势互补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协同发展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3_1#de5219f4b?pid=080599829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分别列举长江流域东、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西部发展大数据产业的资源优势。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4分）</a:t>
            </a:r>
            <a:endParaRPr lang="en-US" altLang="zh-CN" sz="2800" dirty="0"/>
          </a:p>
        </p:txBody>
      </p:sp>
      <p:sp>
        <p:nvSpPr>
          <p:cNvPr id="3" name="QO_5_AN.34_1#de5219f4b?pid=080599829&amp;color=0,0,0&amp;vtp=1&amp;bbb=1&amp;hb=1"/>
          <p:cNvSpPr/>
          <p:nvPr/>
        </p:nvSpPr>
        <p:spPr>
          <a:xfrm>
            <a:off x="932688" y="1985073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东部：①经济发达，数据资源丰富，需求量大；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②技术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先进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，有人才资源的优势。（2分，任答一点）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西部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：①水能等能源丰富，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可提供大量电能支撑数据存储和计算；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气候凉爽，有利于数据中心散热，降低能耗成本；③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土地广阔，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且地理区位优越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，可连接东南亚等市场。（2分，任答一点）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8865b889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98865b889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98865b889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专题十一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中国的自然环境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2b785a61?pid=98865b889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pic>
        <p:nvPicPr>
          <p:cNvPr id="3" name="QM_4_BD.1_1#b0b324f3b?iti=1&amp;htil=1&amp;pid=c2b785a6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840" y="1310567"/>
            <a:ext cx="4517136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b0b324f3b?iti=1&amp;htil=1&amp;pid=c2b785a61&amp;color=0,0,0&amp;vtp=1&amp;bbb=1"/>
          <p:cNvSpPr/>
          <p:nvPr/>
        </p:nvSpPr>
        <p:spPr>
          <a:xfrm>
            <a:off x="7107999" y="4729407"/>
            <a:ext cx="3742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我国山脉分布图</a:t>
            </a:r>
            <a:endParaRPr lang="en-US" altLang="zh-CN" sz="2800" dirty="0"/>
          </a:p>
        </p:txBody>
      </p:sp>
      <p:sp>
        <p:nvSpPr>
          <p:cNvPr id="5" name="QM_4_BD.1_3#b0b324f3b?htil=1&amp;pid=c2b785a61&amp;color=0,0,0&amp;vtp=1&amp;bbb=1&amp;hb=1"/>
          <p:cNvSpPr/>
          <p:nvPr/>
        </p:nvSpPr>
        <p:spPr>
          <a:xfrm>
            <a:off x="932688" y="1292279"/>
            <a:ext cx="566928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达州模拟改编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习惯上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人们把山地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丘陵和比较崎岖的高原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统称为山区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我国山区面积广大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超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过全国陆地面积的三分之二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读我国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山脉分布图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11-1），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8aa6e55d7?pid=b0b324f3b&amp;color=0,0,0&amp;vtp=1&amp;bt=1&amp;bbb=1"/>
          <p:cNvSpPr/>
          <p:nvPr/>
        </p:nvSpPr>
        <p:spPr>
          <a:xfrm>
            <a:off x="932688" y="576072"/>
            <a:ext cx="10323576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下列诗句中的山脉位于我国地势阶梯分界线上的是(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8aa6e55d7.bracket?pid=b0b324f3b&amp;color=0,0,0&amp;vpa=1&amp;vtp=1"/>
          <p:cNvSpPr/>
          <p:nvPr/>
        </p:nvSpPr>
        <p:spPr>
          <a:xfrm>
            <a:off x="9347232" y="569595"/>
            <a:ext cx="4953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_2#8aa6e55d7.choices?pid=b0b324f3b&amp;color=0,0,0&amp;vtp=1&amp;bbb=1"/>
          <p:cNvSpPr/>
          <p:nvPr/>
        </p:nvSpPr>
        <p:spPr>
          <a:xfrm>
            <a:off x="932688" y="1124775"/>
            <a:ext cx="10323576" cy="2163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A.轮台东门送君去，去时雪满天山路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.欲渡黄河冰塞川，将登太行雪满山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.秦岭云开见帝乡，紫气东来满函关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.敕勒川，阴山下，天似穹庐，笼盖四野</a:t>
            </a:r>
            <a:endParaRPr lang="en-US" altLang="zh-CN" sz="2800" dirty="0"/>
          </a:p>
        </p:txBody>
      </p:sp>
      <p:sp>
        <p:nvSpPr>
          <p:cNvPr id="5" name="QC_5_BD.4_1#45deae4c4?pid=b0b324f3b&amp;color=0,0,0&amp;vtp=1&amp;bbb=1"/>
          <p:cNvSpPr/>
          <p:nvPr/>
        </p:nvSpPr>
        <p:spPr>
          <a:xfrm>
            <a:off x="932688" y="3356991"/>
            <a:ext cx="10323576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我国山区面积广大，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对人类活动的积极影响是(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45deae4c4.bracket?pid=b0b324f3b&amp;color=0,0,0&amp;vpa=2&amp;vtp=1"/>
          <p:cNvSpPr/>
          <p:nvPr/>
        </p:nvSpPr>
        <p:spPr>
          <a:xfrm>
            <a:off x="8620157" y="3350514"/>
            <a:ext cx="515938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4_2#45deae4c4.choices?pid=b0b324f3b&amp;color=0,0,0&amp;vtp=1&amp;bbb=1"/>
          <p:cNvSpPr/>
          <p:nvPr/>
        </p:nvSpPr>
        <p:spPr>
          <a:xfrm>
            <a:off x="932688" y="3908488"/>
            <a:ext cx="10323576" cy="2163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A.山区气候差异大，适合发展农业多种经营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.山区地形崎岖，交通不便，基础设施建设难度大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.山区坡陡谷深，容易发生滑坡、泥石流等地质灾害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.山区地形复杂，强行开发容易造成生态环境问题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6_1#0dd947be0?iti=2&amp;htil=2&amp;pid=c2b785a61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686" y="722376"/>
            <a:ext cx="3657600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6_2#0dd947be0?iti=2&amp;htil=2&amp;pid=c2b785a61&amp;color=0,0,0&amp;vtp=1&amp;bbb=1&amp;hb=1"/>
          <p:cNvSpPr/>
          <p:nvPr/>
        </p:nvSpPr>
        <p:spPr>
          <a:xfrm>
            <a:off x="7506398" y="3620008"/>
            <a:ext cx="3694176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11-2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我国春耕播种时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间分布示意图</a:t>
            </a:r>
            <a:endParaRPr lang="en-US" altLang="zh-CN" sz="2800" dirty="0"/>
          </a:p>
        </p:txBody>
      </p:sp>
      <p:sp>
        <p:nvSpPr>
          <p:cNvPr id="4" name="QM_4_BD.6_3#0dd947be0?htil=2&amp;pid=c2b785a61&amp;color=0,0,0&amp;vtp=1&amp;bt=1&amp;bbb=1&amp;hb=1&amp;hs=1"/>
          <p:cNvSpPr/>
          <p:nvPr/>
        </p:nvSpPr>
        <p:spPr>
          <a:xfrm>
            <a:off x="932688" y="704088"/>
            <a:ext cx="652881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宜宾改编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农业农村部农垦局组织召开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年农垦春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季农业生产情况视频调度会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调度农垦春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季农业生产情况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部署春季田管和春耕备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耕各项工作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11-2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为我国春耕播种时间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分布示意图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BD.7_1#190a6c0d4?htil=2&amp;pid=0dd947be0&amp;color=0,0,0&amp;vtp=1&amp;bbb=1"/>
          <p:cNvSpPr/>
          <p:nvPr/>
        </p:nvSpPr>
        <p:spPr>
          <a:xfrm>
            <a:off x="932688" y="4548378"/>
            <a:ext cx="652881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甲地春耕播种的时间是(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8_1#190a6c0d4.bracket?pid=0dd947be0&amp;color=0,0,0&amp;vpa=3&amp;vtp=1"/>
          <p:cNvSpPr/>
          <p:nvPr/>
        </p:nvSpPr>
        <p:spPr>
          <a:xfrm>
            <a:off x="5048281" y="454456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7_2#190a6c0d4.choices?htil=2&amp;pid=0dd947be0&amp;color=0,0,0&amp;vtp=1&amp;bbb=1&amp;hs=1"/>
          <p:cNvSpPr/>
          <p:nvPr/>
        </p:nvSpPr>
        <p:spPr>
          <a:xfrm>
            <a:off x="932688" y="51795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465705" algn="l"/>
                <a:tab pos="5260975" algn="l"/>
                <a:tab pos="80695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2月下旬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3月中上旬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4月中下旬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.5月上旬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3efcaa1e9?pid=0dd947be0&amp;color=0,0,0&amp;mp=1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影响乙地与丙地春耕播种时间差异的主要因素是(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3efcaa1e9.bracket?pid=0dd947be0&amp;color=0,0,0&amp;mp=1&amp;vpa=4&amp;vtp=1"/>
          <p:cNvSpPr/>
          <p:nvPr/>
        </p:nvSpPr>
        <p:spPr>
          <a:xfrm>
            <a:off x="8977345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9_2#3efcaa1e9.choices?pid=0dd947be0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.地形因素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B.纬度位置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C.海陆位置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endParaRPr lang="en-US" altLang="zh-CN" sz="2800" dirty="0"/>
          </a:p>
        </p:txBody>
      </p:sp>
      <p:sp>
        <p:nvSpPr>
          <p:cNvPr id="5" name="QC_5_BD.11_1#dc111bf95?pid=0dd947be0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丁地农产品品质优良的原因有(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2_1#dc111bf95.bracket?pid=0dd947be0&amp;color=0,0,0&amp;vpa=5&amp;vtp=1"/>
          <p:cNvSpPr/>
          <p:nvPr/>
        </p:nvSpPr>
        <p:spPr>
          <a:xfrm>
            <a:off x="6132544" y="18445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1_2#dc111bf95?pid=0dd947be0&amp;color=0,0,0&amp;vtp=1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①夏季光照强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②大气降水多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③昼夜温差大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④灌溉水源充足</a:t>
            </a:r>
            <a:endParaRPr lang="en-US" altLang="zh-CN" sz="2800" dirty="0"/>
          </a:p>
        </p:txBody>
      </p:sp>
      <p:sp>
        <p:nvSpPr>
          <p:cNvPr id="8" name="QC_5_BD.11_3#dc111bf95.choices?pid=0dd947be0&amp;color=0,0,0&amp;vtp=1&amp;bbb=1"/>
          <p:cNvSpPr/>
          <p:nvPr/>
        </p:nvSpPr>
        <p:spPr>
          <a:xfrm>
            <a:off x="932688" y="311073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_1#c6e5371ab?pid=c2b785a61&amp;color=0,0,0&amp;vtp=1&amp;bt=1&amp;bbb=1&amp;hb=1"/>
          <p:cNvSpPr/>
          <p:nvPr/>
        </p:nvSpPr>
        <p:spPr>
          <a:xfrm>
            <a:off x="932688" y="704088"/>
            <a:ext cx="10323576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成都期末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黄河是中国的母亲河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。2024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习近平总书记在全面推动黄河流域生态保护和高质量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发展座谈会上强调要突出黄河治理的系统性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整体性和协同性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11-3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为河南开封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地上河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6~7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pic>
        <p:nvPicPr>
          <p:cNvPr id="3" name="QM_4_BD.13_2#c6e5371ab?iti=3&amp;pid=c2b785a6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8888" y="3314700"/>
            <a:ext cx="7080321" cy="206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3_3#c6e5371ab?iti=3&amp;pid=c2b785a61&amp;color=0,0,0&amp;vtp=1&amp;bbb=1"/>
          <p:cNvSpPr/>
          <p:nvPr/>
        </p:nvSpPr>
        <p:spPr>
          <a:xfrm>
            <a:off x="3537078" y="5507508"/>
            <a:ext cx="512394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河南开封“地上河”示意图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ce361aa3c?pid=c6e5371ab&amp;color=0,0,0&amp;vtp=1&amp;bt=1&amp;bbb=1"/>
          <p:cNvSpPr/>
          <p:nvPr/>
        </p:nvSpPr>
        <p:spPr>
          <a:xfrm>
            <a:off x="932688" y="576072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造成黄河开封河段“地上河”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的原因包括(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5_1#ce361aa3c.bracket?pid=c6e5371ab&amp;color=0,0,0&amp;vpa=6&amp;vtp=1"/>
          <p:cNvSpPr/>
          <p:nvPr/>
        </p:nvSpPr>
        <p:spPr>
          <a:xfrm>
            <a:off x="7547007" y="572326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4_2#ce361aa3c?pid=c6e5371ab&amp;color=0,0,0&amp;vtp=1&amp;bbb=1&amp;hb=1"/>
          <p:cNvSpPr/>
          <p:nvPr/>
        </p:nvSpPr>
        <p:spPr>
          <a:xfrm>
            <a:off x="932688" y="1209104"/>
            <a:ext cx="10323576" cy="181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①黄河中游流经了水土流失严重的黄土高原地区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②黄河下游地势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，河道开阔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③黄河下游人为地加高堤坝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④黄河下游生产生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活用水量大</a:t>
            </a:r>
            <a:endParaRPr lang="en-US" altLang="zh-CN" sz="2800" dirty="0"/>
          </a:p>
        </p:txBody>
      </p:sp>
      <p:sp>
        <p:nvSpPr>
          <p:cNvPr id="5" name="QC_5_BD.14_3#ce361aa3c.choices?pid=c6e5371ab&amp;color=0,0,0&amp;vtp=1&amp;bbb=1"/>
          <p:cNvSpPr/>
          <p:nvPr/>
        </p:nvSpPr>
        <p:spPr>
          <a:xfrm>
            <a:off x="932688" y="3096832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endParaRPr lang="en-US" altLang="zh-CN" sz="2800" dirty="0"/>
          </a:p>
        </p:txBody>
      </p:sp>
      <p:sp>
        <p:nvSpPr>
          <p:cNvPr id="6" name="QC_5_BD.16_1#86b28683c?pid=c6e5371ab&amp;color=0,0,0&amp;vtp=1&amp;bbb=1&amp;hb=1"/>
          <p:cNvSpPr/>
          <p:nvPr/>
        </p:nvSpPr>
        <p:spPr>
          <a:xfrm>
            <a:off x="932688" y="3732658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近20年来，黄河中游平均每年拦截黄泥沙超过4亿吨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。下列措施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能减少黄河含沙量的有(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17_1#86b28683c.bracket?pid=c6e5371ab&amp;color=0,0,0&amp;vpa=7&amp;vtp=1"/>
          <p:cNvSpPr/>
          <p:nvPr/>
        </p:nvSpPr>
        <p:spPr>
          <a:xfrm>
            <a:off x="4781581" y="4354387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5_BD.16_2#86b28683c?pid=c6e5371ab&amp;color=0,0,0&amp;vtp=1&amp;bbb=1"/>
          <p:cNvSpPr/>
          <p:nvPr/>
        </p:nvSpPr>
        <p:spPr>
          <a:xfrm>
            <a:off x="932688" y="4978783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①陡坡地修建梯田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②过垦过牧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③建设护坡林草带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④兴修水利工程</a:t>
            </a:r>
            <a:endParaRPr lang="en-US" altLang="zh-CN" sz="2800" spc="-100" dirty="0"/>
          </a:p>
        </p:txBody>
      </p:sp>
      <p:sp>
        <p:nvSpPr>
          <p:cNvPr id="9" name="QC_5_BD.16_3#86b28683c.choices?pid=c6e5371ab&amp;color=0,0,0&amp;vtp=1&amp;bbb=1"/>
          <p:cNvSpPr/>
          <p:nvPr/>
        </p:nvSpPr>
        <p:spPr>
          <a:xfrm>
            <a:off x="932688" y="5610037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7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_1#588ea9e97?pid=c2b785a61&amp;color=0,0,0&amp;vtp=1&amp;bt=1&amp;bbb=1&amp;hb=1"/>
          <p:cNvSpPr/>
          <p:nvPr/>
        </p:nvSpPr>
        <p:spPr>
          <a:xfrm>
            <a:off x="932688" y="704088"/>
            <a:ext cx="10323576" cy="1769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广安期末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通江湖泊是指与河流相通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有江河水自由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入湖或湖水自由入江河的湖泊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长江目前的通江湖泊主要有洞庭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湖和鄱阳湖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BD.19_1#3a5f51290?pid=588ea9e97&amp;color=0,0,0&amp;vtp=1&amp;bbb=1"/>
          <p:cNvSpPr/>
          <p:nvPr/>
        </p:nvSpPr>
        <p:spPr>
          <a:xfrm>
            <a:off x="932688" y="2541778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通江湖泊对长江的主要影响是(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20_1#3a5f51290.bracket?pid=588ea9e97&amp;color=0,0,0&amp;vpa=8&amp;vtp=1"/>
          <p:cNvSpPr/>
          <p:nvPr/>
        </p:nvSpPr>
        <p:spPr>
          <a:xfrm>
            <a:off x="6132544" y="2541270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19_2#3a5f51290?pid=588ea9e97&amp;color=0,0,0&amp;vtp=1&amp;bbb=1"/>
          <p:cNvSpPr/>
          <p:nvPr/>
        </p:nvSpPr>
        <p:spPr>
          <a:xfrm>
            <a:off x="932688" y="3163570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①减小降水年际变化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②调节径流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③改善水质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④调蓄洪水</a:t>
            </a:r>
            <a:endParaRPr lang="en-US" altLang="zh-CN" sz="2800" dirty="0"/>
          </a:p>
        </p:txBody>
      </p:sp>
      <p:sp>
        <p:nvSpPr>
          <p:cNvPr id="6" name="QC_5_BD.19_3#3a5f51290.choices?pid=588ea9e97&amp;color=0,0,0&amp;vtp=1&amp;bbb=1"/>
          <p:cNvSpPr/>
          <p:nvPr/>
        </p:nvSpPr>
        <p:spPr>
          <a:xfrm>
            <a:off x="932688" y="3785362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</a:t>
            </a:r>
            <a:endParaRPr lang="en-US" altLang="zh-CN" sz="2800" dirty="0"/>
          </a:p>
        </p:txBody>
      </p:sp>
      <p:sp>
        <p:nvSpPr>
          <p:cNvPr id="7" name="QC_5_BD.21_1#6e7795aae?pid=588ea9e97&amp;color=0,0,0&amp;vtp=1&amp;bbb=1"/>
          <p:cNvSpPr/>
          <p:nvPr/>
        </p:nvSpPr>
        <p:spPr>
          <a:xfrm>
            <a:off x="932688" y="4407154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增强长江流域通江湖泊生态功能可采取的有效措施是(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5_AN.22_1#6e7795aae.bracket?pid=588ea9e97&amp;color=0,0,0&amp;vpa=9&amp;vtp=1"/>
          <p:cNvSpPr/>
          <p:nvPr/>
        </p:nvSpPr>
        <p:spPr>
          <a:xfrm>
            <a:off x="9691720" y="4406646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5_BD.21_2#6e7795aae.choices?pid=588ea9e97&amp;color=0,0,0&amp;vtp=1&amp;bbb=1"/>
          <p:cNvSpPr/>
          <p:nvPr/>
        </p:nvSpPr>
        <p:spPr>
          <a:xfrm>
            <a:off x="932688" y="5029263"/>
            <a:ext cx="10323576" cy="1147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.长江上游修建水库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.湖泊下游植树造林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C.湖泊发展生态旅游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.湖泊周边退耕还湖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8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1985</Words>
  <Application>WPS 演示</Application>
  <PresentationFormat>宽屏</PresentationFormat>
  <Paragraphs>161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3</cp:revision>
  <dcterms:created xsi:type="dcterms:W3CDTF">2026-02-26T09:35:00Z</dcterms:created>
  <dcterms:modified xsi:type="dcterms:W3CDTF">2026-02-27T09:01:35Z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0F03F34CFCEF4C0D8A76BDF1D9B19DB0_12</vt:lpwstr>
  </property>
</Properties>
</file>