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3.xml"/><Relationship Id="rId8" Type="http://schemas.openxmlformats.org/officeDocument/2006/relationships/slide" Target="../slides/slide12.xml"/><Relationship Id="rId7" Type="http://schemas.openxmlformats.org/officeDocument/2006/relationships/slide" Target="../slides/slide11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8fb8c1c2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8641b7a10&amp;cid=8641b7a10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1b9029e8b&amp;cid=1b9029e8b&amp;vtp=1">
            <a:hlinkClick r:id="rId4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0e61bcc48&amp;cid=0e61bcc48&amp;vtp=1">
            <a:hlinkClick r:id="rId5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17c6ae0eb&amp;cid=17c6ae0eb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06fe7a7f6&amp;cid=06fe7a7f6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96566e826&amp;cid=96566e826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6e801a0f5&amp;cid=6e801a0f5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e797fc453&amp;cid=e797fc453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193cc215f&amp;cid=193cc215f&amp;vtp=1">
            <a:hlinkClick r:id="rId8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10db8a716&amp;cid=10db8a716&amp;vtp=1">
            <a:hlinkClick r:id="rId9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6_3#f3cb87e6b?iti=7&amp;htil=1&amp;pid=403d3d6c7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8136" y="720000"/>
            <a:ext cx="2267712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M_4_BD.16_4#f3cb87e6b?iti=8&amp;htil=1&amp;pid=403d3d6c7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1024" y="1177200"/>
            <a:ext cx="7516368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6_5#f3cb87e6b?iti=7&amp;htil=1&amp;pid=403d3d6c7&amp;color=0,0,0&amp;mp=1&amp;vtp=1&amp;bbb=1&amp;hb=1"/>
          <p:cNvSpPr/>
          <p:nvPr/>
        </p:nvSpPr>
        <p:spPr>
          <a:xfrm>
            <a:off x="1028700" y="4102264"/>
            <a:ext cx="238658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穿越路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线示意图</a:t>
            </a:r>
            <a:endParaRPr lang="en-US" altLang="zh-CN" sz="2800" dirty="0"/>
          </a:p>
        </p:txBody>
      </p:sp>
      <p:sp>
        <p:nvSpPr>
          <p:cNvPr id="5" name="QM_4_BD.16_6#f3cb87e6b?iti=8&amp;htil=1&amp;pid=403d3d6c7&amp;color=0,0,0&amp;mp=1&amp;vtp=1&amp;bbb=1&amp;hb=1"/>
          <p:cNvSpPr/>
          <p:nvPr/>
        </p:nvSpPr>
        <p:spPr>
          <a:xfrm>
            <a:off x="3602736" y="4102264"/>
            <a:ext cx="755294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世界局部地区年平均气温分布图和局部气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候资料图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6e801a0f5?pid=f3cb87e6b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从起点甲到终点沿途气温变化趋势是(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6e801a0f5.bracket?pid=f3cb87e6b&amp;color=0,0,0&amp;vpa=7&amp;vtp=1"/>
          <p:cNvSpPr/>
          <p:nvPr/>
        </p:nvSpPr>
        <p:spPr>
          <a:xfrm>
            <a:off x="719140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7_2#6e801a0f5.choices?pid=f3cb87e6b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.逐渐升高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B.逐渐降低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C.先升后降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.先降后升</a:t>
            </a:r>
            <a:endParaRPr lang="en-US" altLang="zh-CN" sz="2800" dirty="0"/>
          </a:p>
        </p:txBody>
      </p:sp>
      <p:sp>
        <p:nvSpPr>
          <p:cNvPr id="5" name="QC_5_BD.19_1#e797fc453?pid=f3cb87e6b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下列有关探险家的穿越路线及穿越体验的说法正确的是(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0_1#e797fc453.bracket?pid=f3cb87e6b&amp;color=0,0,0&amp;vpa=8&amp;vtp=1"/>
          <p:cNvSpPr/>
          <p:nvPr/>
        </p:nvSpPr>
        <p:spPr>
          <a:xfrm>
            <a:off x="10048907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9_2#e797fc453.choices?pid=f3cb87e6b&amp;color=0,0,0&amp;vtp=1&amp;bbb=1"/>
          <p:cNvSpPr/>
          <p:nvPr/>
        </p:nvSpPr>
        <p:spPr>
          <a:xfrm>
            <a:off x="932688" y="248735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A.多数地方都是平坦的，起伏较小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.经过苏伊士运河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.只有经过赤道时才感受到昼夜平分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.部分路线位于板块交界处，地壳运动活跃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193cc215f?pid=f3cb87e6b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下列关于图中A、B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两地气候特征的描述正确的是(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193cc215f.bracket?pid=f3cb87e6b&amp;color=0,0,0&amp;vpa=9&amp;vtp=1"/>
          <p:cNvSpPr/>
          <p:nvPr/>
        </p:nvSpPr>
        <p:spPr>
          <a:xfrm>
            <a:off x="911387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21_2#193cc215f.choices?pid=f3cb87e6b&amp;color=0,0,0&amp;vtp=1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A.A地气候具有雨热同期的特点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.B地降水少是因为深居内陆，距海遥远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.A地位于山地的迎风坡，降水偏多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.B地全年高温，是热带沙漠气候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d5f230b7?pid=8fb8c1c2f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10db8a716?pid=2d5f230b7&amp;color=0,0,0&amp;vtp=1&amp;bbb=1&amp;hb=1"/>
          <p:cNvSpPr/>
          <p:nvPr/>
        </p:nvSpPr>
        <p:spPr>
          <a:xfrm>
            <a:off x="932688" y="1292279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）阅读图文材料，完成下列问题。（14分）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巴基斯坦是一个发展中国家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位于南亚次大陆西北部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濒临阿拉伯海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总人口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年轻人口比例大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全境五分之三为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山地和丘陵地形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4_BD.23_2#10db8a716?pid=2d5f230b7&amp;color=0,0,0&amp;vtp=1&amp;bbb=1&amp;hb=1"/>
          <p:cNvSpPr/>
          <p:nvPr/>
        </p:nvSpPr>
        <p:spPr>
          <a:xfrm>
            <a:off x="932688" y="3864673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巴基斯坦素有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东方水果篮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该国在平原洼地种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植香蕉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柑橘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芒果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番石榴和各种瓜果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在山地高原则种植桃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葡萄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柿子等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3#10db8a716?pid=2d5f230b7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巴基斯坦与中国是全天候战略合作伙伴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该国已成为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中国企业对外投资的重要目的地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吸引了大量劳动密集型企业在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此投资设厂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4#10db8a716?pid=2d5f230b7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材料四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为巴基斯坦及周边地形简图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23_5#10db8a716?iti=9&amp;pid=2d5f230b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12" y="1405890"/>
            <a:ext cx="7662672" cy="405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6#10db8a716?iti=9&amp;pid=2d5f230b7&amp;color=0,0,0&amp;vtp=1&amp;bbb=1"/>
          <p:cNvSpPr/>
          <p:nvPr/>
        </p:nvSpPr>
        <p:spPr>
          <a:xfrm>
            <a:off x="3598735" y="5592826"/>
            <a:ext cx="5000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巴基斯坦及周边地形简图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_1#799191236?pid=10db8a716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描述巴基斯坦降水分布特点并分析其原因。（4分）</a:t>
            </a:r>
            <a:endParaRPr lang="en-US" altLang="zh-CN" sz="2800" dirty="0"/>
          </a:p>
        </p:txBody>
      </p:sp>
      <p:sp>
        <p:nvSpPr>
          <p:cNvPr id="3" name="QO_5_AN.25_1#799191236?pid=10db8a716&amp;color=0,0,0&amp;vtp=1&amp;bbb=1"/>
          <p:cNvSpPr/>
          <p:nvPr/>
        </p:nvSpPr>
        <p:spPr>
          <a:xfrm>
            <a:off x="932688" y="1351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特点：自西南向东北递增。（2分）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：东北部为山地迎风坡，多地形雨，降水较多。（2分）</a:t>
            </a:r>
            <a:endParaRPr lang="en-US" altLang="zh-CN" sz="2800" dirty="0"/>
          </a:p>
        </p:txBody>
      </p:sp>
      <p:sp>
        <p:nvSpPr>
          <p:cNvPr id="4" name="QO_5_BD.26_1#99f7ee132?pid=10db8a716&amp;color=0,0,0&amp;vtp=1&amp;bbb=1"/>
          <p:cNvSpPr/>
          <p:nvPr/>
        </p:nvSpPr>
        <p:spPr>
          <a:xfrm>
            <a:off x="932688" y="2621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分析巴基斯坦水果种类多的自然原因。（4分）</a:t>
            </a:r>
            <a:endParaRPr lang="en-US" altLang="zh-CN" sz="2800" dirty="0"/>
          </a:p>
        </p:txBody>
      </p:sp>
      <p:sp>
        <p:nvSpPr>
          <p:cNvPr id="5" name="QO_5_AN.27_1#99f7ee132?pid=10db8a716&amp;color=0,0,0&amp;vtp=1&amp;bbb=1&amp;hb=1"/>
          <p:cNvSpPr/>
          <p:nvPr/>
        </p:nvSpPr>
        <p:spPr>
          <a:xfrm>
            <a:off x="932688" y="326015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①纬度较低，南北跨度较大，气候差异大；②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地形多样，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多山地丘陵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，地势起伏大，气候垂直差异显著。（4分）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55fb42063?pid=10db8a716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分析巴基斯坦吸引中国企业投资设厂的优势。（6分）</a:t>
            </a:r>
            <a:endParaRPr lang="en-US" altLang="zh-CN" sz="2800" dirty="0"/>
          </a:p>
        </p:txBody>
      </p:sp>
      <p:sp>
        <p:nvSpPr>
          <p:cNvPr id="3" name="QO_5_AN.29_1#55fb42063?pid=10db8a716&amp;color=0,0,0&amp;vtp=1&amp;bbb=1&amp;hb=1"/>
          <p:cNvSpPr/>
          <p:nvPr/>
        </p:nvSpPr>
        <p:spPr>
          <a:xfrm>
            <a:off x="932688" y="135197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①劳动力资源丰富；②经济发展水平较低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，劳动力工资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水平低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；③中巴两国关系友好，当地政策支持；④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海陆交通便利；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土地价格低；⑥巴基斯坦国内市场潜力大。（6分，任答三点）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fb8c1c2f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8fb8c1c2f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8fb8c1c2f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专题四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天气与气候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03d3d6c7?pid=8fb8c1c2f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8fe784786?pid=403d3d6c7&amp;color=0,0,0&amp;vtp=1&amp;bbb=1&amp;hb=1"/>
          <p:cNvSpPr/>
          <p:nvPr/>
        </p:nvSpPr>
        <p:spPr>
          <a:xfrm>
            <a:off x="932688" y="1292279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一场罕见的沙尘入川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受地形影响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沙尘快速沉降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四川盆地内多地出现浮尘天气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给人们的生产生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活带来不利影响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BD.2_1#8641b7a10?pid=8fe784786&amp;color=0,0,0&amp;vtp=1&amp;bbb=1"/>
          <p:cNvSpPr/>
          <p:nvPr/>
        </p:nvSpPr>
        <p:spPr>
          <a:xfrm>
            <a:off x="932688" y="32091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下列天气符号表示浮尘的是(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AN.3_1#8641b7a10.bracket?pid=8fe784786&amp;color=0,0,0&amp;vpa=1&amp;vtp=1"/>
          <p:cNvSpPr/>
          <p:nvPr/>
        </p:nvSpPr>
        <p:spPr>
          <a:xfrm>
            <a:off x="5762656" y="32053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6" name="QC_5_BD.2_3#8641b7a10?iti=1&amp;htil=1&amp;pid=8fe78478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3902075"/>
            <a:ext cx="630936" cy="8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2_4#8641b7a10?iti=2&amp;htil=1&amp;pid=8fe78478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120" y="3902075"/>
            <a:ext cx="841248" cy="83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2_5#8641b7a10?iti=3&amp;htil=1&amp;pid=8fe784786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9440" y="4094099"/>
            <a:ext cx="877824" cy="64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2_6#8641b7a10?iti=4&amp;htil=1&amp;pid=8fe784786&amp;color=0,0,0&amp;tib=255,255,25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5208" y="3975227"/>
            <a:ext cx="612648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5_BD.2_7#8641b7a10?iti=1&amp;htil=1&amp;pid=8fe784786&amp;color=0,0,0&amp;vtp=1"/>
          <p:cNvSpPr/>
          <p:nvPr/>
        </p:nvSpPr>
        <p:spPr>
          <a:xfrm>
            <a:off x="2008283" y="4861179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1" name="QC_5_BD.2_8#8641b7a10?iti=2&amp;htil=1&amp;pid=8fe784786&amp;color=0,0,0&amp;vtp=1"/>
          <p:cNvSpPr/>
          <p:nvPr/>
        </p:nvSpPr>
        <p:spPr>
          <a:xfrm>
            <a:off x="4591463" y="4861179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2" name="QC_5_BD.2_9#8641b7a10?iti=3&amp;htil=1&amp;pid=8fe784786&amp;color=0,0,0&amp;vtp=1"/>
          <p:cNvSpPr/>
          <p:nvPr/>
        </p:nvSpPr>
        <p:spPr>
          <a:xfrm>
            <a:off x="7170071" y="4861179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13" name="QC_5_BD.2_10#8641b7a10?iti=4&amp;htil=1&amp;pid=8fe784786&amp;color=0,0,0&amp;vtp=1"/>
          <p:cNvSpPr/>
          <p:nvPr/>
        </p:nvSpPr>
        <p:spPr>
          <a:xfrm>
            <a:off x="9753250" y="4861179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4" name="QC_5_BD.2_11#8641b7a10.choices?pid=8fe784786&amp;color=0,0,0&amp;vtp=1&amp;bbb=1"/>
          <p:cNvSpPr/>
          <p:nvPr/>
        </p:nvSpPr>
        <p:spPr>
          <a:xfrm>
            <a:off x="932688" y="55040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_1#1b9029e8b?pid=8fe784786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沙尘天气出现时，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同学们可以采取的防护措施有(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5_1#1b9029e8b.bracket?pid=8fe784786&amp;color=0,0,0&amp;vpa=2&amp;vtp=1"/>
          <p:cNvSpPr/>
          <p:nvPr/>
        </p:nvSpPr>
        <p:spPr>
          <a:xfrm>
            <a:off x="897734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_2#1b9029e8b?pid=8fe784786&amp;color=0,0,0&amp;vtp=1&amp;bbb=1&amp;h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①做好天气监测和预警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②及时关好门窗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③外出时佩戴口罩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④回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家后立即洗脸</a:t>
            </a:r>
            <a:endParaRPr lang="en-US" altLang="zh-CN" sz="2800" dirty="0"/>
          </a:p>
        </p:txBody>
      </p:sp>
      <p:sp>
        <p:nvSpPr>
          <p:cNvPr id="5" name="QC_5_BD.4_3#1b9029e8b.choices?pid=8fe784786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34f314a1b?iti=5&amp;htil=2&amp;pid=403d3d6c7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59507" y="722376"/>
            <a:ext cx="5760720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34f314a1b?iti=5&amp;htil=2&amp;pid=403d3d6c7&amp;color=0,0,0&amp;vtp=1&amp;bbb=1"/>
          <p:cNvSpPr/>
          <p:nvPr/>
        </p:nvSpPr>
        <p:spPr>
          <a:xfrm>
            <a:off x="6550754" y="3199384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实验结果示意图</a:t>
            </a:r>
            <a:endParaRPr lang="en-US" altLang="zh-CN" sz="2800" dirty="0"/>
          </a:p>
        </p:txBody>
      </p:sp>
      <p:sp>
        <p:nvSpPr>
          <p:cNvPr id="4" name="QM_4_BD.6_3#34f314a1b?htil=2&amp;pid=403d3d6c7&amp;color=0,0,0&amp;vtp=1&amp;bt=1&amp;bbb=1&amp;hb=1&amp;hs=1"/>
          <p:cNvSpPr/>
          <p:nvPr/>
        </p:nvSpPr>
        <p:spPr>
          <a:xfrm>
            <a:off x="932688" y="704088"/>
            <a:ext cx="442569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回归教材】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某校地理兴趣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小组用实验探究水和沙的温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度变化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早晨将装有相同体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相同温度的水和沙的容</a:t>
            </a:r>
            <a:endParaRPr lang="en-US" altLang="zh-CN" sz="2800" dirty="0"/>
          </a:p>
        </p:txBody>
      </p:sp>
      <p:sp>
        <p:nvSpPr>
          <p:cNvPr id="5" name="QM_4_BD.6_3#34f314a1b?htil=2&amp;pid=403d3d6c7&amp;color=0,0,0&amp;vtp=1&amp;bt=1&amp;bbb=1&amp;hb=1&amp;hs=1"/>
          <p:cNvSpPr/>
          <p:nvPr/>
        </p:nvSpPr>
        <p:spPr>
          <a:xfrm>
            <a:off x="935991" y="3908488"/>
            <a:ext cx="1032001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器放置于室外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在中午和夜晚分别同时测量水和沙的温度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4-1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为实验结果示意图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0e61bcc48?pid=34f314a1b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比较图示水和沙的温度变化差异，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8_1#0e61bcc48.bracket?pid=34f314a1b&amp;color=0,0,0&amp;mp=1&amp;vpa=3&amp;vtp=1"/>
          <p:cNvSpPr/>
          <p:nvPr/>
        </p:nvSpPr>
        <p:spPr>
          <a:xfrm>
            <a:off x="754859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7_2#0e61bcc48.choices?pid=34f314a1b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A.水升温快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、降温快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.水升温慢、降温快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.沙升温快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、降温快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.沙升温慢、降温快</a:t>
            </a:r>
            <a:endParaRPr lang="en-US" altLang="zh-CN" sz="2800" dirty="0"/>
          </a:p>
        </p:txBody>
      </p:sp>
      <p:sp>
        <p:nvSpPr>
          <p:cNvPr id="5" name="QC_5_BD.9_1#17c6ae0eb?pid=34f314a1b&amp;color=0,0,0&amp;vtp=1&amp;bbb=1&amp;hb=1"/>
          <p:cNvSpPr/>
          <p:nvPr/>
        </p:nvSpPr>
        <p:spPr>
          <a:xfrm>
            <a:off x="932688" y="25019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用水和沙分别类比海洋和陆地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，可推测一年中北半球同纬度地区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0_1#17c6ae0eb.bracket?pid=34f314a1b&amp;color=0,0,0&amp;vpa=4&amp;vtp=1"/>
          <p:cNvSpPr/>
          <p:nvPr/>
        </p:nvSpPr>
        <p:spPr>
          <a:xfrm>
            <a:off x="1222407" y="3136328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9_2#17c6ae0eb.choices?pid=34f314a1b&amp;color=0,0,0&amp;vtp=1&amp;bbb=1"/>
          <p:cNvSpPr/>
          <p:nvPr/>
        </p:nvSpPr>
        <p:spPr>
          <a:xfrm>
            <a:off x="932688" y="377894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.陆地气温均比海洋高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.7月陆地气温比海洋高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C.陆地气温均比海洋低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.1月陆地气温比海洋高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_1#07d37bb1b?pid=403d3d6c7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我国地域辽阔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各地气候千差万别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个城市的气温变化曲线和降水量柱状图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11_2#07d37bb1b?iti=6&amp;pid=403d3d6c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2038985"/>
            <a:ext cx="10277856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1_3#07d37bb1b?iti=6&amp;pid=403d3d6c7&amp;color=0,0,0&amp;vtp=1&amp;bbb=1"/>
          <p:cNvSpPr/>
          <p:nvPr/>
        </p:nvSpPr>
        <p:spPr>
          <a:xfrm>
            <a:off x="2087436" y="5128641"/>
            <a:ext cx="8023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我国4个城市的气温变化曲线和降水量柱状图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06fe7a7f6?pid=07d37bb1b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图中冬季气温最低的城市是(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3_1#06fe7a7f6.bracket?pid=07d37bb1b&amp;color=0,0,0&amp;vpa=5&amp;vtp=1"/>
          <p:cNvSpPr/>
          <p:nvPr/>
        </p:nvSpPr>
        <p:spPr>
          <a:xfrm>
            <a:off x="5762656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2_2#06fe7a7f6.choices?pid=07d37bb1b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913380" algn="l"/>
                <a:tab pos="5432425" algn="l"/>
                <a:tab pos="79775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.哈尔滨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B.北京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C.武汉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</a:t>
            </a:r>
            <a:endParaRPr lang="en-US" altLang="zh-CN" sz="2800" dirty="0"/>
          </a:p>
        </p:txBody>
      </p:sp>
      <p:sp>
        <p:nvSpPr>
          <p:cNvPr id="5" name="QC_5_BD.14_1#96566e826?pid=07d37bb1b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北京降水量最多的月份是(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5_1#96566e826.bracket?pid=07d37bb1b&amp;color=0,0,0&amp;vpa=6&amp;vtp=1"/>
          <p:cNvSpPr/>
          <p:nvPr/>
        </p:nvSpPr>
        <p:spPr>
          <a:xfrm>
            <a:off x="5405469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4_2#96566e826.choices?pid=07d37bb1b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02230" algn="l"/>
                <a:tab pos="5165725" algn="l"/>
                <a:tab pos="775525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.10月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_1#f3cb87e6b?pid=403d3d6c7&amp;color=0,0,0&amp;vtp=1&amp;bt=1&amp;bbb=1&amp;hb=1"/>
          <p:cNvSpPr/>
          <p:nvPr/>
        </p:nvSpPr>
        <p:spPr>
          <a:xfrm>
            <a:off x="932688" y="704088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自贡模拟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一路向南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是一个穿越美洲的精彩传奇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一个自由探险家和一位纪录片导演用了一年多的时间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行程三万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三千多千米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从北极圈出发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直到阿根廷最南端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完成了世界上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最长的陆地穿越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为穿越路线示意图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为世界局部地区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年平均气温分布图和局部气候资料图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1663</Words>
  <Application>WPS 演示</Application>
  <PresentationFormat>宽屏</PresentationFormat>
  <Paragraphs>147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4</cp:revision>
  <dcterms:created xsi:type="dcterms:W3CDTF">2026-02-26T09:22:00Z</dcterms:created>
  <dcterms:modified xsi:type="dcterms:W3CDTF">2026-02-27T08:54:40Z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AB977655B17446F8847D0C293B6174C6_12</vt:lpwstr>
  </property>
  <property fmtid="{D5CDD505-2E9C-101B-9397-08002B2CF9AE}" pid="3" name="KSOProductBuildVer">
    <vt:lpwstr>2052-12.1.0.24657</vt:lpwstr>
  </property>
</Properties>
</file>