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slide" Target="../slides/slide13.xml"/><Relationship Id="rId8" Type="http://schemas.openxmlformats.org/officeDocument/2006/relationships/slide" Target="../slides/slide12.xml"/><Relationship Id="rId7" Type="http://schemas.openxmlformats.org/officeDocument/2006/relationships/slide" Target="../slides/slide10.xml"/><Relationship Id="rId6" Type="http://schemas.openxmlformats.org/officeDocument/2006/relationships/slide" Target="../slides/slide9.xml"/><Relationship Id="rId5" Type="http://schemas.openxmlformats.org/officeDocument/2006/relationships/slide" Target="../slides/slide7.xml"/><Relationship Id="rId4" Type="http://schemas.openxmlformats.org/officeDocument/2006/relationships/slide" Target="../slides/slide6.xml"/><Relationship Id="rId3" Type="http://schemas.openxmlformats.org/officeDocument/2006/relationships/slide" Target="../slides/slide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20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0aa07069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f565fcc19&amp;cid=f565fcc19&amp;vtp=1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7eebcd4e1&amp;cid=7eebcd4e1&amp;vtp=1">
            <a:hlinkClick r:id="rId3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f0bb0643a&amp;cid=f0bb0643a&amp;vtp=1">
            <a:hlinkClick r:id="rId4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381610330&amp;cid=381610330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234682a15&amp;cid=234682a15&amp;vtp=1">
            <a:hlinkClick r:id="rId5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9b63d968b&amp;cid=9b63d968b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d906719d4&amp;cid=d906719d4&amp;vtp=1">
            <a:hlinkClick r:id="rId7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76445e6ac&amp;cid=76445e6ac&amp;vtp=1">
            <a:hlinkClick r:id="rId8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18ad0d7ae&amp;cid=18ad0d7ae&amp;vtp=1">
            <a:hlinkClick r:id="rId8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dbdb4c00d&amp;cid=dbdb4c00d&amp;vtp=1">
            <a:hlinkClick r:id="rId9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_1#d906719d4?pid=11990784c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下列关于图中要素的说法正确的是(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7_1#d906719d4.bracket?pid=11990784c&amp;color=0,0,0&amp;vpa=7&amp;vtp=1"/>
          <p:cNvSpPr/>
          <p:nvPr/>
        </p:nvSpPr>
        <p:spPr>
          <a:xfrm>
            <a:off x="6834220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16_2#d906719d4.choices?pid=11990784c&amp;color=0,0,0&amp;vtp=1&amp;bbb=1&amp;hb=1"/>
              <p:cNvSpPr/>
              <p:nvPr/>
            </p:nvSpPr>
            <p:spPr>
              <a:xfrm>
                <a:off x="932688" y="1224978"/>
                <a:ext cx="10323576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A.a线基本与我国地势第二、三级阶梯分界线一致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.b线大致与1月0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等温线吻合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，其北侧植被类型为亚热带常绿阔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叶林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.铁路干线①和②分别是京广线和京九线，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该运输方式运量大、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价格便宜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.c省区是我国广东省，简称“粤”，全省均位于暖温带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C_5_BD.16_2#d906719d4.choices?pid=11990784c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688" y="1224978"/>
                <a:ext cx="10323576" cy="3792157"/>
              </a:xfrm>
              <a:prstGeom prst="rect">
                <a:avLst/>
              </a:prstGeom>
              <a:blipFill rotWithShape="1">
                <a:blip r:embed="rId1"/>
                <a:stretch>
                  <a:fillRect l="-5" t="-2" r="-902" b="-1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8_1#50a049466?iti=5&amp;htil=4&amp;pid=a4f621cb2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550" t="10085" r="12210"/>
          <a:stretch>
            <a:fillRect/>
          </a:stretch>
        </p:blipFill>
        <p:spPr>
          <a:xfrm>
            <a:off x="8328660" y="1061085"/>
            <a:ext cx="2498090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18_2#50a049466?iti=5&amp;htil=4&amp;pid=a4f621cb2&amp;color=0,0,0&amp;vtp=1&amp;bbb=1"/>
          <p:cNvSpPr/>
          <p:nvPr/>
        </p:nvSpPr>
        <p:spPr>
          <a:xfrm>
            <a:off x="8388667" y="4205224"/>
            <a:ext cx="2333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腊八节</a:t>
            </a:r>
            <a:endParaRPr lang="en-US" altLang="zh-CN" sz="2800" dirty="0"/>
          </a:p>
        </p:txBody>
      </p:sp>
      <p:sp>
        <p:nvSpPr>
          <p:cNvPr id="4" name="QM_4_BD.18_3#50a049466?htil=4&amp;pid=a4f621cb2&amp;color=0,0,0&amp;vtp=1&amp;bt=1&amp;bbb=1&amp;hb=1"/>
          <p:cNvSpPr/>
          <p:nvPr/>
        </p:nvSpPr>
        <p:spPr>
          <a:xfrm>
            <a:off x="932688" y="704088"/>
            <a:ext cx="6821424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有首歌谣唱道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你别馋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过了腊八就是年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腊八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过几天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哩哩啦啦二十三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二十三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糖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瓜粘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二十四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扫房子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二十五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做豆腐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二十六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炖猪肉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二十七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宰年鸡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二十八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把面发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二十九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蒸馒头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三十晚上熬一宿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大年初一扭一扭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除夕的饺子年年有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14-5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为腊八节漫画图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8~9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76445e6ac?pid=50a049466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歌谣中所描述的传统习俗，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主要流行于我国(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0_1#76445e6ac.bracket?pid=50a049466&amp;color=0,0,0&amp;vpa=8&amp;vtp=1"/>
          <p:cNvSpPr/>
          <p:nvPr/>
        </p:nvSpPr>
        <p:spPr>
          <a:xfrm>
            <a:off x="8262970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9_2#76445e6ac.choices?pid=50a049466&amp;color=0,0,0&amp;vtp=1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.北方地区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B.南方地区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C.西北地区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.青藏地区</a:t>
            </a:r>
            <a:endParaRPr lang="en-US" altLang="zh-CN" sz="2800" dirty="0"/>
          </a:p>
        </p:txBody>
      </p:sp>
      <p:sp>
        <p:nvSpPr>
          <p:cNvPr id="5" name="QC_5_BD.21_1#18ad0d7ae?pid=50a049466&amp;color=0,0,0&amp;vtp=1&amp;bbb=1"/>
          <p:cNvSpPr/>
          <p:nvPr/>
        </p:nvSpPr>
        <p:spPr>
          <a:xfrm>
            <a:off x="932688" y="1848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根据材料分析，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该地区的主要粮食作物是(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22_1#18ad0d7ae.bracket?pid=50a049466&amp;color=0,0,0&amp;vpa=9&amp;vtp=1"/>
          <p:cNvSpPr/>
          <p:nvPr/>
        </p:nvSpPr>
        <p:spPr>
          <a:xfrm>
            <a:off x="7905782" y="18445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21_2#18ad0d7ae.choices?pid=50a049466&amp;color=0,0,0&amp;vtp=1&amp;bbb=1"/>
          <p:cNvSpPr/>
          <p:nvPr/>
        </p:nvSpPr>
        <p:spPr>
          <a:xfrm>
            <a:off x="932688" y="247954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.小麦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B.青稞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C.水稻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.玉米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dfc928ca?pid=0aa07069f&amp;color=64,64,64&amp;vtp=1&amp;bt=1&amp;bbb=1"/>
          <p:cNvSpPr/>
          <p:nvPr/>
        </p:nvSpPr>
        <p:spPr>
          <a:xfrm>
            <a:off x="932688" y="576073"/>
            <a:ext cx="10323576" cy="6297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pic>
        <p:nvPicPr>
          <p:cNvPr id="3" name="QO_4_BD.23_1#dbdb4c00d?iti=6&amp;htil=5&amp;pid=bdfc928ca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3188" y="1284755"/>
            <a:ext cx="4091896" cy="311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BD.23_2#dbdb4c00d?iti=6&amp;htil=5&amp;pid=bdfc928ca&amp;color=0,0,0&amp;vtp=1&amp;bbb=1&amp;hb=1"/>
          <p:cNvSpPr/>
          <p:nvPr/>
        </p:nvSpPr>
        <p:spPr>
          <a:xfrm>
            <a:off x="6921753" y="4528561"/>
            <a:ext cx="4334256" cy="11697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14-6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中国大型蔬菜基地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分布示意图</a:t>
            </a:r>
            <a:endParaRPr lang="en-US" altLang="zh-CN" sz="2800" dirty="0"/>
          </a:p>
        </p:txBody>
      </p:sp>
      <p:sp>
        <p:nvSpPr>
          <p:cNvPr id="5" name="QO_4_BD.23_3#dbdb4c00d?htil=5&amp;pid=bdfc928ca&amp;color=0,0,0&amp;vtp=1&amp;bbb=1&amp;hb=1"/>
          <p:cNvSpPr/>
          <p:nvPr/>
        </p:nvSpPr>
        <p:spPr>
          <a:xfrm>
            <a:off x="932688" y="1266467"/>
            <a:ext cx="5888736" cy="4900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乐山模拟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完成下列问题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。（9分）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食品安全系民生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中国人的饭碗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要牢牢地端在自己手中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不仅要装满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米袋子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还要充实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菜篮子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14-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为中国大型蔬菜基地分布示意图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14-7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示意菜心生长相关信息及中国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大型商品蔬菜基地一览表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4_1#b86647ba1?pid=dbdb4c00d&amp;color=0,0,0&amp;vtp=1&amp;bt=1&amp;bbb=1&amp;hb=1"/>
          <p:cNvSpPr/>
          <p:nvPr/>
        </p:nvSpPr>
        <p:spPr>
          <a:xfrm>
            <a:off x="932688" y="704088"/>
            <a:ext cx="1032357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读图14-6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，我国四大地理区域中没有大型商品蔬菜基地分布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1分）</a:t>
            </a:r>
            <a:endParaRPr lang="en-US" altLang="zh-CN" sz="2800" dirty="0"/>
          </a:p>
        </p:txBody>
      </p:sp>
      <p:sp>
        <p:nvSpPr>
          <p:cNvPr id="3" name="QB_5_AN.25_1#b86647ba1.blank?pid=dbdb4c00d&amp;color=0,0,0&amp;vpa=10&amp;vtp=1&amp;bbb=1"/>
          <p:cNvSpPr/>
          <p:nvPr/>
        </p:nvSpPr>
        <p:spPr>
          <a:xfrm>
            <a:off x="1657382" y="1284606"/>
            <a:ext cx="2936875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青藏地区（1分）</a:t>
            </a:r>
            <a:endParaRPr lang="en-US" altLang="zh-CN" sz="2800" dirty="0"/>
          </a:p>
        </p:txBody>
      </p:sp>
      <p:sp>
        <p:nvSpPr>
          <p:cNvPr id="4" name="P_5_BD#783fe149e?pid=dbdb4c00d&amp;color=0,0,0&amp;vtp=1&amp;bbb=1&amp;hb=1"/>
          <p:cNvSpPr/>
          <p:nvPr/>
        </p:nvSpPr>
        <p:spPr>
          <a:xfrm>
            <a:off x="932688" y="1933576"/>
            <a:ext cx="10323576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目前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商品蔬菜基地在全国范围内多点开花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南菜北运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菜东运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等跨区域蔬菜调配方案为各地区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菜篮子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全年稳定供应提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供了保障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BD.26_1#1d24fe88e?pid=dbdb4c00d&amp;color=0,0,0&amp;vtp=1&amp;bbb=1&amp;hb=1"/>
          <p:cNvSpPr/>
          <p:nvPr/>
        </p:nvSpPr>
        <p:spPr>
          <a:xfrm>
            <a:off x="932688" y="3787775"/>
            <a:ext cx="10323576" cy="241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东北地区居民入冬前家家户户“囤秋菜”的现象逐渐减少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得益于“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跨区域蔬菜调配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。湛江是我国北方冬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季蔬菜供应地之一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其冬季蔬菜种植的气候优势有：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3分）</a:t>
            </a:r>
            <a:endParaRPr lang="en-US" altLang="zh-CN" sz="2800" dirty="0"/>
          </a:p>
        </p:txBody>
      </p:sp>
      <p:sp>
        <p:nvSpPr>
          <p:cNvPr id="6" name="QB_5_AN.27_1#1d24fe88e.blank?pid=dbdb4c00d&amp;color=0,0,0&amp;vpa=11&amp;vtp=1&amp;bbb=1"/>
          <p:cNvSpPr/>
          <p:nvPr/>
        </p:nvSpPr>
        <p:spPr>
          <a:xfrm>
            <a:off x="2192369" y="4379786"/>
            <a:ext cx="29368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南菜北运（1分）</a:t>
            </a:r>
            <a:endParaRPr lang="en-US" altLang="zh-CN" sz="2800" dirty="0"/>
          </a:p>
        </p:txBody>
      </p:sp>
      <p:sp>
        <p:nvSpPr>
          <p:cNvPr id="7" name="QB_5_AN.28_1#1d24fe88e.blank?pid=dbdb4c00d&amp;color=0,0,0&amp;vpa=12&amp;vtp=1&amp;bbb=1&amp;hb=1"/>
          <p:cNvSpPr/>
          <p:nvPr/>
        </p:nvSpPr>
        <p:spPr>
          <a:xfrm>
            <a:off x="932689" y="5002085"/>
            <a:ext cx="10323321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①纬度低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地处热带），气温高；②热量条件好（2分）</a:t>
            </a:r>
            <a:endParaRPr lang="en-US" altLang="zh-CN" sz="2800" dirty="0"/>
          </a:p>
        </p:txBody>
      </p:sp>
      <p:sp>
        <p:nvSpPr>
          <p:cNvPr id="8" name="QB_5_BD.24_1#b86647ba1?pid=dbdb4c00d&amp;color=0,0,0&amp;vtp=1&amp;bt=1&amp;bbb=1&amp;hb=1&amp;zzd= 1"/>
          <p:cNvSpPr/>
          <p:nvPr/>
        </p:nvSpPr>
        <p:spPr>
          <a:xfrm>
            <a:off x="6923152" y="133908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B_5_BD.24_1#b86647ba1?pid=dbdb4c00d&amp;color=0,0,0&amp;vtp=1&amp;bt=1&amp;bbb=1&amp;hb=1&amp;zzd= 1"/>
          <p:cNvSpPr/>
          <p:nvPr/>
        </p:nvSpPr>
        <p:spPr>
          <a:xfrm>
            <a:off x="7280339" y="1339088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7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6da1b95b?pid=dbdb4c00d&amp;color=0,0,0&amp;vtp=1&amp;bt=1&amp;bbb=1&amp;hb=1"/>
          <p:cNvSpPr/>
          <p:nvPr/>
        </p:nvSpPr>
        <p:spPr>
          <a:xfrm>
            <a:off x="932688" y="70408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太空椒是用曾经遨游过太空的青椒种子培育而成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据专家介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经历过太空遨游的青椒种子经太空中的辐射照射后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大多数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都发生遗传性基因突变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返回地面后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进行培育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选取其中有着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优良品质的种类进行推广种植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29_1#a2e97ea7d?pid=dbdb4c00d&amp;color=0,0,0&amp;vtp=1&amp;bbb=1&amp;hb=1"/>
          <p:cNvSpPr/>
          <p:nvPr/>
        </p:nvSpPr>
        <p:spPr>
          <a:xfrm>
            <a:off x="932688" y="32734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我国不断创新农业育种方式，如太空育种、杂交育种等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。山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东寿光太空椒、太空番茄的育种方式属于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1分）</a:t>
            </a:r>
            <a:endParaRPr lang="en-US" altLang="zh-CN" sz="2800" dirty="0"/>
          </a:p>
        </p:txBody>
      </p:sp>
      <p:sp>
        <p:nvSpPr>
          <p:cNvPr id="4" name="QB_5_AN.30_1#a2e97ea7d.blank?pid=dbdb4c00d&amp;color=0,0,0&amp;vpa=13&amp;vtp=1&amp;bbb=1"/>
          <p:cNvSpPr/>
          <p:nvPr/>
        </p:nvSpPr>
        <p:spPr>
          <a:xfrm>
            <a:off x="7372382" y="3890708"/>
            <a:ext cx="29368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太空育种（1分）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1f22c84b?pid=dbdb4c00d&amp;color=0,0,0&amp;mp=1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华南地区在高温高湿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台风暴雨等极端天气多发的季节蔬菜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供应紧张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高原夏菜的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及时缓解了该局面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31_1#b4189b6b0?pid=dbdb4c00d&amp;color=0,0,0&amp;vtp=1&amp;bbb=1&amp;hb=1"/>
          <p:cNvSpPr/>
          <p:nvPr/>
        </p:nvSpPr>
        <p:spPr>
          <a:xfrm>
            <a:off x="932688" y="1985073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由图文材料可知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，我国华南地区蔬菜供应相对紧张的季节为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请你从表14-1的云南元谋、河西走廊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、河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北张北三处大型商品蔬菜基地中选择一处作为粤菜菜心供应地，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并根据地形对气候的影响，分析其夏季可生产优质菜心的有利自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然条件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</p:txBody>
      </p:sp>
      <p:sp>
        <p:nvSpPr>
          <p:cNvPr id="4" name="QB_5_AN.32_1#b4189b6b0.blank?pid=dbdb4c00d&amp;color=0,0,0&amp;vpa=14&amp;vtp=1&amp;bbb=1"/>
          <p:cNvSpPr/>
          <p:nvPr/>
        </p:nvSpPr>
        <p:spPr>
          <a:xfrm>
            <a:off x="943007" y="2602293"/>
            <a:ext cx="32940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夏（秋）季（2分）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3_1#b4189b6b0?pid=dbdb4c00d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表14-1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中国大商品蔬菜基地一览</a:t>
            </a:r>
            <a:endParaRPr lang="en-US" altLang="zh-CN" sz="2800" dirty="0"/>
          </a:p>
        </p:txBody>
      </p:sp>
      <p:graphicFrame>
        <p:nvGraphicFramePr>
          <p:cNvPr id="18" name="QB_5_BD.33_2#b4189b6b0?colgroup=6,11,8&amp;pid=dbdb4c00d&amp;color=0,0,0&amp;vtp=1&amp;bbb=1"/>
          <p:cNvGraphicFramePr>
            <a:graphicFrameLocks noGrp="1"/>
          </p:cNvGraphicFramePr>
          <p:nvPr/>
        </p:nvGraphicFramePr>
        <p:xfrm>
          <a:off x="932688" y="1278890"/>
          <a:ext cx="10287000" cy="3939416"/>
        </p:xfrm>
        <a:graphic>
          <a:graphicData uri="http://schemas.openxmlformats.org/drawingml/2006/table">
            <a:tbl>
              <a:tblPr/>
              <a:tblGrid>
                <a:gridCol w="2569464"/>
                <a:gridCol w="4325112"/>
                <a:gridCol w="3392424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蔬菜基地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主要特色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主要上市时段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广东湛江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南菜北运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冬春季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39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云南元谋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反季节蔬菜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1200" spc="-1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夏秋季为主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山东寿光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设施化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规模化生产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河西走廊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西菜东运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高原夏菜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河北张北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高原蔬菜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错季供应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夏秋季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QB_5_BD.33_3#b4189b6b0?pid=dbdb4c00d&amp;color=0,0,0&amp;vtp=1&amp;bbb=1"/>
          <p:cNvSpPr/>
          <p:nvPr/>
        </p:nvSpPr>
        <p:spPr>
          <a:xfrm>
            <a:off x="932688" y="535559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注：高原夏菜一般生长海拔1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000—2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000米的高原高山地区。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33_4#b4189b6b0?iti=7&amp;pid=dbdb4c00d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2808" y="720000"/>
            <a:ext cx="8403336" cy="331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33_5#b4189b6b0?iti=7&amp;pid=dbdb4c00d&amp;color=0,0,0&amp;vtp=1&amp;bbb=1"/>
          <p:cNvSpPr/>
          <p:nvPr/>
        </p:nvSpPr>
        <p:spPr>
          <a:xfrm>
            <a:off x="4038664" y="4157128"/>
            <a:ext cx="4111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图14-7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菜心生长相关信息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AN.34_1#b4189b6b0?pid=dbdb4c00d&amp;color=0,0,0&amp;vtp=1&amp;bt=1&amp;bbb=1&amp;hb=1"/>
          <p:cNvSpPr/>
          <p:nvPr/>
        </p:nvSpPr>
        <p:spPr>
          <a:xfrm>
            <a:off x="932688" y="576072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【示例一】云南元谋。有利自然条件：地处云贵高原，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海拔高，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夏秋季气温较低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示例二】河西走廊。有利自然条件：靠近祁连山脉，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海拔较高，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夏秋季气温较低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示例三】河北张北。有利自然条件：地处内蒙古高原边缘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，海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拔较高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，夏秋季气温较低。（2分）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0aa07069f.fixed?pid=d8a8d50b8&amp;color=0,0,0&amp;vtp=1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0aa07069f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0aa07069f.fixed?pid=d8a8d50b8&amp;color=0,0,0&amp;vtp=1&amp;bbb=1"/>
          <p:cNvSpPr/>
          <p:nvPr/>
        </p:nvSpPr>
        <p:spPr>
          <a:xfrm>
            <a:off x="0" y="3602736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专题十四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中国的地理差异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4f621cb2?pid=0aa07069f&amp;color=64,64,64&amp;vtp=1&amp;bt=1&amp;bbb=1"/>
          <p:cNvSpPr/>
          <p:nvPr/>
        </p:nvSpPr>
        <p:spPr>
          <a:xfrm>
            <a:off x="932688" y="576073"/>
            <a:ext cx="10323576" cy="6224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sp>
        <p:nvSpPr>
          <p:cNvPr id="3" name="QM_4_BD.1_1#22f12a91b?pid=a4f621cb2&amp;color=0,0,0&amp;vtp=1&amp;bbb=1&amp;hb=1"/>
          <p:cNvSpPr/>
          <p:nvPr/>
        </p:nvSpPr>
        <p:spPr>
          <a:xfrm>
            <a:off x="932688" y="1264389"/>
            <a:ext cx="10323576" cy="2391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中国古代以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山南水北为阳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山北水南为阴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故而以太阳光照产生的明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暗分别对应阳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阴来命名城市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例如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江苏省的江阴市位于长江南岸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14-1、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14-2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分别为山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河的南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北两侧太阳光照差异与城市名称关系示意图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M_4_BD.1_3#22f12a91b?iti=1&amp;htil=1&amp;pid=a4f621cb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4600" y="3775970"/>
            <a:ext cx="2011680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4_BD.1_4#22f12a91b?iti=2&amp;htil=1&amp;pid=a4f621cb2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0376" y="3785114"/>
            <a:ext cx="2194560" cy="111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M_4_BD.1_5#22f12a91b?iti=1&amp;htil=1&amp;pid=a4f621cb2&amp;color=0,0,0&amp;vtp=1&amp;bbb=1&amp;hb=1"/>
          <p:cNvSpPr/>
          <p:nvPr/>
        </p:nvSpPr>
        <p:spPr>
          <a:xfrm>
            <a:off x="1037844" y="5027682"/>
            <a:ext cx="4965192" cy="11548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14-1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山的南北两侧太阳光照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差异与城市名称关系示意图</a:t>
            </a:r>
            <a:endParaRPr lang="en-US" altLang="zh-CN" sz="2800" dirty="0"/>
          </a:p>
        </p:txBody>
      </p:sp>
      <p:sp>
        <p:nvSpPr>
          <p:cNvPr id="7" name="QM_4_BD.1_6#22f12a91b?iti=2&amp;htil=1&amp;pid=a4f621cb2&amp;color=0,0,0&amp;vtp=1&amp;bbb=1&amp;hb=1"/>
          <p:cNvSpPr/>
          <p:nvPr/>
        </p:nvSpPr>
        <p:spPr>
          <a:xfrm>
            <a:off x="6195060" y="5027682"/>
            <a:ext cx="4965192" cy="115487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14-2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河的南北两侧太阳光照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差异与城市名称关系示意图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f565fcc19?pid=22f12a91b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古人以“山南水北为阳，山北水南为阴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”，是因为我国大多数地区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f565fcc19.bracket?pid=22f12a91b&amp;color=0,0,0&amp;vpa=1&amp;vtp=1"/>
          <p:cNvSpPr/>
          <p:nvPr/>
        </p:nvSpPr>
        <p:spPr>
          <a:xfrm>
            <a:off x="1936782" y="1338453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_2#f565fcc19.choices?pid=22f12a91b&amp;color=0,0,0&amp;vtp=1&amp;bbb=1"/>
          <p:cNvSpPr/>
          <p:nvPr/>
        </p:nvSpPr>
        <p:spPr>
          <a:xfrm>
            <a:off x="932688" y="198507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.赤道以北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.北回归线以北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C.长江以北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.黄河以北</a:t>
            </a:r>
            <a:endParaRPr lang="en-US" altLang="zh-CN" sz="2800" dirty="0"/>
          </a:p>
        </p:txBody>
      </p:sp>
      <p:sp>
        <p:nvSpPr>
          <p:cNvPr id="5" name="QC_5_BD.4_1#7eebcd4e1?pid=22f12a91b&amp;color=0,0,0&amp;vtp=1&amp;bbb=1&amp;hb=1"/>
          <p:cNvSpPr/>
          <p:nvPr/>
        </p:nvSpPr>
        <p:spPr>
          <a:xfrm>
            <a:off x="932688" y="326205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资阳—资中段的沱江历史上曾被称为资水，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资阳因资水而得名。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据此推测资阳最有可能位于图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14-1、图14-2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5_1#7eebcd4e1.bracket?pid=22f12a91b&amp;color=0,0,0&amp;vpa=2&amp;vtp=1"/>
          <p:cNvSpPr/>
          <p:nvPr/>
        </p:nvSpPr>
        <p:spPr>
          <a:xfrm>
            <a:off x="8586820" y="3896423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4_2#7eebcd4e1.choices?pid=22f12a91b&amp;color=0,0,0&amp;vtp=1&amp;bbb=1"/>
          <p:cNvSpPr/>
          <p:nvPr/>
        </p:nvSpPr>
        <p:spPr>
          <a:xfrm>
            <a:off x="932688" y="453123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.甲地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6_1#0f324bb4b?iti=3&amp;htil=2&amp;pid=a4f621cb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0588" y="722376"/>
            <a:ext cx="4709160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6_2#0f324bb4b?iti=3&amp;htil=2&amp;pid=a4f621cb2&amp;color=0,0,0&amp;vtp=1&amp;bbb=1&amp;hb=1"/>
          <p:cNvSpPr/>
          <p:nvPr/>
        </p:nvSpPr>
        <p:spPr>
          <a:xfrm>
            <a:off x="6462300" y="4415536"/>
            <a:ext cx="4745736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G7高速公路沿线地区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示意图</a:t>
            </a:r>
            <a:endParaRPr lang="en-US" altLang="zh-CN" sz="2800" dirty="0"/>
          </a:p>
        </p:txBody>
      </p:sp>
      <p:sp>
        <p:nvSpPr>
          <p:cNvPr id="4" name="QM_4_BD.6_3#0f324bb4b?htil=2&amp;pid=a4f621cb2&amp;color=0,0,0&amp;vtp=1&amp;bt=1&amp;bbb=1&amp;hb=1"/>
          <p:cNvSpPr/>
          <p:nvPr/>
        </p:nvSpPr>
        <p:spPr>
          <a:xfrm>
            <a:off x="932688" y="704088"/>
            <a:ext cx="54772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绵阳模拟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高速公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路连接北京和乌鲁木齐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是国家西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部大开发的交通要道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其中有约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千米的路段穿过沙漠无人区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14-3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高速公路沿线地区示意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3~5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_1#f0bb0643a?pid=0f324bb4b&amp;color=0,0,0&amp;mp=1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图中甲地区位于我国的(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BD.7_2#f0bb0643a.choices?pid=0f324bb4b&amp;color=0,0,0&amp;mp=1&amp;vtp=1&amp;bbb=1"/>
          <p:cNvSpPr/>
          <p:nvPr/>
        </p:nvSpPr>
        <p:spPr>
          <a:xfrm>
            <a:off x="932688" y="122497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A.地势第一级阶梯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.地势第二级阶梯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.地势第三级阶梯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.地势阶梯分界线上</a:t>
            </a:r>
            <a:endParaRPr lang="en-US" altLang="zh-CN" sz="2800" dirty="0"/>
          </a:p>
        </p:txBody>
      </p:sp>
      <p:sp>
        <p:nvSpPr>
          <p:cNvPr id="4" name="QC_5_AN.8_1#f0bb0643a.bracket?pid=0f324bb4b&amp;color=0,0,0&amp;mp=1&amp;vpa=3&amp;vtp=1"/>
          <p:cNvSpPr/>
          <p:nvPr/>
        </p:nvSpPr>
        <p:spPr>
          <a:xfrm>
            <a:off x="5048281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381610330?pid=0f324bb4b&amp;color=0,0,0&amp;mp=1&amp;vtp=1&amp;bt=1&amp;bbb=1"/>
          <p:cNvSpPr/>
          <p:nvPr/>
        </p:nvSpPr>
        <p:spPr>
          <a:xfrm>
            <a:off x="932688" y="576072"/>
            <a:ext cx="10501313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下列诗句描绘的场景与图中乙地区的地理环境相符合的是(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381610330.bracket?pid=0f324bb4b&amp;color=0,0,0&amp;mp=1&amp;vpa=4&amp;vtp=1"/>
          <p:cNvSpPr/>
          <p:nvPr/>
        </p:nvSpPr>
        <p:spPr>
          <a:xfrm>
            <a:off x="10418795" y="5722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9_2#381610330.choices?pid=0f324bb4b&amp;color=0,0,0&amp;vtp=1&amp;bb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A.红豆生南国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，春来发几枝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.万里敦煌道，三春雪未晴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.气蒸云梦泽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，波撼岳阳城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.岱宗夫如何？齐鲁青未了</a:t>
            </a:r>
            <a:endParaRPr lang="en-US" altLang="zh-CN" sz="2800" dirty="0"/>
          </a:p>
        </p:txBody>
      </p:sp>
      <p:sp>
        <p:nvSpPr>
          <p:cNvPr id="5" name="QC_5_BD.11_1#234682a15?pid=0f324bb4b&amp;color=0,0,0&amp;vtp=1&amp;bbb=1&amp;hb=1"/>
          <p:cNvSpPr/>
          <p:nvPr/>
        </p:nvSpPr>
        <p:spPr>
          <a:xfrm>
            <a:off x="932688" y="250196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G7高速公路沿线地区自然景观自东向西依次呈现出草原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—荒漠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草原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—荒漠的变化，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主要影响因素是(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2_1#234682a15.bracket?pid=0f324bb4b&amp;color=0,0,0&amp;vpa=5&amp;vtp=1"/>
          <p:cNvSpPr/>
          <p:nvPr/>
        </p:nvSpPr>
        <p:spPr>
          <a:xfrm>
            <a:off x="6923120" y="3136328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11_2#234682a15.choices?pid=0f324bb4b&amp;color=0,0,0&amp;vtp=1&amp;bbb=1"/>
          <p:cNvSpPr/>
          <p:nvPr/>
        </p:nvSpPr>
        <p:spPr>
          <a:xfrm>
            <a:off x="932688" y="377113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110105" algn="l"/>
                <a:tab pos="4905375" algn="l"/>
                <a:tab pos="77139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B.人类活动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C.纬度位置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.海陆位置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3_1#11990784c?iti=4&amp;htil=3&amp;pid=a4f621cb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043" y="722376"/>
            <a:ext cx="5029200" cy="371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13_2#11990784c?iti=4&amp;htil=3&amp;pid=a4f621cb2&amp;color=0,0,0&amp;vtp=1&amp;bbb=1"/>
          <p:cNvSpPr/>
          <p:nvPr/>
        </p:nvSpPr>
        <p:spPr>
          <a:xfrm>
            <a:off x="6465031" y="4561840"/>
            <a:ext cx="4467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中国四大地理区域图</a:t>
            </a:r>
            <a:endParaRPr lang="en-US" altLang="zh-CN" sz="2800" dirty="0"/>
          </a:p>
        </p:txBody>
      </p:sp>
      <p:sp>
        <p:nvSpPr>
          <p:cNvPr id="4" name="QM_4_BD.13_3#11990784c?htil=3&amp;pid=a4f621cb2&amp;color=0,0,0&amp;vtp=1&amp;bt=1&amp;bbb=1&amp;hb=1"/>
          <p:cNvSpPr/>
          <p:nvPr/>
        </p:nvSpPr>
        <p:spPr>
          <a:xfrm>
            <a:off x="932688" y="704088"/>
            <a:ext cx="515721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达州模拟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读中国四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大地理区域图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14-4），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~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_1#9b63d968b?pid=11990784c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下列关于我国四大地理区域的描述，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5_1#9b63d968b.bracket?pid=11990784c&amp;color=0,0,0&amp;vpa=6&amp;vtp=1"/>
          <p:cNvSpPr/>
          <p:nvPr/>
        </p:nvSpPr>
        <p:spPr>
          <a:xfrm>
            <a:off x="8620157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4_2#9b63d968b.choices?pid=11990784c&amp;color=0,0,0&amp;vtp=1&amp;bbb=1"/>
          <p:cNvSpPr/>
          <p:nvPr/>
        </p:nvSpPr>
        <p:spPr>
          <a:xfrm>
            <a:off x="932688" y="122497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A.甲地区河流冬季会结冰，且纬度越低结冰期越长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.乙地区土壤肥沃，水热条件好，主要种植小麦、甜菜等农作物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.丙地区太阳能、水能资源丰富，地热资源缺乏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.丁地区景观自西向东为荒漠—荒漠草原—温带草原的变化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2459</Words>
  <Application>WPS 演示</Application>
  <PresentationFormat>宽屏</PresentationFormat>
  <Paragraphs>219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Cambria Math</vt:lpstr>
      <vt:lpstr>Cambria Math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WPS_1767008123</cp:lastModifiedBy>
  <cp:revision>5</cp:revision>
  <dcterms:created xsi:type="dcterms:W3CDTF">2026-02-26T09:41:00Z</dcterms:created>
  <dcterms:modified xsi:type="dcterms:W3CDTF">2026-02-27T09:34:07Z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53B4F10DE6AF449889FD5C9F455490A9_12</vt:lpwstr>
  </property>
</Properties>
</file>