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0.xml"/><Relationship Id="rId7" Type="http://schemas.openxmlformats.org/officeDocument/2006/relationships/slide" Target="../slides/slide9.xml"/><Relationship Id="rId6" Type="http://schemas.openxmlformats.org/officeDocument/2006/relationships/slide" Target="../slides/slide7.xml"/><Relationship Id="rId5" Type="http://schemas.openxmlformats.org/officeDocument/2006/relationships/slide" Target="../slides/slide6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1f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5b0f04cc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8591a9a3a&amp;cid=8591a9a3a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46ee4f828&amp;cid=46ee4f828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1e290df98&amp;cid=1e290df98&amp;vtp=1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1fca4c86e&amp;cid=1fca4c86e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496747044&amp;cid=496747044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93f27e619&amp;cid=93f27e619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bd3e854ef&amp;cid=bd3e854ef&amp;vtp=1">
            <a:hlinkClick r:id="rId7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11144de2d&amp;cid=11144de2d&amp;vtp=1">
            <a:hlinkClick r:id="rId7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dc5807052&amp;cid=dc5807052&amp;vtp=1">
            <a:hlinkClick r:id="rId7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32f6a9eee&amp;cid=32f6a9eee&amp;vtp=1">
            <a:hlinkClick r:id="rId8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16e30cc7?pid=5b0f04cc6&amp;color=64,64,64&amp;vtp=1&amp;bt=1&amp;bbb=1"/>
          <p:cNvSpPr/>
          <p:nvPr/>
        </p:nvSpPr>
        <p:spPr>
          <a:xfrm>
            <a:off x="932688" y="576073"/>
            <a:ext cx="10323576" cy="5640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2_1#32f6a9eee?pid=716e30cc7&amp;color=0,0,0&amp;vtp=1&amp;bbb=1&amp;hb=1"/>
          <p:cNvSpPr/>
          <p:nvPr/>
        </p:nvSpPr>
        <p:spPr>
          <a:xfrm>
            <a:off x="932688" y="1203574"/>
            <a:ext cx="10323576" cy="2661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遂宁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）阅读图文材料，完成下列问题。（8分）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地理实验是培养学生地理实践力的重要途径之一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四川某中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学地理兴趣小组开展了以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演示地球公转与太阳直射点的运动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主题的实验活动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为地球绕太阳公转示意图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为北半球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二分二至日昼夜分布图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4_BD.22_3#32f6a9eee?iti=5&amp;htil=1&amp;pid=716e30cc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9696" y="3993238"/>
            <a:ext cx="2761488" cy="99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4_BD.22_4#32f6a9eee?iti=6&amp;htil=1&amp;pid=716e30cc7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3760" y="4002382"/>
            <a:ext cx="2916936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4_BD.22_5#32f6a9eee?iti=5&amp;htil=1&amp;pid=716e30cc7&amp;color=0,0,0&amp;vtp=1&amp;bbb=1"/>
          <p:cNvSpPr/>
          <p:nvPr/>
        </p:nvSpPr>
        <p:spPr>
          <a:xfrm>
            <a:off x="1197927" y="5116934"/>
            <a:ext cx="4645025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地球绕太阳公转示意图</a:t>
            </a:r>
            <a:endParaRPr lang="en-US" altLang="zh-CN" sz="2800" dirty="0"/>
          </a:p>
        </p:txBody>
      </p:sp>
      <p:sp>
        <p:nvSpPr>
          <p:cNvPr id="7" name="QO_4_BD.22_6#32f6a9eee?iti=6&amp;htil=1&amp;pid=716e30cc7&amp;color=0,0,0&amp;vtp=1&amp;bbb=1&amp;hb=1"/>
          <p:cNvSpPr/>
          <p:nvPr/>
        </p:nvSpPr>
        <p:spPr>
          <a:xfrm>
            <a:off x="6199632" y="5116934"/>
            <a:ext cx="4965192" cy="103530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1-6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北半球二分二至日昼夜分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布图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2_7#32f6a9eee?pid=716e30cc7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【实验主题】演示地球公转与太阳直射点的运动</a:t>
            </a:r>
            <a:endParaRPr lang="en-US" altLang="zh-CN" sz="2800" dirty="0"/>
          </a:p>
        </p:txBody>
      </p:sp>
      <p:sp>
        <p:nvSpPr>
          <p:cNvPr id="3" name="QO_4_BD.22_8#32f6a9eee?pid=716e30cc7&amp;color=0,0,0&amp;vtp=1&amp;bbb=1"/>
          <p:cNvSpPr/>
          <p:nvPr/>
        </p:nvSpPr>
        <p:spPr>
          <a:xfrm>
            <a:off x="932688" y="1351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【实验准备】地球仪、灯泡（代表太阳）、可升降支架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实验过程】</a:t>
            </a:r>
            <a:endParaRPr lang="en-US" altLang="zh-CN" sz="2800" dirty="0"/>
          </a:p>
        </p:txBody>
      </p:sp>
      <p:sp>
        <p:nvSpPr>
          <p:cNvPr id="4" name="QB_5_BD.23_1#cc3f0a288?pid=32f6a9eee&amp;color=0,0,0&amp;vtp=1&amp;bbb=1&amp;hb=1"/>
          <p:cNvSpPr/>
          <p:nvPr/>
        </p:nvSpPr>
        <p:spPr>
          <a:xfrm>
            <a:off x="932688" y="262896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第一步：调节支架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，使灯泡的高度和地球仪球心的高度保持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1分）</a:t>
            </a:r>
            <a:endParaRPr lang="en-US" altLang="zh-CN" sz="2800" dirty="0"/>
          </a:p>
        </p:txBody>
      </p:sp>
      <p:sp>
        <p:nvSpPr>
          <p:cNvPr id="5" name="QB_5_AN.24_1#cc3f0a288.blank?pid=32f6a9eee&amp;color=0,0,0&amp;vpa=10&amp;vtp=1&amp;bbb=1"/>
          <p:cNvSpPr/>
          <p:nvPr/>
        </p:nvSpPr>
        <p:spPr>
          <a:xfrm>
            <a:off x="943007" y="3225228"/>
            <a:ext cx="2222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一致（1分）</a:t>
            </a:r>
            <a:endParaRPr lang="en-US" altLang="zh-CN" sz="2800" dirty="0"/>
          </a:p>
        </p:txBody>
      </p:sp>
      <p:sp>
        <p:nvSpPr>
          <p:cNvPr id="6" name="QB_5_BD.25_1#7094498ec?pid=32f6a9eee&amp;color=0,0,0&amp;vtp=1&amp;bbb=1&amp;hb=1"/>
          <p:cNvSpPr/>
          <p:nvPr/>
        </p:nvSpPr>
        <p:spPr>
          <a:xfrm>
            <a:off x="932688" y="390594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第二步：打开电源，移动地球仪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，使地球仪以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时针方向围绕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“太阳”转动（移动过程中，地轴的指向不变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察太阳直射点在纬度上的变化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。（1分）</a:t>
            </a:r>
            <a:endParaRPr lang="en-US" altLang="zh-CN" sz="2800" dirty="0"/>
          </a:p>
        </p:txBody>
      </p:sp>
      <p:sp>
        <p:nvSpPr>
          <p:cNvPr id="7" name="QB_5_AN.26_1#7094498ec.blank?pid=32f6a9eee&amp;color=0,0,0&amp;vpa=11&amp;vtp=1&amp;bbb=1"/>
          <p:cNvSpPr/>
          <p:nvPr/>
        </p:nvSpPr>
        <p:spPr>
          <a:xfrm>
            <a:off x="8978932" y="3875468"/>
            <a:ext cx="18653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逆（1分）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7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a214b44c0?pid=32f6a9eee&amp;color=0,0,0&amp;vtp=1&amp;bt=1&amp;bbb=1"/>
          <p:cNvSpPr/>
          <p:nvPr/>
        </p:nvSpPr>
        <p:spPr>
          <a:xfrm>
            <a:off x="932688" y="704088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【实验记录】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①处：“太阳”直射赤道，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此时为春分；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图中②处：地球仪应为ABC三图中的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图，“太阳”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直射北回归线，此时为夏至。（1分）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结论：一年中，太阳直射点在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之间移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动。（1分）</a:t>
            </a:r>
            <a:endParaRPr lang="en-US" altLang="zh-CN" sz="2800" dirty="0"/>
          </a:p>
        </p:txBody>
      </p:sp>
      <p:sp>
        <p:nvSpPr>
          <p:cNvPr id="4" name="QB_5_AN.28_1#a214b44c0.blank?pid=32f6a9eee&amp;color=0,0,0&amp;vpa=12&amp;vtp=1&amp;bbb=1"/>
          <p:cNvSpPr/>
          <p:nvPr/>
        </p:nvSpPr>
        <p:spPr>
          <a:xfrm>
            <a:off x="7548595" y="1969008"/>
            <a:ext cx="17653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A（1分）</a:t>
            </a:r>
            <a:endParaRPr lang="en-US" altLang="zh-CN" sz="2800" dirty="0"/>
          </a:p>
        </p:txBody>
      </p:sp>
      <p:sp>
        <p:nvSpPr>
          <p:cNvPr id="6" name="QB_5_AN.30_1#a214b44c0.blank?pid=32f6a9eee&amp;color=0,0,0&amp;vpa=13&amp;vtp=1&amp;bbb=1"/>
          <p:cNvSpPr/>
          <p:nvPr/>
        </p:nvSpPr>
        <p:spPr>
          <a:xfrm>
            <a:off x="6478620" y="3264408"/>
            <a:ext cx="32940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南北回归线（1分）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482f228c4?pid=32f6a9eee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【实验与生活】</a:t>
            </a:r>
            <a:endParaRPr lang="en-US" altLang="zh-CN" sz="2800" dirty="0"/>
          </a:p>
        </p:txBody>
      </p:sp>
      <p:sp>
        <p:nvSpPr>
          <p:cNvPr id="3" name="QO_5_BD.31_1#d216a589d?pid=32f6a9eee&amp;color=0,0,0&amp;vtp=1&amp;bbb=1&amp;hb=1"/>
          <p:cNvSpPr/>
          <p:nvPr/>
        </p:nvSpPr>
        <p:spPr>
          <a:xfrm>
            <a:off x="932688" y="1351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根据实验结论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，推断该校校园的路灯从春分到夏至傍晚亮起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时间越来越晚的原因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4" name="QO_5_AN.32_1#d216a589d?pid=32f6a9eee&amp;color=0,0,0&amp;vtp=1&amp;bbb=1&amp;hb=1"/>
          <p:cNvSpPr/>
          <p:nvPr/>
        </p:nvSpPr>
        <p:spPr>
          <a:xfrm>
            <a:off x="932688" y="262896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从春分到夏至，太阳直射点向北移动，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北半球白昼变长，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夜晚变短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，所以该校校园的路灯傍晚亮起时间越来越晚。（4分）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b0f04cc6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5b0f04cc6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5b0f04cc6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专题一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edc146d1?pid=5b0f04cc6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pic>
        <p:nvPicPr>
          <p:cNvPr id="3" name="QM_4_BD.1_1#724570e37?iti=1&amp;htil=1&amp;pid=fedc146d1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9672" y="1310567"/>
            <a:ext cx="4718304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724570e37?iti=1&amp;htil=1&amp;pid=fedc146d1&amp;color=0,0,0&amp;vtp=1&amp;bbb=1"/>
          <p:cNvSpPr/>
          <p:nvPr/>
        </p:nvSpPr>
        <p:spPr>
          <a:xfrm>
            <a:off x="7267511" y="4144191"/>
            <a:ext cx="3222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太阳系示意图</a:t>
            </a:r>
            <a:endParaRPr lang="en-US" altLang="zh-CN" sz="2800" dirty="0"/>
          </a:p>
        </p:txBody>
      </p:sp>
      <p:sp>
        <p:nvSpPr>
          <p:cNvPr id="5" name="QM_4_BD.1_3#724570e37?htil=1&amp;pid=fedc146d1&amp;color=0,0,0&amp;vtp=1&amp;bbb=1&amp;hb=1"/>
          <p:cNvSpPr/>
          <p:nvPr/>
        </p:nvSpPr>
        <p:spPr>
          <a:xfrm>
            <a:off x="932688" y="1292279"/>
            <a:ext cx="546811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地球在宇宙中】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南充期末改编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地球是太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阳系八大行星之一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是目前宇宙中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已知唯一存在高级智慧生命的天体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是适合人类生存的唯一家园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为太阳系示意图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非真实比例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8591a9a3a?pid=724570e37&amp;color=0,0,0&amp;vtp=1&amp;bt=1&amp;bbb=1"/>
          <p:cNvSpPr/>
          <p:nvPr/>
        </p:nvSpPr>
        <p:spPr>
          <a:xfrm>
            <a:off x="932688" y="576072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下列对地球的描述，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8591a9a3a.bracket?pid=724570e37&amp;color=0,0,0&amp;vpa=1&amp;vtp=1"/>
          <p:cNvSpPr/>
          <p:nvPr/>
        </p:nvSpPr>
        <p:spPr>
          <a:xfrm>
            <a:off x="6132544" y="575501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_2#8591a9a3a.choices?pid=724570e37&amp;color=0,0,0&amp;vtp=1&amp;bbb=1"/>
          <p:cNvSpPr/>
          <p:nvPr/>
        </p:nvSpPr>
        <p:spPr>
          <a:xfrm>
            <a:off x="932688" y="1211200"/>
            <a:ext cx="10323576" cy="244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A.太阳围绕地球公转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.地球位于金星和火星公转轨道之间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.地球表面被经纬网覆盖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.地球表面有地轴连接南北两极</a:t>
            </a:r>
            <a:endParaRPr lang="en-US" altLang="zh-CN" sz="2800" dirty="0"/>
          </a:p>
        </p:txBody>
      </p:sp>
      <p:sp>
        <p:nvSpPr>
          <p:cNvPr id="5" name="QC_5_BD.4_1#46ee4f828?pid=724570e37&amp;color=0,0,0&amp;vtp=1&amp;bbb=1"/>
          <p:cNvSpPr/>
          <p:nvPr/>
        </p:nvSpPr>
        <p:spPr>
          <a:xfrm>
            <a:off x="932688" y="3709607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在太阳系八大行星中，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地球适合人类生存的主要条件有(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46ee4f828.bracket?pid=724570e37&amp;color=0,0,0&amp;vpa=2&amp;vtp=1"/>
          <p:cNvSpPr/>
          <p:nvPr/>
        </p:nvSpPr>
        <p:spPr>
          <a:xfrm>
            <a:off x="10048907" y="3709036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4_2#46ee4f828?pid=724570e37&amp;color=0,0,0&amp;vtp=1&amp;bbb=1&amp;hb=1"/>
          <p:cNvSpPr/>
          <p:nvPr/>
        </p:nvSpPr>
        <p:spPr>
          <a:xfrm>
            <a:off x="932688" y="4334829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①地球体积、质量适中，有适合生命存在的大气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②地球上存在大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量液态水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③日地距离适中，地表温度适宜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④有丰富的煤炭资源</a:t>
            </a:r>
            <a:endParaRPr lang="en-US" altLang="zh-CN" sz="2800" dirty="0"/>
          </a:p>
        </p:txBody>
      </p:sp>
      <p:sp>
        <p:nvSpPr>
          <p:cNvPr id="8" name="QC_5_BD.4_3#46ee4f828.choices?pid=724570e37&amp;color=0,0,0&amp;vtp=1&amp;bbb=1"/>
          <p:cNvSpPr/>
          <p:nvPr/>
        </p:nvSpPr>
        <p:spPr>
          <a:xfrm>
            <a:off x="932688" y="5588636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_1#1e290df98?pid=724570e37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目前，我国正计划开展宜居行星探测计划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。我国积极开展太空探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索的意义不包括(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7_1#1e290df98.bracket?pid=724570e37&amp;color=0,0,0&amp;vpa=3&amp;vtp=1"/>
          <p:cNvSpPr/>
          <p:nvPr/>
        </p:nvSpPr>
        <p:spPr>
          <a:xfrm>
            <a:off x="3710019" y="133845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6_2#1e290df98.choices?pid=724570e37&amp;color=0,0,0&amp;vtp=1&amp;bbb=1"/>
          <p:cNvSpPr/>
          <p:nvPr/>
        </p:nvSpPr>
        <p:spPr>
          <a:xfrm>
            <a:off x="932688" y="198507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.开发太空中的生物资源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.利用太空环境开展科学实验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C.探索宇宙的起源与演化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.认识宇宙环境对地球的影响</a:t>
            </a:r>
            <a:endParaRPr lang="en-US" altLang="zh-CN" sz="2800" dirty="0"/>
          </a:p>
        </p:txBody>
      </p:sp>
      <p:sp>
        <p:nvSpPr>
          <p:cNvPr id="5" name="QC_5_BD.6_1#1e290df98?pid=724570e37&amp;color=0,0,0&amp;vtp=1&amp;bt=1&amp;bbb=1&amp;hb=1&amp;zzd= 2"/>
          <p:cNvSpPr/>
          <p:nvPr/>
        </p:nvSpPr>
        <p:spPr>
          <a:xfrm>
            <a:off x="2521014" y="19308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C_5_BD.6_1#1e290df98?pid=724570e37&amp;color=0,0,0&amp;vtp=1&amp;bt=1&amp;bbb=1&amp;hb=1&amp;zzd= 2"/>
          <p:cNvSpPr/>
          <p:nvPr/>
        </p:nvSpPr>
        <p:spPr>
          <a:xfrm>
            <a:off x="2878201" y="193084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1#5f474a3b5?pid=fedc146d1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遂宁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地理老师用雨伞制作了一个经纬网模型的教具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观察图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所示经纬网模型教具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4~6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8_2#5f474a3b5?iti=2&amp;htil=2&amp;pid=fedc146d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8622" y="2003361"/>
            <a:ext cx="3464866" cy="3434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8_3#5f474a3b5?iti=2&amp;htil=2&amp;pid=fedc146d1&amp;color=0,0,0&amp;vtp=1&amp;bbb=1"/>
          <p:cNvSpPr/>
          <p:nvPr/>
        </p:nvSpPr>
        <p:spPr>
          <a:xfrm>
            <a:off x="7161943" y="5559578"/>
            <a:ext cx="3578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经纬网模型教具</a:t>
            </a:r>
            <a:endParaRPr lang="en-US" altLang="zh-CN" sz="2800" dirty="0"/>
          </a:p>
        </p:txBody>
      </p:sp>
      <p:sp>
        <p:nvSpPr>
          <p:cNvPr id="5" name="QC_5_BD.9_1#1fca4c86e?htil=2&amp;pid=5f474a3b5&amp;color=0,0,0&amp;vtp=1&amp;bbb=1&amp;hb=1"/>
          <p:cNvSpPr/>
          <p:nvPr/>
        </p:nvSpPr>
        <p:spPr>
          <a:xfrm>
            <a:off x="932688" y="1985073"/>
            <a:ext cx="596188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在制作过程中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，伞的结构与经纬网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的构成搭配不当的是(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BD.9_2#1fca4c86e.choices?htil=2&amp;pid=5f474a3b5&amp;color=0,0,0&amp;vtp=1&amp;bbb=1"/>
          <p:cNvSpPr/>
          <p:nvPr/>
        </p:nvSpPr>
        <p:spPr>
          <a:xfrm>
            <a:off x="932688" y="3262058"/>
            <a:ext cx="596188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A.伞骨表示纬线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.伞顶表示北极点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.伞柄表示地轴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.伞面表示地球部分表面</a:t>
            </a:r>
            <a:endParaRPr lang="en-US" altLang="zh-CN" sz="2800" dirty="0"/>
          </a:p>
        </p:txBody>
      </p:sp>
      <p:sp>
        <p:nvSpPr>
          <p:cNvPr id="7" name="QC_5_AN.10_1#1fca4c86e.bracket?pid=5f474a3b5&amp;color=0,0,0&amp;vpa=4&amp;vtp=1"/>
          <p:cNvSpPr/>
          <p:nvPr/>
        </p:nvSpPr>
        <p:spPr>
          <a:xfrm>
            <a:off x="4424394" y="261943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5_BD.9_1#1fca4c86e?htil=2&amp;pid=5f474a3b5&amp;color=0,0,0&amp;vtp=1&amp;bbb=1&amp;hb=1&amp;zzd= 2"/>
          <p:cNvSpPr/>
          <p:nvPr/>
        </p:nvSpPr>
        <p:spPr>
          <a:xfrm>
            <a:off x="2878201" y="32118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5_BD.9_1#1fca4c86e?htil=2&amp;pid=5f474a3b5&amp;color=0,0,0&amp;vtp=1&amp;bbb=1&amp;hb=1&amp;zzd= 2"/>
          <p:cNvSpPr/>
          <p:nvPr/>
        </p:nvSpPr>
        <p:spPr>
          <a:xfrm>
            <a:off x="3235389" y="321183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_1#496747044?pid=5f474a3b5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根据所制的经纬网模型，A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点的地理坐标为(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2_1#496747044.bracket?pid=5f474a3b5&amp;color=0,0,0&amp;vpa=5&amp;vtp=1"/>
          <p:cNvSpPr/>
          <p:nvPr/>
        </p:nvSpPr>
        <p:spPr>
          <a:xfrm>
            <a:off x="8162957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1_2#496747044.choices?pid=5f474a3b5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A.（30°S，60°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E）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.（30°S，60°W）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.（30°N，60°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E）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.（30°N，60°W）</a:t>
            </a:r>
            <a:endParaRPr lang="en-US" altLang="zh-CN" sz="2800" dirty="0"/>
          </a:p>
        </p:txBody>
      </p:sp>
      <p:sp>
        <p:nvSpPr>
          <p:cNvPr id="5" name="QC_5_BD.13_1#93f27e619?pid=5f474a3b5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点位于(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4_1#93f27e619.bracket?pid=5f474a3b5&amp;color=0,0,0&amp;vpa=6&amp;vtp=1"/>
          <p:cNvSpPr/>
          <p:nvPr/>
        </p:nvSpPr>
        <p:spPr>
          <a:xfrm>
            <a:off x="2817844" y="24903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13_2#93f27e619?pid=5f474a3b5&amp;color=0,0,0&amp;vtp=1&amp;bbb=1"/>
          <p:cNvSpPr/>
          <p:nvPr/>
        </p:nvSpPr>
        <p:spPr>
          <a:xfrm>
            <a:off x="932688" y="312534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①热带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②B点的东南方向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③高纬度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④东半球</a:t>
            </a:r>
            <a:endParaRPr lang="en-US" altLang="zh-CN" sz="2800" dirty="0"/>
          </a:p>
        </p:txBody>
      </p:sp>
      <p:sp>
        <p:nvSpPr>
          <p:cNvPr id="8" name="QC_5_BD.13_3#93f27e619.choices?pid=5f474a3b5&amp;color=0,0,0&amp;vtp=1&amp;bbb=1"/>
          <p:cNvSpPr/>
          <p:nvPr/>
        </p:nvSpPr>
        <p:spPr>
          <a:xfrm>
            <a:off x="932688" y="375653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5_1#67a79e8f0?pid=fedc146d1&amp;color=0,0,0&amp;vtp=1&amp;bt=1&amp;bbb=1&amp;hb=1"/>
          <p:cNvSpPr/>
          <p:nvPr/>
        </p:nvSpPr>
        <p:spPr>
          <a:xfrm>
            <a:off x="932688" y="704088"/>
            <a:ext cx="10323576" cy="182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二十四节气是我国古代劳动人民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的智慧结晶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为二十四节气示意图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为清明节景观示意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15_3#67a79e8f0?iti=3&amp;htil=1&amp;pid=fedc146d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7008" y="2666873"/>
            <a:ext cx="4626864" cy="284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4_BD.15_4#67a79e8f0?iti=4&amp;htil=1&amp;pid=fedc146d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3992" y="2666873"/>
            <a:ext cx="3758184" cy="284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15_5#67a79e8f0?iti=3&amp;htil=1&amp;pid=fedc146d1&amp;color=0,0,0&amp;vtp=1&amp;bbb=1"/>
          <p:cNvSpPr/>
          <p:nvPr/>
        </p:nvSpPr>
        <p:spPr>
          <a:xfrm>
            <a:off x="1553528" y="5637657"/>
            <a:ext cx="3933825" cy="5606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二十四节气示意图</a:t>
            </a:r>
            <a:endParaRPr lang="en-US" altLang="zh-CN" sz="2800" dirty="0"/>
          </a:p>
        </p:txBody>
      </p:sp>
      <p:sp>
        <p:nvSpPr>
          <p:cNvPr id="6" name="QM_4_BD.15_6#67a79e8f0?iti=4&amp;htil=1&amp;pid=fedc146d1&amp;color=0,0,0&amp;vtp=1&amp;bbb=1"/>
          <p:cNvSpPr/>
          <p:nvPr/>
        </p:nvSpPr>
        <p:spPr>
          <a:xfrm>
            <a:off x="6706172" y="5637657"/>
            <a:ext cx="3933825" cy="5606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清明节景观示意图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1#bd3e854ef?pid=67a79e8f0&amp;color=0,0,0&amp;vtp=1&amp;bt=1&amp;bbb=1"/>
          <p:cNvSpPr/>
          <p:nvPr/>
        </p:nvSpPr>
        <p:spPr>
          <a:xfrm>
            <a:off x="932688" y="576072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二十四节气变化的主要原因是(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7_1#bd3e854ef.bracket?pid=67a79e8f0&amp;color=0,0,0&amp;vpa=7&amp;vtp=1"/>
          <p:cNvSpPr/>
          <p:nvPr/>
        </p:nvSpPr>
        <p:spPr>
          <a:xfrm>
            <a:off x="6132544" y="572326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6_2#bd3e854ef.choices?pid=67a79e8f0&amp;color=0,0,0&amp;vtp=1&amp;bbb=1"/>
          <p:cNvSpPr/>
          <p:nvPr/>
        </p:nvSpPr>
        <p:spPr>
          <a:xfrm>
            <a:off x="932688" y="1209104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.地球的自转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B.地球的公转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C.海陆的变迁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D.季风的转换</a:t>
            </a:r>
            <a:endParaRPr lang="en-US" altLang="zh-CN" sz="2800" dirty="0"/>
          </a:p>
        </p:txBody>
      </p:sp>
      <p:sp>
        <p:nvSpPr>
          <p:cNvPr id="5" name="QC_5_BD.18_1#11144de2d?pid=67a79e8f0&amp;color=0,0,0&amp;vtp=1&amp;bbb=1"/>
          <p:cNvSpPr/>
          <p:nvPr/>
        </p:nvSpPr>
        <p:spPr>
          <a:xfrm>
            <a:off x="932688" y="2456308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宜宾均为昼短夜长的时段是(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9_1#11144de2d.bracket?pid=67a79e8f0&amp;color=0,0,0&amp;vpa=8&amp;vtp=1"/>
          <p:cNvSpPr/>
          <p:nvPr/>
        </p:nvSpPr>
        <p:spPr>
          <a:xfrm>
            <a:off x="5762656" y="2452562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18_2#11144de2d.choices?pid=67a79e8f0&amp;color=0,0,0&amp;vtp=1&amp;bbb=1"/>
          <p:cNvSpPr/>
          <p:nvPr/>
        </p:nvSpPr>
        <p:spPr>
          <a:xfrm>
            <a:off x="932688" y="3092133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A.立春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—清明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.立夏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—小暑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8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.立秋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—寒露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.立冬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—小寒</a:t>
            </a:r>
            <a:endParaRPr lang="en-US" altLang="zh-CN" sz="2800" dirty="0"/>
          </a:p>
        </p:txBody>
      </p:sp>
      <p:sp>
        <p:nvSpPr>
          <p:cNvPr id="8" name="QC_5_BD.20_1#dc5807052?pid=67a79e8f0&amp;color=0,0,0&amp;vtp=1&amp;bbb=1"/>
          <p:cNvSpPr/>
          <p:nvPr/>
        </p:nvSpPr>
        <p:spPr>
          <a:xfrm>
            <a:off x="932688" y="4339338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清明节前后的地理现象是(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5_AN.21_1#dc5807052.bracket?pid=67a79e8f0&amp;color=0,0,0&amp;vpa=9&amp;vtp=1"/>
          <p:cNvSpPr/>
          <p:nvPr/>
        </p:nvSpPr>
        <p:spPr>
          <a:xfrm>
            <a:off x="5418169" y="4335592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5_BD.20_2#dc5807052.choices?pid=67a79e8f0&amp;color=0,0,0&amp;vtp=1&amp;bbb=1"/>
          <p:cNvSpPr/>
          <p:nvPr/>
        </p:nvSpPr>
        <p:spPr>
          <a:xfrm>
            <a:off x="932688" y="4975163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.梅花香自苦寒来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.谁家新燕啄春泥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C.映日荷花别样红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.无边落木萧萧下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1578</Words>
  <Application>WPS 演示</Application>
  <PresentationFormat>宽屏</PresentationFormat>
  <Paragraphs>149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等线</vt:lpstr>
      <vt:lpstr>Arial Unicode MS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3</cp:revision>
  <dcterms:created xsi:type="dcterms:W3CDTF">2026-02-26T09:15:00Z</dcterms:created>
  <dcterms:modified xsi:type="dcterms:W3CDTF">2026-02-27T08:56:22Z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13F0CB3318E5474BAE4E902D2979B2C2_12</vt:lpwstr>
  </property>
  <property fmtid="{D5CDD505-2E9C-101B-9397-08002B2CF9AE}" pid="3" name="KSOProductBuildVer">
    <vt:lpwstr>2052-12.1.0.24657</vt:lpwstr>
  </property>
</Properties>
</file>