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73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slide" Target="../slides/slide13.xml"/><Relationship Id="rId8" Type="http://schemas.openxmlformats.org/officeDocument/2006/relationships/slide" Target="../slides/slide12.xml"/><Relationship Id="rId7" Type="http://schemas.openxmlformats.org/officeDocument/2006/relationships/slide" Target="../slides/slide9.xml"/><Relationship Id="rId6" Type="http://schemas.openxmlformats.org/officeDocument/2006/relationships/slide" Target="../slides/slide7.xml"/><Relationship Id="rId5" Type="http://schemas.openxmlformats.org/officeDocument/2006/relationships/slide" Target="../slides/slide6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8270490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5238d2b2a&amp;cid=5238d2b2a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c982ad637&amp;cid=c982ad637&amp;vtp=1">
            <a:hlinkClick r:id="rId4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6a275e049&amp;cid=6a275e049&amp;vtp=1">
            <a:hlinkClick r:id="rId5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d26d0ab68&amp;cid=d26d0ab68&amp;vtp=1">
            <a:hlinkClick r:id="rId6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92b2ec520&amp;cid=92b2ec520&amp;vtp=1">
            <a:hlinkClick r:id="rId7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f7c556ae0&amp;cid=f7c556ae0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b08c978a6&amp;cid=b08c978a6&amp;vtp=1">
            <a:hlinkClick r:id="rId7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b514e2c32&amp;cid=b514e2c32&amp;vtp=1">
            <a:hlinkClick r:id="rId8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488cc6b54&amp;cid=488cc6b54&amp;vtp=1">
            <a:hlinkClick r:id="rId8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7ab3d1e22&amp;cid=7ab3d1e22&amp;vtp=1">
            <a:hlinkClick r:id="rId9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_1#0f49d420f?pid=6da4aa91b&amp;color=0,0,0&amp;vtp=1&amp;bt=1&amp;bbb=1&amp;hb=1"/>
          <p:cNvSpPr/>
          <p:nvPr/>
        </p:nvSpPr>
        <p:spPr>
          <a:xfrm>
            <a:off x="932688" y="704088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阿勒泰地区位于阿尔泰山脉南麓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因其冬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季降雪量大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积雪厚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雪期长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被誉为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中国雪都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这里的禾木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村被誉为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中国最美乡村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小铭乘坐航班从乌鲁木齐飞往阿勒泰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旅游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读阿勒泰位置示意图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和阿勒泰民族构成图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10-5），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8_3#0f49d420f?iti=4&amp;htil=1&amp;pid=6da4aa91b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1560" y="720000"/>
            <a:ext cx="619048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M_4_BD.18_4#0f49d420f?iti=5&amp;htil=1&amp;pid=6da4aa91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4464" y="738288"/>
            <a:ext cx="2048256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8_5#0f49d420f?iti=4&amp;htil=1&amp;pid=6da4aa91b&amp;color=0,0,0&amp;vtp=1&amp;bbb=1"/>
          <p:cNvSpPr/>
          <p:nvPr/>
        </p:nvSpPr>
        <p:spPr>
          <a:xfrm>
            <a:off x="2090992" y="4276000"/>
            <a:ext cx="4111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阿勒泰位置示意图</a:t>
            </a:r>
            <a:endParaRPr lang="en-US" altLang="zh-CN" sz="2800" dirty="0"/>
          </a:p>
        </p:txBody>
      </p:sp>
      <p:sp>
        <p:nvSpPr>
          <p:cNvPr id="5" name="QM_4_BD.18_6#0f49d420f?iti=5&amp;htil=1&amp;pid=6da4aa91b&amp;color=0,0,0&amp;vtp=1&amp;bbb=1&amp;hb=1"/>
          <p:cNvSpPr/>
          <p:nvPr/>
        </p:nvSpPr>
        <p:spPr>
          <a:xfrm>
            <a:off x="7452360" y="4276000"/>
            <a:ext cx="3712464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阿勒泰民族构成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b514e2c32?pid=0f49d420f&amp;color=0,0,0&amp;vtp=1&amp;bt=1&amp;bbb=1&amp;hb=1"/>
          <p:cNvSpPr/>
          <p:nvPr/>
        </p:nvSpPr>
        <p:spPr>
          <a:xfrm>
            <a:off x="932688" y="57607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入住禾木村民宿是这里的必打卡项目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。小铭入住的传统民居是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b514e2c32.bracket?pid=0f49d420f&amp;color=0,0,0&amp;vpa=8&amp;vtp=1"/>
          <p:cNvSpPr/>
          <p:nvPr/>
        </p:nvSpPr>
        <p:spPr>
          <a:xfrm>
            <a:off x="1222407" y="1210437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9_2#b514e2c32.choices?pid=0f49d420f&amp;color=0,0,0&amp;vtp=1&amp;bbb=1"/>
          <p:cNvSpPr/>
          <p:nvPr/>
        </p:nvSpPr>
        <p:spPr>
          <a:xfrm>
            <a:off x="932688" y="185026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.平顶土墙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B.斜顶木屋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C.四合院落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.高架竹楼</a:t>
            </a:r>
            <a:endParaRPr lang="en-US" altLang="zh-CN" sz="2800" dirty="0"/>
          </a:p>
        </p:txBody>
      </p:sp>
      <p:sp>
        <p:nvSpPr>
          <p:cNvPr id="5" name="QC_5_BD.21_1#488cc6b54?pid=0f49d420f&amp;color=0,0,0&amp;vtp=1&amp;bbb=1"/>
          <p:cNvSpPr/>
          <p:nvPr/>
        </p:nvSpPr>
        <p:spPr>
          <a:xfrm>
            <a:off x="932688" y="24814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阿勒泰的民族特点是(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2_1#488cc6b54.bracket?pid=0f49d420f&amp;color=0,0,0&amp;vpa=9&amp;vtp=1"/>
          <p:cNvSpPr/>
          <p:nvPr/>
        </p:nvSpPr>
        <p:spPr>
          <a:xfrm>
            <a:off x="4691094" y="247764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21_2#488cc6b54.choices?pid=0f49d420f&amp;color=0,0,0&amp;vtp=1&amp;bbb=1"/>
          <p:cNvSpPr/>
          <p:nvPr/>
        </p:nvSpPr>
        <p:spPr>
          <a:xfrm>
            <a:off x="932688" y="312045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.民族构成较单一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.维吾尔族为主体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C.哈萨克族人口少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.多个民族大杂居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e15fa0d8?pid=827049093&amp;color=64,64,64&amp;vtp=1&amp;bt=1&amp;bbb=1"/>
          <p:cNvSpPr/>
          <p:nvPr/>
        </p:nvSpPr>
        <p:spPr>
          <a:xfrm>
            <a:off x="932688" y="576073"/>
            <a:ext cx="10323576" cy="57492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pic>
        <p:nvPicPr>
          <p:cNvPr id="3" name="QO_4_BD.23_1#7ab3d1e22?iti=6&amp;htil=5&amp;pid=8e15fa0d8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6949" y="1232879"/>
            <a:ext cx="3872856" cy="266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3_2#7ab3d1e22?iti=6&amp;htil=5&amp;pid=8e15fa0d8&amp;color=0,0,0&amp;vtp=1&amp;bbb=1&amp;hb=1"/>
          <p:cNvSpPr/>
          <p:nvPr/>
        </p:nvSpPr>
        <p:spPr>
          <a:xfrm>
            <a:off x="6190233" y="4028629"/>
            <a:ext cx="5065776" cy="10577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10-6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粤港澳大湾区位置示意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endParaRPr lang="en-US" altLang="zh-CN" sz="2800" dirty="0"/>
          </a:p>
        </p:txBody>
      </p:sp>
      <p:sp>
        <p:nvSpPr>
          <p:cNvPr id="5" name="QO_4_BD.23_3#7ab3d1e22?htil=5&amp;pid=8e15fa0d8&amp;color=0,0,0&amp;vtp=1&amp;bbb=1&amp;hb=1"/>
          <p:cNvSpPr/>
          <p:nvPr/>
        </p:nvSpPr>
        <p:spPr>
          <a:xfrm>
            <a:off x="932688" y="1214591"/>
            <a:ext cx="5157216" cy="4957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完成下列问题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。（14分）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新质生产力的关键是突破传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统增长方式和发展路径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其本质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特点是创新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粤港澳大湾区等地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将打造成我国新质生产力的发展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为粤港澳大湾区位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为我国近三次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人口普查年龄结构数据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4#7ab3d1e22?pid=8e15fa0d8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表10-1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我国近三次人口普查年龄结构数据</a:t>
            </a:r>
            <a:endParaRPr lang="en-US" altLang="zh-CN" sz="2800" dirty="0"/>
          </a:p>
        </p:txBody>
      </p:sp>
      <p:graphicFrame>
        <p:nvGraphicFramePr>
          <p:cNvPr id="14" name="QO_4_BD.23_5#7ab3d1e22?colgroup=2,7,8,8&amp;pid=8e15fa0d8&amp;color=0,0,0&amp;vtp=1&amp;bbb=1&amp;hb=1"/>
          <p:cNvGraphicFramePr>
            <a:graphicFrameLocks noGrp="1"/>
          </p:cNvGraphicFramePr>
          <p:nvPr/>
        </p:nvGraphicFramePr>
        <p:xfrm>
          <a:off x="932688" y="1278890"/>
          <a:ext cx="10277856" cy="3317939"/>
        </p:xfrm>
        <a:graphic>
          <a:graphicData uri="http://schemas.openxmlformats.org/drawingml/2006/table">
            <a:tbl>
              <a:tblPr/>
              <a:tblGrid>
                <a:gridCol w="896112"/>
                <a:gridCol w="2962656"/>
                <a:gridCol w="3255264"/>
                <a:gridCol w="3163824"/>
              </a:tblGrid>
              <a:tr h="111328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青少年人口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0~14岁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）所占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比重/%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劳动年龄人口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15~59岁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）所占比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重/%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老年人口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60岁及以上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）所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占比重/%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22.89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66.78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10.33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16.60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70.14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13.26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2020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17.95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63.35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18.70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6#7ab3d1e22?pid=8e15fa0d8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【粤港澳携手建新区】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粤港澳大湾区的建设可充分发挥综合优势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深化祖国内地与港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澳的联系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充分发挥其在国家经济发展和对外开放中的引领作用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B_5_BD.24_1#ce0a8aa16?pid=7ab3d1e22&amp;color=0,0,0&amp;vtp=1&amp;bbb=1&amp;hb=1"/>
          <p:cNvSpPr/>
          <p:nvPr/>
        </p:nvSpPr>
        <p:spPr>
          <a:xfrm>
            <a:off x="932688" y="262578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粤港澳大湾区地处我国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填方位）部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，位于甲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填河流名称）的入海口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，濒临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由香港、澳门特别行政区及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省部分城市组成。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4分）</a:t>
            </a:r>
            <a:endParaRPr lang="en-US" altLang="zh-CN" sz="2800" dirty="0"/>
          </a:p>
        </p:txBody>
      </p:sp>
      <p:sp>
        <p:nvSpPr>
          <p:cNvPr id="4" name="QB_5_AN.25_1#ce0a8aa16.blank?pid=7ab3d1e22&amp;color=0,0,0&amp;vpa=10&amp;vtp=1&amp;bbb=1"/>
          <p:cNvSpPr/>
          <p:nvPr/>
        </p:nvSpPr>
        <p:spPr>
          <a:xfrm>
            <a:off x="5407056" y="2595308"/>
            <a:ext cx="18653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南（1分）</a:t>
            </a:r>
            <a:endParaRPr lang="en-US" altLang="zh-CN" sz="2800" dirty="0"/>
          </a:p>
        </p:txBody>
      </p:sp>
      <p:sp>
        <p:nvSpPr>
          <p:cNvPr id="5" name="QB_5_AN.26_1#ce0a8aa16.blank?pid=7ab3d1e22&amp;color=0,0,0&amp;vpa=11&amp;vtp=1&amp;bbb=1"/>
          <p:cNvSpPr/>
          <p:nvPr/>
        </p:nvSpPr>
        <p:spPr>
          <a:xfrm>
            <a:off x="943007" y="3243008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（1分）</a:t>
            </a:r>
            <a:endParaRPr lang="en-US" altLang="zh-CN" sz="2800" dirty="0"/>
          </a:p>
        </p:txBody>
      </p:sp>
      <p:sp>
        <p:nvSpPr>
          <p:cNvPr id="6" name="QB_5_AN.27_1#ce0a8aa16.blank?pid=7ab3d1e22&amp;color=0,0,0&amp;vpa=12&amp;vtp=1&amp;bbb=1"/>
          <p:cNvSpPr/>
          <p:nvPr/>
        </p:nvSpPr>
        <p:spPr>
          <a:xfrm>
            <a:off x="8255032" y="3243008"/>
            <a:ext cx="18653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南（1分）</a:t>
            </a:r>
            <a:endParaRPr lang="en-US" altLang="zh-CN" sz="2800" dirty="0"/>
          </a:p>
        </p:txBody>
      </p:sp>
      <p:sp>
        <p:nvSpPr>
          <p:cNvPr id="7" name="QB_5_AN.28_1#ce0a8aa16.blank?pid=7ab3d1e22&amp;color=0,0,0&amp;vpa=13&amp;vtp=1&amp;bbb=1"/>
          <p:cNvSpPr/>
          <p:nvPr/>
        </p:nvSpPr>
        <p:spPr>
          <a:xfrm>
            <a:off x="5229256" y="3890708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广东（1分）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237d5d34?pid=7ab3d1e22&amp;color=0,0,0&amp;vtp=1&amp;bt=1&amp;bbb=1&amp;hb=1"/>
          <p:cNvSpPr/>
          <p:nvPr/>
        </p:nvSpPr>
        <p:spPr>
          <a:xfrm>
            <a:off x="932688" y="704088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【新质生产力催生新活力】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人形机器人是人工智能技术的集成体现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未来人形机器人有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望将人们从简单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重复性强以及危险度高的工作岗位中解脱出来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粤港澳大湾区在人形机器人领域布局早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根基深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与高校和科研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机构产学研合作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建立了较为完整的机器人产业链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BD.29_1#ebb374883?pid=7ab3d1e22&amp;color=0,0,0&amp;vtp=1&amp;bbb=1"/>
          <p:cNvSpPr/>
          <p:nvPr/>
        </p:nvSpPr>
        <p:spPr>
          <a:xfrm>
            <a:off x="932688" y="3900678"/>
            <a:ext cx="10526713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列举粤港澳大湾区发展人形机器人产业的有利条件。（6分）</a:t>
            </a:r>
            <a:endParaRPr lang="en-US" altLang="zh-CN" sz="2800" dirty="0"/>
          </a:p>
        </p:txBody>
      </p:sp>
      <p:sp>
        <p:nvSpPr>
          <p:cNvPr id="4" name="QO_5_AN.30_1#ebb374883?pid=7ab3d1e22&amp;color=0,0,0&amp;vtp=1&amp;bbb=1&amp;hb=1"/>
          <p:cNvSpPr/>
          <p:nvPr/>
        </p:nvSpPr>
        <p:spPr>
          <a:xfrm>
            <a:off x="932688" y="45396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①产业基础好；②科技力量雄厚，人才储备充足；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金充足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；④市场需求大；⑤交通便利等。（6分，任答三点）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1_1#f48a2a6cb?pid=7ab3d1e22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根据表中所示我国人口年龄结构的变化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，推测人形机器人未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来可能的应用场景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3" name="QO_5_AN.32_1#f48a2a6cb?pid=7ab3d1e22&amp;color=0,0,0&amp;vtp=1&amp;bbb=1&amp;hb=1"/>
          <p:cNvSpPr/>
          <p:nvPr/>
        </p:nvSpPr>
        <p:spPr>
          <a:xfrm>
            <a:off x="932688" y="198507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①养老护理；②工业生产；③农业生产等。（4分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，任答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27049093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827049093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827049093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从世界看中国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da4aa91b?pid=827049093&amp;color=64,64,64&amp;vtp=1&amp;bt=1&amp;bbb=1"/>
          <p:cNvSpPr/>
          <p:nvPr/>
        </p:nvSpPr>
        <p:spPr>
          <a:xfrm>
            <a:off x="932688" y="576072"/>
            <a:ext cx="10323576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sp>
        <p:nvSpPr>
          <p:cNvPr id="3" name="QM_4_BD.1_1#7a16d1872?pid=6da4aa91b&amp;color=0,0,0&amp;vtp=1&amp;bbb=1&amp;hb=1"/>
          <p:cNvSpPr/>
          <p:nvPr/>
        </p:nvSpPr>
        <p:spPr>
          <a:xfrm>
            <a:off x="932688" y="1292279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【新课标·海洋权益】（2025·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达州期末改编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个全国测绘法宣传日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主题为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规范使用地图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一点都不能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钓鱼岛及其附属岛屿自古以来就是我国的固有领土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10-1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为钓鱼岛位置示意图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_2#7a16d1872?iti=1&amp;htil=1&amp;pid=6da4aa91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088" y="866306"/>
            <a:ext cx="4059936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_3#7a16d1872?iti=1&amp;htil=1&amp;pid=6da4aa91b&amp;color=0,0,0&amp;vtp=1&amp;bbb=1"/>
          <p:cNvSpPr/>
          <p:nvPr/>
        </p:nvSpPr>
        <p:spPr>
          <a:xfrm>
            <a:off x="6898228" y="3975012"/>
            <a:ext cx="4105656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钓鱼岛位置示意图</a:t>
            </a:r>
            <a:endParaRPr lang="en-US" altLang="zh-CN" sz="2800" dirty="0"/>
          </a:p>
        </p:txBody>
      </p:sp>
      <p:sp>
        <p:nvSpPr>
          <p:cNvPr id="4" name="QC_5_BD.2_1#5238d2b2a?htil=1&amp;pid=7a16d1872&amp;color=0,0,0&amp;vtp=1&amp;bbb=1&amp;hb=1"/>
          <p:cNvSpPr/>
          <p:nvPr/>
        </p:nvSpPr>
        <p:spPr>
          <a:xfrm>
            <a:off x="932688" y="720000"/>
            <a:ext cx="61264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钓鱼岛及其附属岛屿所在的海域是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BD.2_2#5238d2b2a.choices?htil=1&amp;pid=7a16d1872&amp;color=0,0,0&amp;vtp=1&amp;bbb=1"/>
          <p:cNvSpPr/>
          <p:nvPr/>
        </p:nvSpPr>
        <p:spPr>
          <a:xfrm>
            <a:off x="932688" y="1997773"/>
            <a:ext cx="61264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7119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.渤海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7119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C.东海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.南海</a:t>
            </a:r>
            <a:endParaRPr lang="en-US" altLang="zh-CN" sz="2800" dirty="0"/>
          </a:p>
        </p:txBody>
      </p:sp>
      <p:sp>
        <p:nvSpPr>
          <p:cNvPr id="6" name="QC_5_AN.3_1#5238d2b2a.bracket?pid=7a16d1872&amp;color=0,0,0&amp;vpa=1&amp;vtp=1"/>
          <p:cNvSpPr/>
          <p:nvPr/>
        </p:nvSpPr>
        <p:spPr>
          <a:xfrm>
            <a:off x="1209707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_1#c982ad637?pid=7a16d1872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我国在钓鱼岛周边开展常态化巡航，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其意义包括(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5_1#c982ad637.bracket?pid=7a16d1872&amp;color=0,0,0&amp;vpa=2&amp;vtp=1"/>
          <p:cNvSpPr/>
          <p:nvPr/>
        </p:nvSpPr>
        <p:spPr>
          <a:xfrm>
            <a:off x="8977345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4_2#c982ad637?pid=7a16d1872&amp;color=0,0,0&amp;vtp=1&amp;bbb=1&amp;h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①强化对周边岛礁及海域的有效管理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树立公民的海洋国土观念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治理海洋环境污染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④维护国家主权和领土完整</a:t>
            </a:r>
            <a:endParaRPr lang="en-US" altLang="zh-CN" sz="2800" dirty="0"/>
          </a:p>
        </p:txBody>
      </p:sp>
      <p:sp>
        <p:nvSpPr>
          <p:cNvPr id="5" name="QC_5_BD.4_3#c982ad637.choices?pid=7a16d1872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_1#c33adfb78?pid=6da4aa91b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中国是茶的故乡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茶文化的发源地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我国黄茶主要分布省级行政区示意图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6_2#c33adfb78?iti=2&amp;htil=2&amp;pid=6da4aa91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5334" y="2003361"/>
            <a:ext cx="3711443" cy="279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6_3#c33adfb78?iti=2&amp;htil=2&amp;pid=6da4aa91b&amp;color=0,0,0&amp;vtp=1&amp;bbb=1&amp;hb=1"/>
          <p:cNvSpPr/>
          <p:nvPr/>
        </p:nvSpPr>
        <p:spPr>
          <a:xfrm>
            <a:off x="6674200" y="4919498"/>
            <a:ext cx="455371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我国黄茶主要分布省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级行政区示意图</a:t>
            </a:r>
            <a:endParaRPr lang="en-US" altLang="zh-CN" sz="2800" dirty="0"/>
          </a:p>
        </p:txBody>
      </p:sp>
      <p:sp>
        <p:nvSpPr>
          <p:cNvPr id="5" name="QC_5_BD.7_1#6a275e049?htil=2&amp;pid=c33adfb78&amp;color=0,0,0&amp;vtp=1&amp;bbb=1&amp;hb=1"/>
          <p:cNvSpPr/>
          <p:nvPr/>
        </p:nvSpPr>
        <p:spPr>
          <a:xfrm>
            <a:off x="932688" y="1985073"/>
            <a:ext cx="5669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图中黄茶与所在省级行政区名称对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BD.7_2#6a275e049.choices?htil=2&amp;pid=c33adfb78&amp;color=0,0,0&amp;vtp=1&amp;bbb=1"/>
          <p:cNvSpPr/>
          <p:nvPr/>
        </p:nvSpPr>
        <p:spPr>
          <a:xfrm>
            <a:off x="932688" y="3262058"/>
            <a:ext cx="56692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A.远安鹿苑—广东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.君山银针—湖南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.平阳黄汤—云南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.霍山黄芽—山西</a:t>
            </a:r>
            <a:endParaRPr lang="en-US" altLang="zh-CN" sz="2800" dirty="0"/>
          </a:p>
        </p:txBody>
      </p:sp>
      <p:sp>
        <p:nvSpPr>
          <p:cNvPr id="7" name="QC_5_AN.8_1#6a275e049.bracket?pid=c33adfb78&amp;color=0,0,0&amp;vpa=3&amp;vtp=1"/>
          <p:cNvSpPr/>
          <p:nvPr/>
        </p:nvSpPr>
        <p:spPr>
          <a:xfrm>
            <a:off x="3008344" y="2619438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d26d0ab68?pid=c33adfb78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关于蒙顶黄芽所在省级行政区描述正确的是(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d26d0ab68.bracket?pid=c33adfb78&amp;color=0,0,0&amp;vpa=4&amp;vtp=1"/>
          <p:cNvSpPr/>
          <p:nvPr/>
        </p:nvSpPr>
        <p:spPr>
          <a:xfrm>
            <a:off x="8262970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9_2#d26d0ab68.choices?pid=c33adfb78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.我国面积最大的省区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.我国人口最多的省区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C.全部位于北方地区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.成都为该省行政中心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1_1#49287e37d?iti=3&amp;htil=3&amp;pid=6da4aa91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7218" y="722376"/>
            <a:ext cx="5029200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1_2#49287e37d?iti=3&amp;htil=3&amp;pid=6da4aa91b&amp;color=0,0,0&amp;vtp=1&amp;bbb=1&amp;hb=1"/>
          <p:cNvSpPr/>
          <p:nvPr/>
        </p:nvSpPr>
        <p:spPr>
          <a:xfrm>
            <a:off x="6168930" y="4068064"/>
            <a:ext cx="5065776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我国第六次和第七次人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口普查年龄构成对比示意图</a:t>
            </a:r>
            <a:endParaRPr lang="en-US" altLang="zh-CN" sz="2800" dirty="0"/>
          </a:p>
        </p:txBody>
      </p:sp>
      <p:sp>
        <p:nvSpPr>
          <p:cNvPr id="4" name="QM_4_BD.11_3#49287e37d?htil=3&amp;pid=6da4aa91b&amp;color=0,0,0&amp;vtp=1&amp;bt=1&amp;bbb=1&amp;hb=1"/>
          <p:cNvSpPr/>
          <p:nvPr/>
        </p:nvSpPr>
        <p:spPr>
          <a:xfrm>
            <a:off x="932688" y="704088"/>
            <a:ext cx="515721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资阳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b="1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10-3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为我国第六次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（2010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</a:t>
            </a:r>
            <a:endParaRPr lang="en-US" altLang="zh-CN" sz="2800" b="1" i="0" spc="-1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第七次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（2020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人口普查年龄构</a:t>
            </a:r>
            <a:endParaRPr lang="en-US" altLang="zh-CN" sz="2800" b="1" i="0" spc="-1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成对比示意图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5~7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_1#92b2ec520?pid=49287e37d&amp;color=0,0,0&amp;vtp=1&amp;bt=1&amp;bbb=1"/>
          <p:cNvSpPr/>
          <p:nvPr/>
        </p:nvSpPr>
        <p:spPr>
          <a:xfrm>
            <a:off x="932688" y="576072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读图10-3可知，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我国人口年龄构成的变化特点是(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3_1#92b2ec520.bracket?pid=49287e37d&amp;color=0,0,0&amp;vpa=5&amp;vtp=1"/>
          <p:cNvSpPr/>
          <p:nvPr/>
        </p:nvSpPr>
        <p:spPr>
          <a:xfrm>
            <a:off x="8915432" y="575501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2_2#92b2ec520.choices?pid=49287e37d&amp;color=0,0,0&amp;vtp=1&amp;bbb=1"/>
          <p:cNvSpPr/>
          <p:nvPr/>
        </p:nvSpPr>
        <p:spPr>
          <a:xfrm>
            <a:off x="932688" y="1211200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.青壮年人口比重上升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.青壮年人口比重不变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C.少儿人口比重下降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.老年人口比重上升</a:t>
            </a:r>
            <a:endParaRPr lang="en-US" altLang="zh-CN" sz="2800" dirty="0"/>
          </a:p>
        </p:txBody>
      </p:sp>
      <p:sp>
        <p:nvSpPr>
          <p:cNvPr id="5" name="QC_5_BD.14_1#f7c556ae0?pid=49287e37d&amp;color=0,0,0&amp;vtp=1&amp;bbb=1"/>
          <p:cNvSpPr/>
          <p:nvPr/>
        </p:nvSpPr>
        <p:spPr>
          <a:xfrm>
            <a:off x="932688" y="2465007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图中所反映的我国人口问题，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可能带来(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5_1#f7c556ae0.bracket?pid=49287e37d&amp;color=0,0,0&amp;vpa=6&amp;vtp=1"/>
          <p:cNvSpPr/>
          <p:nvPr/>
        </p:nvSpPr>
        <p:spPr>
          <a:xfrm>
            <a:off x="7548595" y="2464436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14_2#f7c556ae0.choices?pid=49287e37d&amp;color=0,0,0&amp;vtp=1&amp;bbb=1"/>
          <p:cNvSpPr/>
          <p:nvPr/>
        </p:nvSpPr>
        <p:spPr>
          <a:xfrm>
            <a:off x="932688" y="3090229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.粮食需求锐减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.男女比例失衡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C.经济发展停滞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.赡养负担加重</a:t>
            </a:r>
            <a:endParaRPr lang="en-US" altLang="zh-CN" sz="2800" dirty="0"/>
          </a:p>
        </p:txBody>
      </p:sp>
      <p:sp>
        <p:nvSpPr>
          <p:cNvPr id="8" name="QC_5_BD.16_1#b08c978a6?pid=49287e37d&amp;color=0,0,0&amp;vtp=1&amp;bbb=1&amp;hb=1"/>
          <p:cNvSpPr/>
          <p:nvPr/>
        </p:nvSpPr>
        <p:spPr>
          <a:xfrm>
            <a:off x="932688" y="4347529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“银发经济”是以服务老年人口为主的新兴产业。“银发经济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”的兴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起将明显带动的行业是(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5_AN.17_1#b08c978a6.bracket?pid=49287e37d&amp;color=0,0,0&amp;vpa=7&amp;vtp=1"/>
          <p:cNvSpPr/>
          <p:nvPr/>
        </p:nvSpPr>
        <p:spPr>
          <a:xfrm>
            <a:off x="4781581" y="4972433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5_BD.16_2#b08c978a6.choices?pid=49287e37d&amp;color=0,0,0&amp;vtp=1&amp;bbb=1"/>
          <p:cNvSpPr/>
          <p:nvPr/>
        </p:nvSpPr>
        <p:spPr>
          <a:xfrm>
            <a:off x="932688" y="5600256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.证券投资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B.交通通信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C.养老护理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.建筑房产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1896</Words>
  <Application>WPS 演示</Application>
  <PresentationFormat>宽屏</PresentationFormat>
  <Paragraphs>196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4</cp:revision>
  <dcterms:created xsi:type="dcterms:W3CDTF">2026-02-26T09:35:00Z</dcterms:created>
  <dcterms:modified xsi:type="dcterms:W3CDTF">2026-02-27T08:59:02Z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2ADBA2EE1E6049ACB60466A77A886AE4_12</vt:lpwstr>
  </property>
</Properties>
</file>