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slide" Target="../slides/slide11.xml"/><Relationship Id="rId8" Type="http://schemas.openxmlformats.org/officeDocument/2006/relationships/slide" Target="../slides/slide10.xml"/><Relationship Id="rId7" Type="http://schemas.openxmlformats.org/officeDocument/2006/relationships/slide" Target="../slides/slide9.xml"/><Relationship Id="rId6" Type="http://schemas.openxmlformats.org/officeDocument/2006/relationships/slide" Target="../slides/slide8.xml"/><Relationship Id="rId5" Type="http://schemas.openxmlformats.org/officeDocument/2006/relationships/slide" Target="../slides/slide6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ec239c4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a20e564fc&amp;cid=a20e564fc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e3685e465&amp;cid=e3685e465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830419732&amp;cid=830419732&amp;vtp=1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6a0a19ffc&amp;cid=6a0a19ffc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4d3c76719&amp;cid=4d3c76719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3afd31dbb&amp;cid=3afd31dbb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3b02b86bf&amp;cid=3b02b86bf&amp;vtp=1">
            <a:hlinkClick r:id="rId6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9ed7a87c5&amp;cid=9ed7a87c5&amp;vtp=1">
            <a:hlinkClick r:id="rId7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117ee260e&amp;cid=117ee260e&amp;vtp=1">
            <a:hlinkClick r:id="rId8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11500d58c&amp;cid=11500d58c&amp;vtp=1">
            <a:hlinkClick r:id="rId9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117ee260e?pid=48fc4e5a4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《规划》提出要“有序疏解非首都功能，优化提升首都功能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列单位有必要被疏解的是(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117ee260e.bracket?pid=48fc4e5a4&amp;color=0,0,0&amp;vpa=9&amp;vtp=1"/>
          <p:cNvSpPr/>
          <p:nvPr/>
        </p:nvSpPr>
        <p:spPr>
          <a:xfrm>
            <a:off x="5138769" y="133845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1_2#117ee260e.choices?pid=48fc4e5a4&amp;color=0,0,0&amp;vtp=1&amp;bbb=1"/>
          <p:cNvSpPr/>
          <p:nvPr/>
        </p:nvSpPr>
        <p:spPr>
          <a:xfrm>
            <a:off x="932688" y="198507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.北京航空航天大学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.美国驻华大使馆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C.大型批发市场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.中央广播电视总台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199df5a0?pid=ec239c40c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3_1#11500d58c?pid=0199df5a0&amp;color=0,0,0&amp;vtp=1&amp;bbb=1&amp;hb=1"/>
          <p:cNvSpPr/>
          <p:nvPr/>
        </p:nvSpPr>
        <p:spPr>
          <a:xfrm>
            <a:off x="932688" y="1292279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）阅读图文材料，完成下列问题。（12分）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始建于战国时期的郑国渠长达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多千米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是我国古代最长的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自流灌溉系统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灌溉渭河以北农田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暑假期间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成都某中学地理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兴趣小组前往郑国渠开展研学活动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为郑国渠地理位置示意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为泾河张家山水文站各月含沙量统计图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3_3#11500d58c?iti=3&amp;htil=1&amp;pid=0199df5a0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7864" y="720000"/>
            <a:ext cx="4636008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4_BD.23_4#11500d58c?iti=4&amp;htil=1&amp;pid=0199df5a0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2824" y="720000"/>
            <a:ext cx="4169664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3_5#11500d58c?iti=3&amp;htil=1&amp;pid=0199df5a0&amp;color=0,0,0&amp;vtp=1&amp;bbb=1"/>
          <p:cNvSpPr/>
          <p:nvPr/>
        </p:nvSpPr>
        <p:spPr>
          <a:xfrm>
            <a:off x="1104456" y="3773080"/>
            <a:ext cx="4822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郑国渠地理位置示意图</a:t>
            </a:r>
            <a:endParaRPr lang="en-US" altLang="zh-CN" sz="2800" dirty="0"/>
          </a:p>
        </p:txBody>
      </p:sp>
      <p:sp>
        <p:nvSpPr>
          <p:cNvPr id="5" name="QO_4_BD.23_6#11500d58c?iti=4&amp;htil=1&amp;pid=0199df5a0&amp;color=0,0,0&amp;vtp=1&amp;bbb=1&amp;hb=1"/>
          <p:cNvSpPr/>
          <p:nvPr/>
        </p:nvSpPr>
        <p:spPr>
          <a:xfrm>
            <a:off x="6195060" y="3773080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15-4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泾河张家山水文站各月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含沙量统计图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4_1#355271c15?pid=11500d58c&amp;color=0,0,0&amp;vtp=1&amp;bt=1&amp;bbb=1&amp;hb=1"/>
          <p:cNvSpPr/>
          <p:nvPr/>
        </p:nvSpPr>
        <p:spPr>
          <a:xfrm>
            <a:off x="932688" y="576072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从成都出发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，同学们乘坐高铁来到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行政中心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），再坐车来到了渠首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（村镇名称）。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这里地处陕西省中部渭河平原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，也称为关中平原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，往北就是著名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的黄土高原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</p:txBody>
      </p:sp>
      <p:sp>
        <p:nvSpPr>
          <p:cNvPr id="3" name="QB_5_AN.25_1#355271c15.blank?pid=11500d58c&amp;color=0,0,0&amp;vpa=10&amp;vtp=1&amp;bbb=1"/>
          <p:cNvSpPr/>
          <p:nvPr/>
        </p:nvSpPr>
        <p:spPr>
          <a:xfrm>
            <a:off x="7192995" y="545592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西安（1分）</a:t>
            </a:r>
            <a:endParaRPr lang="en-US" altLang="zh-CN" sz="2800" dirty="0"/>
          </a:p>
        </p:txBody>
      </p:sp>
      <p:sp>
        <p:nvSpPr>
          <p:cNvPr id="4" name="QB_5_AN.26_1#355271c15.blank?pid=11500d58c&amp;color=0,0,0&amp;vpa=11&amp;vtp=1&amp;bbb=1"/>
          <p:cNvSpPr/>
          <p:nvPr/>
        </p:nvSpPr>
        <p:spPr>
          <a:xfrm>
            <a:off x="6300819" y="1193292"/>
            <a:ext cx="25796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王桥镇（1分）</a:t>
            </a:r>
            <a:endParaRPr lang="en-US" altLang="zh-CN" sz="2800" dirty="0"/>
          </a:p>
        </p:txBody>
      </p:sp>
      <p:sp>
        <p:nvSpPr>
          <p:cNvPr id="5" name="QB_5_BD.27_1#7d18db3e4?pid=11500d58c&amp;color=0,0,0&amp;vtp=1&amp;bbb=1&amp;hb=1"/>
          <p:cNvSpPr/>
          <p:nvPr/>
        </p:nvSpPr>
        <p:spPr>
          <a:xfrm>
            <a:off x="932688" y="31464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同学们查阅资料了解到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，郑国渠与同学们家乡的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都是当时秦国修建的著名灌溉工程，主要作用都是解决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水资源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分布不均的问题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</p:txBody>
      </p:sp>
      <p:sp>
        <p:nvSpPr>
          <p:cNvPr id="6" name="QB_5_AN.28_1#7d18db3e4.blank?pid=11500d58c&amp;color=0,0,0&amp;vpa=12&amp;vtp=1&amp;bbb=1&amp;hb=1"/>
          <p:cNvSpPr/>
          <p:nvPr/>
        </p:nvSpPr>
        <p:spPr>
          <a:xfrm>
            <a:off x="932689" y="3116008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都江堰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1分）</a:t>
            </a:r>
            <a:endParaRPr lang="en-US" altLang="zh-CN" sz="2800" dirty="0"/>
          </a:p>
        </p:txBody>
      </p:sp>
      <p:sp>
        <p:nvSpPr>
          <p:cNvPr id="7" name="QB_5_AN.29_1#7d18db3e4.blank?pid=11500d58c&amp;color=0,0,0&amp;vpa=13&amp;vtp=1&amp;bbb=1"/>
          <p:cNvSpPr/>
          <p:nvPr/>
        </p:nvSpPr>
        <p:spPr>
          <a:xfrm>
            <a:off x="2014569" y="4390453"/>
            <a:ext cx="2222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时间（1分）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0_1#4b2066c43?pid=11500d58c&amp;color=0,0,0&amp;vtp=1&amp;bt=1&amp;bbb=1&amp;hb=1"/>
          <p:cNvSpPr/>
          <p:nvPr/>
        </p:nvSpPr>
        <p:spPr>
          <a:xfrm>
            <a:off x="932688" y="704088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《史记·河渠书》中记载：“渠就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于是关中为沃野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，无凶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，秦以富强，卒并诸侯，因命曰郑国渠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。”关中平原是我国重要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农业区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，郑国渠的建成可以减少“凶年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”对该地农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业生产的影响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。这里的“凶年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”是指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</p:txBody>
      </p:sp>
      <p:sp>
        <p:nvSpPr>
          <p:cNvPr id="3" name="QB_5_AN.31_1#4b2066c43.blank?pid=11500d58c&amp;color=0,0,0&amp;vpa=14&amp;vtp=1&amp;bbb=1"/>
          <p:cNvSpPr/>
          <p:nvPr/>
        </p:nvSpPr>
        <p:spPr>
          <a:xfrm>
            <a:off x="1300195" y="1969008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旱作（1分）</a:t>
            </a:r>
            <a:endParaRPr lang="en-US" altLang="zh-CN" sz="2800" dirty="0"/>
          </a:p>
        </p:txBody>
      </p:sp>
      <p:sp>
        <p:nvSpPr>
          <p:cNvPr id="4" name="QB_5_AN.32_1#4b2066c43.blank?pid=11500d58c&amp;color=0,0,0&amp;vpa=15&amp;vtp=1&amp;bbb=1"/>
          <p:cNvSpPr/>
          <p:nvPr/>
        </p:nvSpPr>
        <p:spPr>
          <a:xfrm>
            <a:off x="6299231" y="2616708"/>
            <a:ext cx="43656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降水少（或干旱）（1分）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3_1#b1b434daa?pid=11500d58c&amp;color=0,0,0&amp;vtp=1&amp;bt=1&amp;bbb=1&amp;hb=1"/>
          <p:cNvSpPr/>
          <p:nvPr/>
        </p:nvSpPr>
        <p:spPr>
          <a:xfrm>
            <a:off x="932688" y="704088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同学们还在泾河与渭河交会处重温了成语“泾渭分明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”。同学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们了解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“泾河与渭河谁清谁浊”竟是一段历史谜案。经过调查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学们给出初步意见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：渭河流域开发较早，所以早期是渭河浊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了汉唐时期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，随着人口的增加，人们大力开发黄土高原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，使得泾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河含沙量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而今天渭河常年浑浊，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泾河则变化较大。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根据图中水文站资料推测，今天泾渭最分明的季节应该是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2分）</a:t>
            </a:r>
            <a:endParaRPr lang="en-US" altLang="zh-CN" sz="2800" dirty="0"/>
          </a:p>
        </p:txBody>
      </p:sp>
      <p:sp>
        <p:nvSpPr>
          <p:cNvPr id="3" name="QB_5_AN.34_1#b1b434daa.blank?pid=11500d58c&amp;color=0,0,0&amp;vpa=16&amp;vtp=1&amp;bbb=1"/>
          <p:cNvSpPr/>
          <p:nvPr/>
        </p:nvSpPr>
        <p:spPr>
          <a:xfrm>
            <a:off x="2371757" y="3264408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增多（1分）</a:t>
            </a:r>
            <a:endParaRPr lang="en-US" altLang="zh-CN" sz="2800" dirty="0"/>
          </a:p>
        </p:txBody>
      </p:sp>
      <p:sp>
        <p:nvSpPr>
          <p:cNvPr id="4" name="QB_5_AN.35_1#b1b434daa.blank?pid=11500d58c&amp;color=0,0,0&amp;vpa=17&amp;vtp=1&amp;bbb=1&amp;hb=1"/>
          <p:cNvSpPr/>
          <p:nvPr/>
        </p:nvSpPr>
        <p:spPr>
          <a:xfrm>
            <a:off x="932689" y="3912108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冬季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6_1#bc36b1ed1?pid=11500d58c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图15-3中甲处是黄土高原的一条沟谷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，这里应该如何进行生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态环境建设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？请你给出合理建议。（4分）</a:t>
            </a:r>
            <a:endParaRPr lang="en-US" altLang="zh-CN" sz="2800" dirty="0"/>
          </a:p>
        </p:txBody>
      </p:sp>
      <p:sp>
        <p:nvSpPr>
          <p:cNvPr id="3" name="QO_5_AN.37_1#bc36b1ed1?pid=11500d58c&amp;color=0,0,0&amp;vtp=1&amp;bbb=1&amp;hb=1"/>
          <p:cNvSpPr/>
          <p:nvPr/>
        </p:nvSpPr>
        <p:spPr>
          <a:xfrm>
            <a:off x="932688" y="198507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①植树种草；②修筑梯田（或挡土坝）；③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合理放牧等。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c239c40c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ec239c40c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ec239c40c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专题十五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北方地区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72806d12?pid=ec239c40c&amp;color=64,64,64&amp;vtp=1&amp;bt=1&amp;bbb=1"/>
          <p:cNvSpPr/>
          <p:nvPr/>
        </p:nvSpPr>
        <p:spPr>
          <a:xfrm>
            <a:off x="932688" y="576072"/>
            <a:ext cx="10323576" cy="6334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pic>
        <p:nvPicPr>
          <p:cNvPr id="3" name="QM_4_BD.1_1#ac02a6249?iti=1&amp;htil=1&amp;pid=472806d12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7986" y="1303229"/>
            <a:ext cx="3014447" cy="3312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ac02a6249?iti=1&amp;htil=1&amp;pid=472806d12&amp;color=0,0,0&amp;vtp=1&amp;bbb=1&amp;hb=1"/>
          <p:cNvSpPr/>
          <p:nvPr/>
        </p:nvSpPr>
        <p:spPr>
          <a:xfrm>
            <a:off x="8073897" y="4742615"/>
            <a:ext cx="3182112" cy="11772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15-1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哈尔滨地理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位置示意图</a:t>
            </a:r>
            <a:endParaRPr lang="en-US" altLang="zh-CN" sz="2800" dirty="0"/>
          </a:p>
        </p:txBody>
      </p:sp>
      <p:sp>
        <p:nvSpPr>
          <p:cNvPr id="5" name="QM_4_BD.1_3#ac02a6249?htil=1&amp;pid=472806d12&amp;color=0,0,0&amp;vtp=1&amp;bbb=1&amp;hb=1"/>
          <p:cNvSpPr/>
          <p:nvPr/>
        </p:nvSpPr>
        <p:spPr>
          <a:xfrm>
            <a:off x="932688" y="1284941"/>
            <a:ext cx="7040880" cy="498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东北三省冰雪资源】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第九届亚洲冬季运动会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以下简称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亚冬会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在黑龙江哈尔滨举办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比赛项目分为冰上项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目和雪上项目两大类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其中冰上项目在哈尔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滨举行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雪上项目在距离哈尔滨约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亚布力滑雪场举行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为哈尔滨地理位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a20e564fc?pid=ac02a6249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哈尔滨举办亚冬会的有利条件有(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a20e564fc.bracket?pid=ac02a6249&amp;color=0,0,0&amp;vpa=1&amp;vtp=1"/>
          <p:cNvSpPr/>
          <p:nvPr/>
        </p:nvSpPr>
        <p:spPr>
          <a:xfrm>
            <a:off x="6477032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_2#a20e564fc?pid=ac02a6249&amp;color=0,0,0&amp;vtp=1&amp;bbb=1&amp;h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①夏季凉爽短促，降水丰富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②纬度较高，冬季漫长寒冷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③地形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，土壤肥沃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④冰雪资源丰富，雪期长</a:t>
            </a:r>
            <a:endParaRPr lang="en-US" altLang="zh-CN" sz="2800" dirty="0"/>
          </a:p>
        </p:txBody>
      </p:sp>
      <p:sp>
        <p:nvSpPr>
          <p:cNvPr id="5" name="QC_5_BD.2_3#a20e564fc.choices?pid=ac02a6249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5_BD.4_1#e3685e465?pid=ac02a6249&amp;color=0,0,0&amp;vtp=1&amp;bbb=1&amp;hb=1"/>
          <p:cNvSpPr/>
          <p:nvPr/>
        </p:nvSpPr>
        <p:spPr>
          <a:xfrm>
            <a:off x="932688" y="313315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与哈尔滨相比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，亚布力滑雪场承办亚冬会雪上项目的优势条件主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5_1#e3685e465.bracket?pid=ac02a6249&amp;color=0,0,0&amp;vpa=2&amp;vtp=1"/>
          <p:cNvSpPr/>
          <p:nvPr/>
        </p:nvSpPr>
        <p:spPr>
          <a:xfrm>
            <a:off x="1924082" y="376751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5_BD.4_2#e3685e465.choices?pid=ac02a6249&amp;color=0,0,0&amp;vtp=1&amp;bbb=1"/>
          <p:cNvSpPr/>
          <p:nvPr/>
        </p:nvSpPr>
        <p:spPr>
          <a:xfrm>
            <a:off x="932688" y="440232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.多山地形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B.气候适宜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C.交通便利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.科技发达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7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_1#a3e03328f?pid=472806d12&amp;color=0,0,0&amp;vtp=1&amp;bt=1&amp;bbb=1&amp;hb=1"/>
          <p:cNvSpPr/>
          <p:nvPr/>
        </p:nvSpPr>
        <p:spPr>
          <a:xfrm>
            <a:off x="932688" y="70408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乐山模拟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黑龙江省土地面积广阔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是我国推行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智慧农业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生产模式的试点省份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该生产模式通过使用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搭载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智慧大脑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的农机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可自动进行精准整地播种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施肥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喷药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收获等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BD.7_1#830419732?pid=a3e03328f&amp;color=0,0,0&amp;vtp=1&amp;bbb=1&amp;hb=1"/>
          <p:cNvSpPr/>
          <p:nvPr/>
        </p:nvSpPr>
        <p:spPr>
          <a:xfrm>
            <a:off x="932688" y="32734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黑龙江省松嫩平原地区能开展大规模机械化耕作的主要原因是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8_1#830419732.bracket?pid=a3e03328f&amp;color=0,0,0&amp;vpa=3&amp;vtp=1"/>
          <p:cNvSpPr/>
          <p:nvPr/>
        </p:nvSpPr>
        <p:spPr>
          <a:xfrm>
            <a:off x="1222407" y="3907853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7_2#830419732.choices?pid=a3e03328f&amp;color=0,0,0&amp;vtp=1&amp;bbb=1"/>
          <p:cNvSpPr/>
          <p:nvPr/>
        </p:nvSpPr>
        <p:spPr>
          <a:xfrm>
            <a:off x="932688" y="454266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376805" algn="l"/>
                <a:tab pos="5083175" algn="l"/>
                <a:tab pos="78028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B.地势平坦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C.水源充足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.土壤肥沃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6a0a19ffc?pid=a3e03328f&amp;color=0,0,0&amp;mp=1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“北斗”和搭载“智慧大脑”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的农机能够自动精确(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6a0a19ffc.bracket?pid=a3e03328f&amp;color=0,0,0&amp;mp=1&amp;vpa=4&amp;vtp=1"/>
          <p:cNvSpPr/>
          <p:nvPr/>
        </p:nvSpPr>
        <p:spPr>
          <a:xfrm>
            <a:off x="8616982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9_2#6a0a19ffc?pid=a3e03328f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①播种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②施肥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③收割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④预报地质灾害</a:t>
            </a:r>
            <a:endParaRPr lang="en-US" altLang="zh-CN" sz="2800" dirty="0"/>
          </a:p>
        </p:txBody>
      </p:sp>
      <p:sp>
        <p:nvSpPr>
          <p:cNvPr id="5" name="QC_5_BD.9_3#6a0a19ffc.choices?pid=a3e03328f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6" name="QC_5_BD.11_1#4d3c76719?pid=a3e03328f&amp;color=0,0,0&amp;vtp=1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“北斗+智慧农业”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生产模式可以促进(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12_1#4d3c76719.bracket?pid=a3e03328f&amp;color=0,0,0&amp;vpa=5&amp;vtp=1"/>
          <p:cNvSpPr/>
          <p:nvPr/>
        </p:nvSpPr>
        <p:spPr>
          <a:xfrm>
            <a:off x="7035832" y="247573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5_BD.11_2#4d3c76719?pid=a3e03328f&amp;color=0,0,0&amp;vtp=1&amp;bbb=1&amp;hb=1"/>
          <p:cNvSpPr/>
          <p:nvPr/>
        </p:nvSpPr>
        <p:spPr>
          <a:xfrm>
            <a:off x="932688" y="311854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①农业产量提高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②农产品质量提升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③土地面积扩大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④农业生产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效率提升</a:t>
            </a:r>
            <a:endParaRPr lang="en-US" altLang="zh-CN" sz="2800" dirty="0"/>
          </a:p>
        </p:txBody>
      </p:sp>
      <p:sp>
        <p:nvSpPr>
          <p:cNvPr id="9" name="QC_5_BD.11_3#4d3c76719.choices?pid=a3e03328f&amp;color=0,0,0&amp;vtp=1&amp;bbb=1"/>
          <p:cNvSpPr/>
          <p:nvPr/>
        </p:nvSpPr>
        <p:spPr>
          <a:xfrm>
            <a:off x="932688" y="438772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7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_1#214eb20ac?pid=472806d12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四川内江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某地理研学小组对水土流失原</a:t>
            </a:r>
            <a:endParaRPr lang="en-US" altLang="zh-CN" sz="2800" b="1" i="0" spc="-1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因开展探究实验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15-2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为开展的四组实验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分别表示降水强弱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植</a:t>
            </a:r>
            <a:endParaRPr lang="en-US" altLang="zh-CN" sz="2800" b="1" i="0" spc="-10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被差异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坡度陡缓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土质不同对水土流失的影响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6~7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3" name="QM_4_BD.13_2#214eb20ac?iti=2&amp;pid=472806d1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6152" y="2679700"/>
            <a:ext cx="9765792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3_3#214eb20ac?iti=2&amp;pid=472806d12&amp;color=0,0,0&amp;vtp=1&amp;bbb=1"/>
          <p:cNvSpPr/>
          <p:nvPr/>
        </p:nvSpPr>
        <p:spPr>
          <a:xfrm>
            <a:off x="4398836" y="5010404"/>
            <a:ext cx="3400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四组实验情况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3afd31dbb?pid=214eb20ac&amp;color=0,0,0&amp;vtp=1&amp;bt=1&amp;bbb=1"/>
          <p:cNvSpPr/>
          <p:nvPr/>
        </p:nvSpPr>
        <p:spPr>
          <a:xfrm>
            <a:off x="932688" y="576072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与图d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探究实验水土流失大的原因相吻合的是(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5_1#3afd31dbb.bracket?pid=214eb20ac&amp;color=0,0,0&amp;vpa=6&amp;vtp=1"/>
          <p:cNvSpPr/>
          <p:nvPr/>
        </p:nvSpPr>
        <p:spPr>
          <a:xfrm>
            <a:off x="8461407" y="575501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4_2#3afd31dbb.choices?pid=214eb20ac&amp;color=0,0,0&amp;vtp=1&amp;bbb=1"/>
          <p:cNvSpPr/>
          <p:nvPr/>
        </p:nvSpPr>
        <p:spPr>
          <a:xfrm>
            <a:off x="932688" y="1211200"/>
            <a:ext cx="10323576" cy="244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A.四川盆地降水多，侵蚀强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.塔里木盆地降水少，侵蚀弱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.黄土高原黄土土质疏松，易于侵蚀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.东南丘陵红壤土质黏重，不易侵蚀</a:t>
            </a:r>
            <a:endParaRPr lang="en-US" altLang="zh-CN" sz="2800" dirty="0"/>
          </a:p>
        </p:txBody>
      </p:sp>
      <p:sp>
        <p:nvSpPr>
          <p:cNvPr id="5" name="QC_5_BD.16_1#3b02b86bf?pid=214eb20ac&amp;color=0,0,0&amp;vtp=1&amp;bbb=1"/>
          <p:cNvSpPr/>
          <p:nvPr/>
        </p:nvSpPr>
        <p:spPr>
          <a:xfrm>
            <a:off x="932688" y="3709607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利于图c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水土保持的措施是(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7_1#3b02b86bf.bracket?pid=214eb20ac&amp;color=0,0,0&amp;vpa=7&amp;vtp=1"/>
          <p:cNvSpPr/>
          <p:nvPr/>
        </p:nvSpPr>
        <p:spPr>
          <a:xfrm>
            <a:off x="5562631" y="3709036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16_2#3b02b86bf?pid=214eb20ac&amp;color=0,0,0&amp;vtp=1&amp;bbb=1&amp;hb=1"/>
          <p:cNvSpPr/>
          <p:nvPr/>
        </p:nvSpPr>
        <p:spPr>
          <a:xfrm>
            <a:off x="932688" y="4334829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①陡坡发展种植业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②大力发展畜牧业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③植树种草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④坡脚建挡土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坝护坡</a:t>
            </a:r>
            <a:endParaRPr lang="en-US" altLang="zh-CN" sz="2800" dirty="0"/>
          </a:p>
        </p:txBody>
      </p:sp>
      <p:sp>
        <p:nvSpPr>
          <p:cNvPr id="8" name="QC_5_BD.16_3#3b02b86bf.choices?pid=214eb20ac&amp;color=0,0,0&amp;vtp=1&amp;bbb=1"/>
          <p:cNvSpPr/>
          <p:nvPr/>
        </p:nvSpPr>
        <p:spPr>
          <a:xfrm>
            <a:off x="932688" y="5588636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_1#48fc4e5a4?pid=472806d12&amp;color=0,0,0&amp;vtp=1&amp;bt=1&amp;bbb=1&amp;hb=1"/>
          <p:cNvSpPr/>
          <p:nvPr/>
        </p:nvSpPr>
        <p:spPr>
          <a:xfrm>
            <a:off x="932688" y="704088"/>
            <a:ext cx="10323576" cy="241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北京城市总体规划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（2016—2035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以下简称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规划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》”）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中明确提出了北京是中华人民共和国的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首都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是全国政治中心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文化中心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国际交往中心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科技创新中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BD.19_1#9ed7a87c5?pid=48fc4e5a4&amp;color=0,0,0&amp;vtp=1&amp;bbb=1"/>
          <p:cNvSpPr/>
          <p:nvPr/>
        </p:nvSpPr>
        <p:spPr>
          <a:xfrm>
            <a:off x="932688" y="3098801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能体现北京是我国科技创新中心的是(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20_1#9ed7a87c5.bracket?pid=48fc4e5a4&amp;color=0,0,0&amp;vpa=8&amp;vtp=1"/>
          <p:cNvSpPr/>
          <p:nvPr/>
        </p:nvSpPr>
        <p:spPr>
          <a:xfrm>
            <a:off x="7204107" y="3095118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19_2#9ed7a87c5.choices?pid=48fc4e5a4&amp;color=0,0,0&amp;vtp=1&amp;bbb=1"/>
          <p:cNvSpPr/>
          <p:nvPr/>
        </p:nvSpPr>
        <p:spPr>
          <a:xfrm>
            <a:off x="932688" y="3718814"/>
            <a:ext cx="10323576" cy="241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A.北京拥有长城和天坛等世界文化遗产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.拥有中关村国家自主创新示范区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.北京拥有国家体育馆等国际竞技场馆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.众多文化传媒和金融机构云集北京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2222</Words>
  <Application>WPS 演示</Application>
  <PresentationFormat>宽屏</PresentationFormat>
  <Paragraphs>169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3</cp:revision>
  <dcterms:created xsi:type="dcterms:W3CDTF">2026-02-26T09:39:00Z</dcterms:created>
  <dcterms:modified xsi:type="dcterms:W3CDTF">2026-02-27T09:23:44Z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7C819BA2D48B49BAA53FFD6AF0C675A9_12</vt:lpwstr>
  </property>
</Properties>
</file>