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9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15" d="100"/>
          <a:sy n="115" d="100"/>
        </p:scale>
        <p:origin x="3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notesMaster" Target="notesMasters/notesMaster1.xml"/><Relationship Id="rId39" Type="http://schemas.openxmlformats.org/officeDocument/2006/relationships/presProps" Target="presProps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slide" Target="../slides/slide22.xml"/><Relationship Id="rId5" Type="http://schemas.openxmlformats.org/officeDocument/2006/relationships/slide" Target="../slides/slide21.xml"/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1.xml"/><Relationship Id="rId7" Type="http://schemas.openxmlformats.org/officeDocument/2006/relationships/slide" Target="../slides/slide30.xml"/><Relationship Id="rId6" Type="http://schemas.openxmlformats.org/officeDocument/2006/relationships/slide" Target="../slides/slide28.xml"/><Relationship Id="rId5" Type="http://schemas.openxmlformats.org/officeDocument/2006/relationships/slide" Target="../slides/slide27.xml"/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f05bda62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  <p:sp>
        <p:nvSpPr>
          <p:cNvPr id="4" name="C_0#auto_editor_catalog_7?lid=08d6d726e&amp;cid=08d6d726e&amp;vtp=1">
            <a:hlinkClick r:id="rId5" action="ppaction://hlinksldjump"/>
          </p:cNvPr>
          <p:cNvSpPr/>
          <p:nvPr/>
        </p:nvSpPr>
        <p:spPr>
          <a:xfrm>
            <a:off x="56875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1600" dirty="0"/>
          </a:p>
        </p:txBody>
      </p:sp>
      <p:sp>
        <p:nvSpPr>
          <p:cNvPr id="5" name="C_0#auto_editor_catalog_7?lid=99f20d964&amp;cid=99f20d964&amp;vtp=1">
            <a:hlinkClick r:id="rId6" action="ppaction://hlinksldjump"/>
          </p:cNvPr>
          <p:cNvSpPr/>
          <p:nvPr/>
        </p:nvSpPr>
        <p:spPr>
          <a:xfrm>
            <a:off x="615391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43b18d12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  <p:sp>
        <p:nvSpPr>
          <p:cNvPr id="4" name="C_0#auto_editor_catalog_10?lid=9053ea073&amp;cid=9053ea073&amp;vtp=1">
            <a:hlinkClick r:id="rId5" action="ppaction://hlinksldjump"/>
          </p:cNvPr>
          <p:cNvSpPr/>
          <p:nvPr/>
        </p:nvSpPr>
        <p:spPr>
          <a:xfrm>
            <a:off x="497433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1600" dirty="0"/>
          </a:p>
        </p:txBody>
      </p:sp>
      <p:sp>
        <p:nvSpPr>
          <p:cNvPr id="5" name="C_0#auto_editor_catalog_10?lid=15179871e&amp;cid=15179871e&amp;vtp=1">
            <a:hlinkClick r:id="rId6" action="ppaction://hlinksldjump"/>
          </p:cNvPr>
          <p:cNvSpPr/>
          <p:nvPr/>
        </p:nvSpPr>
        <p:spPr>
          <a:xfrm>
            <a:off x="544982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1600" dirty="0"/>
          </a:p>
        </p:txBody>
      </p:sp>
      <p:sp>
        <p:nvSpPr>
          <p:cNvPr id="6" name="C_0#auto_editor_catalog_10?lid=d8b4997d6&amp;cid=d8b4997d6&amp;vtp=1">
            <a:hlinkClick r:id="rId7" action="ppaction://hlinksldjump"/>
          </p:cNvPr>
          <p:cNvSpPr/>
          <p:nvPr/>
        </p:nvSpPr>
        <p:spPr>
          <a:xfrm>
            <a:off x="59161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endParaRPr lang="en-US" sz="1600" dirty="0"/>
          </a:p>
        </p:txBody>
      </p:sp>
      <p:sp>
        <p:nvSpPr>
          <p:cNvPr id="7" name="C_0#auto_editor_catalog_10?lid=fc492b6cb&amp;cid=fc492b6cb&amp;vtp=1">
            <a:hlinkClick r:id="rId7" action="ppaction://hlinksldjump"/>
          </p:cNvPr>
          <p:cNvSpPr/>
          <p:nvPr/>
        </p:nvSpPr>
        <p:spPr>
          <a:xfrm>
            <a:off x="639165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</a:t>
            </a:r>
            <a:endParaRPr lang="en-US" sz="1600" dirty="0"/>
          </a:p>
        </p:txBody>
      </p:sp>
      <p:sp>
        <p:nvSpPr>
          <p:cNvPr id="8" name="C_0#auto_editor_catalog_10?lid=2fd971f89&amp;cid=2fd971f89&amp;vtp=1">
            <a:hlinkClick r:id="rId8" action="ppaction://hlinksldjump"/>
          </p:cNvPr>
          <p:cNvSpPr/>
          <p:nvPr/>
        </p:nvSpPr>
        <p:spPr>
          <a:xfrm>
            <a:off x="686714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4eaa89bc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c9dc7918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ae10c7b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6387f85c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98d863a8aa9c3a59a07fd93#tid=699e6699755a509d69ba7003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7" Type="http://schemas.openxmlformats.org/officeDocument/2006/relationships/slideLayout" Target="../slideLayouts/slideLayout6.xml"/><Relationship Id="rId6" Type="http://schemas.openxmlformats.org/officeDocument/2006/relationships/slide" Target="slide26.xml"/><Relationship Id="rId5" Type="http://schemas.openxmlformats.org/officeDocument/2006/relationships/slide" Target="slide23.xml"/><Relationship Id="rId4" Type="http://schemas.openxmlformats.org/officeDocument/2006/relationships/slide" Target="slide19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2.xml"/><Relationship Id="rId7" Type="http://schemas.openxmlformats.org/officeDocument/2006/relationships/slideLayout" Target="../slideLayouts/slideLayout6.xml"/><Relationship Id="rId6" Type="http://schemas.openxmlformats.org/officeDocument/2006/relationships/slide" Target="slide26.xml"/><Relationship Id="rId5" Type="http://schemas.openxmlformats.org/officeDocument/2006/relationships/slide" Target="slide23.xml"/><Relationship Id="rId4" Type="http://schemas.openxmlformats.org/officeDocument/2006/relationships/slide" Target="slide19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5.xml"/><Relationship Id="rId7" Type="http://schemas.openxmlformats.org/officeDocument/2006/relationships/slideLayout" Target="../slideLayouts/slideLayout6.xml"/><Relationship Id="rId6" Type="http://schemas.openxmlformats.org/officeDocument/2006/relationships/slide" Target="slide26.xml"/><Relationship Id="rId5" Type="http://schemas.openxmlformats.org/officeDocument/2006/relationships/slide" Target="slide23.xml"/><Relationship Id="rId4" Type="http://schemas.openxmlformats.org/officeDocument/2006/relationships/slide" Target="slide19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2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5.xml"/><Relationship Id="rId7" Type="http://schemas.openxmlformats.org/officeDocument/2006/relationships/slide" Target="slide26.xml"/><Relationship Id="rId6" Type="http://schemas.openxmlformats.org/officeDocument/2006/relationships/slide" Target="slide23.xml"/><Relationship Id="rId5" Type="http://schemas.openxmlformats.org/officeDocument/2006/relationships/slide" Target="slide19.xml"/><Relationship Id="rId4" Type="http://schemas.openxmlformats.org/officeDocument/2006/relationships/slide" Target="slide8.xml"/><Relationship Id="rId3" Type="http://schemas.openxmlformats.org/officeDocument/2006/relationships/slide" Target="slide6.xml"/><Relationship Id="rId2" Type="http://schemas.openxmlformats.org/officeDocument/2006/relationships/image" Target="../media/image8.png"/><Relationship Id="rId1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4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6.xml"/><Relationship Id="rId6" Type="http://schemas.openxmlformats.org/officeDocument/2006/relationships/slide" Target="slide26.xml"/><Relationship Id="rId5" Type="http://schemas.openxmlformats.org/officeDocument/2006/relationships/slide" Target="slide23.xml"/><Relationship Id="rId4" Type="http://schemas.openxmlformats.org/officeDocument/2006/relationships/slide" Target="slide19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6.xml"/><Relationship Id="rId6" Type="http://schemas.openxmlformats.org/officeDocument/2006/relationships/slide" Target="slide26.xml"/><Relationship Id="rId5" Type="http://schemas.openxmlformats.org/officeDocument/2006/relationships/slide" Target="slide23.xml"/><Relationship Id="rId4" Type="http://schemas.openxmlformats.org/officeDocument/2006/relationships/slide" Target="slide19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6.xml"/><Relationship Id="rId6" Type="http://schemas.openxmlformats.org/officeDocument/2006/relationships/slide" Target="slide26.xml"/><Relationship Id="rId5" Type="http://schemas.openxmlformats.org/officeDocument/2006/relationships/slide" Target="slide23.xml"/><Relationship Id="rId4" Type="http://schemas.openxmlformats.org/officeDocument/2006/relationships/slide" Target="slide19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3_BD#0ef92dcce?colgroup=5,10,11&amp;pid=ae10c7b57&amp;color=0,0,0&amp;vtp=1&amp;bt=1&amp;bbb=1&amp;hb=1"/>
          <p:cNvGraphicFramePr>
            <a:graphicFrameLocks noGrp="1"/>
          </p:cNvGraphicFramePr>
          <p:nvPr/>
        </p:nvGraphicFramePr>
        <p:xfrm>
          <a:off x="932688" y="1416214"/>
          <a:ext cx="10250424" cy="3891472"/>
        </p:xfrm>
        <a:graphic>
          <a:graphicData uri="http://schemas.openxmlformats.org/drawingml/2006/table">
            <a:tbl>
              <a:tblPr/>
              <a:tblGrid>
                <a:gridCol w="1335024"/>
                <a:gridCol w="969264"/>
                <a:gridCol w="2121408"/>
                <a:gridCol w="1645920"/>
                <a:gridCol w="1335024"/>
                <a:gridCol w="2843784"/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土地资源区域差异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cPr/>
                </a:tc>
              </a:tr>
              <a:tr h="167595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东部季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风区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北方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集中了全国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90%的耕地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和林地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土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地生产力高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雨热同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期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土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壤肥沃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平原广阔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耕地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多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但热量较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少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降水较少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5956">
                <a:tc vMerge="1"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南方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多丘陵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山地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endParaRPr lang="en-US" altLang="zh-CN" sz="2800" b="1" i="0" spc="-1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但热量多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P_3_AN.11_1#0ef92dcce.blank?pid=ae10c7b57&amp;color=0,0,0&amp;vpa=10&amp;vtp=1&amp;bbb=1"/>
          <p:cNvSpPr/>
          <p:nvPr/>
        </p:nvSpPr>
        <p:spPr>
          <a:xfrm>
            <a:off x="5797890" y="2236825"/>
            <a:ext cx="973138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旱地</a:t>
            </a:r>
            <a:endParaRPr lang="en-US" altLang="zh-CN" sz="2800" dirty="0"/>
          </a:p>
        </p:txBody>
      </p:sp>
      <p:sp>
        <p:nvSpPr>
          <p:cNvPr id="4" name="P_3_AN.12_1#0ef92dcce.blank?pid=ae10c7b57&amp;color=0,0,0&amp;vpa=11&amp;vtp=1&amp;bbb=1"/>
          <p:cNvSpPr/>
          <p:nvPr/>
        </p:nvSpPr>
        <p:spPr>
          <a:xfrm>
            <a:off x="5797890" y="3912781"/>
            <a:ext cx="973138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水田</a:t>
            </a:r>
            <a:endParaRPr lang="en-US" altLang="zh-CN" sz="2800" dirty="0"/>
          </a:p>
        </p:txBody>
      </p:sp>
      <p:sp>
        <p:nvSpPr>
          <p:cNvPr id="5" name="P_3_AN.13_1#0ef92dcce.blank?pid=ae10c7b57&amp;color=0,0,0&amp;vpa=12&amp;vtp=1&amp;bbb=1&amp;hb=1"/>
          <p:cNvSpPr/>
          <p:nvPr/>
        </p:nvSpPr>
        <p:spPr>
          <a:xfrm>
            <a:off x="8398628" y="4192181"/>
            <a:ext cx="2716784" cy="1045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降水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丰富</a:t>
            </a:r>
            <a:endParaRPr lang="en-US" altLang="zh-CN" sz="2800" dirty="0"/>
          </a:p>
        </p:txBody>
      </p:sp>
      <p:sp>
        <p:nvSpPr>
          <p:cNvPr id="2" name="P_3_BD#0ef92dcce?colgroup=5,10,11&amp;pid=ae10c7b57&amp;color=0,0,0&amp;vtp=1&amp;bt=1&amp;bbb=1"/>
          <p:cNvSpPr txBox="1"/>
          <p:nvPr/>
        </p:nvSpPr>
        <p:spPr>
          <a:xfrm>
            <a:off x="10464967" y="7200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3_BD#0ef92dcce?colgroup=5,10,11&amp;pid=ae10c7b57&amp;color=0,0,0&amp;mp=1&amp;vtp=1&amp;bt=1&amp;bbb=1&amp;hb=1"/>
          <p:cNvGraphicFramePr>
            <a:graphicFrameLocks noGrp="1"/>
          </p:cNvGraphicFramePr>
          <p:nvPr/>
        </p:nvGraphicFramePr>
        <p:xfrm>
          <a:off x="932688" y="1416214"/>
          <a:ext cx="10327668" cy="3362136"/>
        </p:xfrm>
        <a:graphic>
          <a:graphicData uri="http://schemas.openxmlformats.org/drawingml/2006/table">
            <a:tbl>
              <a:tblPr/>
              <a:tblGrid>
                <a:gridCol w="2350260"/>
                <a:gridCol w="3792803"/>
                <a:gridCol w="4184605"/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土地资源区域差异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6886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西北内陆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以草地和荒漠为主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光照充足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热量较为丰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富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但干旱少雨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水源</a:t>
                      </a:r>
                      <a:endParaRPr lang="en-US" altLang="zh-CN" sz="12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不足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39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青藏高原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以草地为主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土地生产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力较低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光照充足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但热量不足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P_3_BD#0ef92dcce?colgroup=5,10,11&amp;pid=ae10c7b57&amp;color=0,0,0&amp;mp=1&amp;vtp=1&amp;bt=1&amp;bbb=1"/>
          <p:cNvSpPr txBox="1"/>
          <p:nvPr/>
        </p:nvSpPr>
        <p:spPr>
          <a:xfrm>
            <a:off x="10542211" y="7200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0ef92dcce?pid=ae10c7b57&amp;color=0,0,0&amp;vtp=1&amp;bt=1&amp;bbb=1&amp;hb=1"/>
          <p:cNvSpPr/>
          <p:nvPr/>
        </p:nvSpPr>
        <p:spPr>
          <a:xfrm>
            <a:off x="932688" y="720000"/>
            <a:ext cx="10323576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2.合理利用每一寸土地：宜耕则耕、宜林则林、宜草则草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、宜湿则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湿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宜沙则沙等。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3.我国水资源时空分布不均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（1）时间分配不均：夏秋季多、冬春季少，年际变化大。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（2）空间分布不均：南多北少，东多西少。特别是华北和西北地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区，缺水最为严重，我国水、土资源匹配不合理，南方水多土少，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北方水少土多，进一步加剧了北方地区的缺水状况。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0ef92dcce?pid=ae10c7b57&amp;color=0,0,0&amp;vtp=1&amp;bt=1&amp;bbb=1&amp;hb=1"/>
          <p:cNvSpPr/>
          <p:nvPr/>
        </p:nvSpPr>
        <p:spPr>
          <a:xfrm>
            <a:off x="932688" y="720000"/>
            <a:ext cx="10323576" cy="185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4.合理利用与保护水资源：节水优先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、水资源时间调节与空间调配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等多种措施相结合。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1）解决水资源时空分布不均的途径。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#5.1</a:t>
            </a:r>
            <a:endParaRPr lang="en-US" altLang="zh-CN" sz="2800" dirty="0"/>
          </a:p>
        </p:txBody>
      </p:sp>
      <p:pic>
        <p:nvPicPr>
          <p:cNvPr id="3" name="P_3_BD#0ef92dcce?iti=2&amp;pid=ae10c7b57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03220" y="2698152"/>
            <a:ext cx="4782512" cy="2548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3_BD#0ef92dcce?iti=2&amp;pid=ae10c7b57&amp;color=0,0,0&amp;vtp=1&amp;bbb=1"/>
          <p:cNvSpPr/>
          <p:nvPr/>
        </p:nvSpPr>
        <p:spPr>
          <a:xfrm>
            <a:off x="2971864" y="5373560"/>
            <a:ext cx="6245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图12-2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解决水资源时空分布不均的途径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0ef92dcce?pid=ae10c7b57&amp;color=0,0,0&amp;vtp=1&amp;bt=1&amp;bbb=1"/>
          <p:cNvSpPr/>
          <p:nvPr/>
        </p:nvSpPr>
        <p:spPr>
          <a:xfrm>
            <a:off x="932688" y="720000"/>
            <a:ext cx="10323576" cy="555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（2）南水北调工程。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#5.2</a:t>
            </a:r>
            <a:endParaRPr lang="en-US" altLang="zh-CN" sz="2800" dirty="0"/>
          </a:p>
        </p:txBody>
      </p:sp>
      <p:pic>
        <p:nvPicPr>
          <p:cNvPr id="3" name="P_3_BD#0ef92dcce?iti=3&amp;pid=ae10c7b57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24912" y="1403514"/>
            <a:ext cx="6748272" cy="3877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3_BD#0ef92dcce?iti=3&amp;pid=ae10c7b57&amp;color=0,0,0&amp;vtp=1&amp;bbb=1"/>
          <p:cNvSpPr/>
          <p:nvPr/>
        </p:nvSpPr>
        <p:spPr>
          <a:xfrm>
            <a:off x="3509835" y="5407570"/>
            <a:ext cx="51784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南水北调工程线路示意图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0ef92dcce?pid=ae10c7b57&amp;color=0,0,0&amp;vtp=1&amp;bt=1&amp;bbb=1"/>
          <p:cNvSpPr/>
          <p:nvPr/>
        </p:nvSpPr>
        <p:spPr>
          <a:xfrm>
            <a:off x="932688" y="720000"/>
            <a:ext cx="10323576" cy="53625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①三线工程对比分析。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#5.2.2</a:t>
            </a:r>
            <a:endParaRPr lang="en-US" altLang="zh-CN" sz="2800" dirty="0"/>
          </a:p>
        </p:txBody>
      </p:sp>
      <p:graphicFrame>
        <p:nvGraphicFramePr>
          <p:cNvPr id="16" name="P_3_BD#0ef92dcce?colgroup=4,10,7,4&amp;pid=ae10c7b57&amp;color=0,0,0&amp;vtp=1&amp;bbb=1&amp;hb=1"/>
          <p:cNvGraphicFramePr>
            <a:graphicFrameLocks noGrp="1"/>
          </p:cNvGraphicFramePr>
          <p:nvPr/>
        </p:nvGraphicFramePr>
        <p:xfrm>
          <a:off x="932688" y="1390814"/>
          <a:ext cx="10287000" cy="4481452"/>
        </p:xfrm>
        <a:graphic>
          <a:graphicData uri="http://schemas.openxmlformats.org/drawingml/2006/table">
            <a:tbl>
              <a:tblPr/>
              <a:tblGrid>
                <a:gridCol w="1737360"/>
                <a:gridCol w="3986784"/>
                <a:gridCol w="2843784"/>
                <a:gridCol w="1719072"/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调水线路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东线工程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中线工程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西线方案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起点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长江下游扬州段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丹江口水库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长江上游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终点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山东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河北与天津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北京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天津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黄河上游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线路特点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主要利用京杭运河输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送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工程量较小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黄河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以北可借助地势自流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沿线开挖渠道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endParaRPr lang="en-US" altLang="zh-CN" sz="2800" b="1" i="0" spc="-1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自流北上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可调水量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较大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较小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源地水质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较差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较好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最好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0ef92dcce?pid=ae10c7b57&amp;color=0,0,0&amp;vtp=1&amp;bt=1&amp;bbb=1&amp;hb=1"/>
          <p:cNvSpPr/>
          <p:nvPr/>
        </p:nvSpPr>
        <p:spPr>
          <a:xfrm>
            <a:off x="932688" y="720000"/>
            <a:ext cx="10323576" cy="11744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②影响：可缓解我国华北和西北地区水资源紧张的状况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，有利于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华北和西北地区经济的可持续发展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#5.2.3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0ef92dcce?pid=ae10c7b57&amp;color=0,0,0&amp;vtp=1&amp;bt=1&amp;bbb=1&amp;hb=1"/>
          <p:cNvSpPr/>
          <p:nvPr/>
        </p:nvSpPr>
        <p:spPr>
          <a:xfrm>
            <a:off x="932688" y="722376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5.我国能源矿产分布差异显著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：多煤少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，总体分布是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少、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少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18" name="P_3_BD#0ef92dcce?colgroup=4,22&amp;pid=ae10c7b57&amp;color=0,0,0&amp;vtp=1&amp;bbb=1&amp;hb=1"/>
          <p:cNvGraphicFramePr>
            <a:graphicFrameLocks noGrp="1"/>
          </p:cNvGraphicFramePr>
          <p:nvPr/>
        </p:nvGraphicFramePr>
        <p:xfrm>
          <a:off x="932688" y="2051685"/>
          <a:ext cx="10287000" cy="3903220"/>
        </p:xfrm>
        <a:graphic>
          <a:graphicData uri="http://schemas.openxmlformats.org/drawingml/2006/table">
            <a:tbl>
              <a:tblPr/>
              <a:tblGrid>
                <a:gridCol w="1627632"/>
                <a:gridCol w="8659368"/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能源矿产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集中地区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煤炭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山西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陕西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内蒙古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可开采煤炭储量约占全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国的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3/4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石油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储量超过10亿吨的油田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集中分布在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华北</a:t>
                      </a:r>
                      <a:endParaRPr lang="en-US" altLang="zh-CN" sz="2800" b="1" i="0" dirty="0" smtClean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天然气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储量超过3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000亿立方米的天然气田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集中在</a:t>
                      </a:r>
                      <a:r>
                        <a:rPr lang="en-US" altLang="zh-CN" sz="2800" i="0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1" i="0" spc="-100" dirty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新疆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以及陕西和内蒙古等地区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P_3_AN.14_1#0ef92dcce.blank?pid=ae10c7b57&amp;color=0,0,0&amp;vpa=13&amp;vtp=1&amp;bbb=1"/>
          <p:cNvSpPr/>
          <p:nvPr/>
        </p:nvSpPr>
        <p:spPr>
          <a:xfrm>
            <a:off x="6924707" y="691896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油气</a:t>
            </a:r>
            <a:endParaRPr lang="en-US" altLang="zh-CN" sz="2800" dirty="0"/>
          </a:p>
        </p:txBody>
      </p:sp>
      <p:sp>
        <p:nvSpPr>
          <p:cNvPr id="5" name="P_3_AN.15_1#0ef92dcce.blank?pid=ae10c7b57&amp;color=0,0,0&amp;vpa=14&amp;vtp=1"/>
          <p:cNvSpPr/>
          <p:nvPr/>
        </p:nvSpPr>
        <p:spPr>
          <a:xfrm>
            <a:off x="10134632" y="691896"/>
            <a:ext cx="6159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</a:t>
            </a:r>
            <a:endParaRPr lang="en-US" altLang="zh-CN" sz="2800" dirty="0"/>
          </a:p>
        </p:txBody>
      </p:sp>
      <p:sp>
        <p:nvSpPr>
          <p:cNvPr id="6" name="P_3_AN.16_1#0ef92dcce.blank?pid=ae10c7b57&amp;color=0,0,0&amp;vpa=15&amp;vtp=1"/>
          <p:cNvSpPr/>
          <p:nvPr/>
        </p:nvSpPr>
        <p:spPr>
          <a:xfrm>
            <a:off x="943007" y="1318641"/>
            <a:ext cx="6159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</a:t>
            </a:r>
            <a:endParaRPr lang="en-US" altLang="zh-CN" sz="2800" dirty="0"/>
          </a:p>
        </p:txBody>
      </p:sp>
      <p:sp>
        <p:nvSpPr>
          <p:cNvPr id="7" name="P_3_AN.17_1#0ef92dcce.blank?pid=ae10c7b57&amp;color=0,0,0&amp;vpa=16&amp;vtp=1"/>
          <p:cNvSpPr/>
          <p:nvPr/>
        </p:nvSpPr>
        <p:spPr>
          <a:xfrm>
            <a:off x="2368582" y="1318641"/>
            <a:ext cx="6159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</a:t>
            </a:r>
            <a:endParaRPr lang="en-US" altLang="zh-CN" sz="2800" dirty="0"/>
          </a:p>
        </p:txBody>
      </p:sp>
      <p:sp>
        <p:nvSpPr>
          <p:cNvPr id="8" name="P_3_AN.18_1#0ef92dcce.blank?pid=ae10c7b57&amp;color=0,0,0&amp;vpa=17&amp;vtp=1"/>
          <p:cNvSpPr/>
          <p:nvPr/>
        </p:nvSpPr>
        <p:spPr>
          <a:xfrm>
            <a:off x="3436969" y="1318641"/>
            <a:ext cx="6159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</a:t>
            </a:r>
            <a:endParaRPr lang="en-US" altLang="zh-CN" sz="2800" dirty="0"/>
          </a:p>
        </p:txBody>
      </p:sp>
      <p:sp>
        <p:nvSpPr>
          <p:cNvPr id="9" name="P_3_AN.19_1#0ef92dcce.blank?pid=ae10c7b57&amp;color=0,0,0&amp;vpa=18&amp;vtp=1&amp;bbb=1"/>
          <p:cNvSpPr/>
          <p:nvPr/>
        </p:nvSpPr>
        <p:spPr>
          <a:xfrm>
            <a:off x="6423302" y="2594928"/>
            <a:ext cx="973138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新疆</a:t>
            </a:r>
            <a:endParaRPr lang="en-US" altLang="zh-CN" sz="2800" dirty="0"/>
          </a:p>
        </p:txBody>
      </p:sp>
      <p:sp>
        <p:nvSpPr>
          <p:cNvPr id="10" name="P_3_AN.20_1#0ef92dcce.blank?pid=ae10c7b57&amp;color=0,0,0&amp;vpa=19&amp;vtp=1&amp;bbb=1"/>
          <p:cNvSpPr/>
          <p:nvPr/>
        </p:nvSpPr>
        <p:spPr>
          <a:xfrm>
            <a:off x="8590240" y="3716148"/>
            <a:ext cx="973138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东北</a:t>
            </a:r>
            <a:endParaRPr lang="en-US" altLang="zh-CN" sz="2800" dirty="0"/>
          </a:p>
        </p:txBody>
      </p:sp>
      <p:sp>
        <p:nvSpPr>
          <p:cNvPr id="12" name="P_3_AN.21_1#0ef92dcce.blank?pid=ae10c7b57&amp;color=0,0,0&amp;vpa=20&amp;vtp=1&amp;bbb=1"/>
          <p:cNvSpPr/>
          <p:nvPr/>
        </p:nvSpPr>
        <p:spPr>
          <a:xfrm>
            <a:off x="9648063" y="4827462"/>
            <a:ext cx="973138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  <p:bldP spid="12" grpId="0" animBg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0ef92dcce?pid=ae10c7b57&amp;color=0,0,0&amp;vtp=1&amp;bt=1&amp;bbb=1&amp;hb=1"/>
          <p:cNvSpPr/>
          <p:nvPr/>
        </p:nvSpPr>
        <p:spPr>
          <a:xfrm>
            <a:off x="932688" y="720000"/>
            <a:ext cx="1032357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6.我国的海洋资源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1）我国对海洋资源的开发利用远不止鱼和盐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，已经扩展到海底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矿产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、海洋能源等的综合开发。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2）我国形成了环渤海、长江三角洲、东南沿海、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珠江三角洲、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西南沿海五大港口群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f05bda62f.fixed?pid=b29fa4755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04</a:t>
            </a:r>
            <a:endParaRPr lang="en-US" altLang="zh-CN" sz="8000" dirty="0"/>
          </a:p>
        </p:txBody>
      </p:sp>
      <p:sp>
        <p:nvSpPr>
          <p:cNvPr id="3" name="C_2_BD#f05bda62f.fixed?pid=b29fa4755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7200" dirty="0"/>
          </a:p>
        </p:txBody>
      </p:sp>
      <p:sp>
        <p:nvSpPr>
          <p:cNvPr id="4" name="C_2#f05bda62f.fixed?pid=b29fa4755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f05bda62f.fixed?lid=4eaa89bc3&amp;pid=b29fa4755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f05bda62f.fixed?lid=c9dc79183&amp;pid=b29fa4755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f05bda62f.fixed?lid=ae10c7b57&amp;pid=b29fa4755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f05bda62f.fixed?lid=f05bda62f&amp;pid=b29fa4755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f05bda62f.fixed?lid=6387f85c9&amp;pid=b29fa4755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f05bda62f.fixed?lid=43b18d12b&amp;pid=b29fa4755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b29fa4755.fixed?color=0,0,0&amp;vtp=1&amp;bbb=1"/>
          <p:cNvSpPr/>
          <p:nvPr/>
        </p:nvSpPr>
        <p:spPr>
          <a:xfrm>
            <a:off x="0" y="2157984"/>
            <a:ext cx="12188952" cy="126187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6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专题十二</a:t>
            </a:r>
            <a:r>
              <a:rPr lang="en-US" altLang="zh-CN" sz="6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中国的自然资源</a:t>
            </a:r>
            <a:endParaRPr lang="en-US" altLang="zh-CN" sz="6000" dirty="0"/>
          </a:p>
        </p:txBody>
      </p:sp>
      <p:sp>
        <p:nvSpPr>
          <p:cNvPr id="3" name="C_1#b29fa4755"/>
          <p:cNvSpPr/>
          <p:nvPr/>
        </p:nvSpPr>
        <p:spPr>
          <a:xfrm>
            <a:off x="1618488" y="3465576"/>
            <a:ext cx="8266176" cy="9144"/>
          </a:xfrm>
          <a:prstGeom prst="line">
            <a:avLst/>
          </a:prstGeom>
          <a:noFill/>
          <a:ln w="381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C_1#b29fa4755.fixed?color=0,0,0&amp;vtp=1&amp;bbb=1"/>
          <p:cNvSpPr/>
          <p:nvPr/>
        </p:nvSpPr>
        <p:spPr>
          <a:xfrm>
            <a:off x="3099816" y="5330952"/>
            <a:ext cx="1947672" cy="40233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2500"/>
              </a:lnSpc>
            </a:pPr>
            <a:r>
              <a:rPr lang="en-US" altLang="zh-CN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专题十二</a:t>
            </a:r>
            <a:endParaRPr lang="en-US" altLang="zh-CN" sz="2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3_BD.22_1#1354aa207?pid=f05bda62f&amp;color=0,0,0&amp;vtp=1&amp;bt=1&amp;bbb=1&amp;hb=1"/>
          <p:cNvSpPr/>
          <p:nvPr/>
        </p:nvSpPr>
        <p:spPr>
          <a:xfrm>
            <a:off x="932688" y="720000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【新课标·矿产资源】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下表反映了我国四个省级行政区煤炭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太阳能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天然气和水四种资源的丰歉程度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表中星号越多表示资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源越丰富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1～2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22" name="QM_3_BD.22_2#1354aa207?colgroup=3,5,5,5,5&amp;pid=f05bda62f&amp;color=0,0,0&amp;vtp=1&amp;bbb=1"/>
          <p:cNvGraphicFramePr>
            <a:graphicFrameLocks noGrp="1"/>
          </p:cNvGraphicFramePr>
          <p:nvPr/>
        </p:nvGraphicFramePr>
        <p:xfrm>
          <a:off x="932688" y="2698152"/>
          <a:ext cx="10277856" cy="2805496"/>
        </p:xfrm>
        <a:graphic>
          <a:graphicData uri="http://schemas.openxmlformats.org/drawingml/2006/table">
            <a:tbl>
              <a:tblPr/>
              <a:tblGrid>
                <a:gridCol w="1243584"/>
                <a:gridCol w="2258568"/>
                <a:gridCol w="2258568"/>
                <a:gridCol w="2258568"/>
                <a:gridCol w="2258568"/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资源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★★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★★★★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★★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★★★★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★★★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★★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★★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★★★★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★★★★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★★★★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★★★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★★★★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3_1#08d6d726e?pid=1354aa207&amp;color=0,0,0&amp;vtp=1&amp;bt=1&amp;bbb=1"/>
          <p:cNvSpPr/>
          <p:nvPr/>
        </p:nvSpPr>
        <p:spPr>
          <a:xfrm>
            <a:off x="932688" y="720000"/>
            <a:ext cx="10323576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表中表示水资源的是(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24_1#08d6d726e.bracket?pid=1354aa207&amp;color=0,0,0&amp;vpa=21&amp;vtp=1"/>
          <p:cNvSpPr/>
          <p:nvPr/>
        </p:nvSpPr>
        <p:spPr>
          <a:xfrm>
            <a:off x="4691094" y="719492"/>
            <a:ext cx="515938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4_BD.23_2#08d6d726e.choices?pid=1354aa207&amp;color=0,0,0&amp;vtp=1&amp;bbb=1"/>
          <p:cNvSpPr/>
          <p:nvPr/>
        </p:nvSpPr>
        <p:spPr>
          <a:xfrm>
            <a:off x="932688" y="1332394"/>
            <a:ext cx="10323576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  <a:tabLst>
                <a:tab pos="2646680" algn="l"/>
                <a:tab pos="5254625" algn="l"/>
                <a:tab pos="788860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B.乙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C.丙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</a:t>
            </a:r>
            <a:endParaRPr lang="en-US" altLang="zh-CN" sz="2800" dirty="0"/>
          </a:p>
        </p:txBody>
      </p:sp>
      <p:sp>
        <p:nvSpPr>
          <p:cNvPr id="5" name="QC_4_AS.25_1#08d6d726e?pid=1354aa207&amp;color=0,0,0&amp;vtp=1&amp;bbb=1&amp;hb=1"/>
          <p:cNvSpPr/>
          <p:nvPr/>
        </p:nvSpPr>
        <p:spPr>
          <a:xfrm>
            <a:off x="932688" y="1954503"/>
            <a:ext cx="10323576" cy="4258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结合所学知识可知，在四个省级行政区当中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，广东甲资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源和丁资源分布最少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，应为煤炭和天然气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，其中陕西甲资源最为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丰富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，新疆和四川丁资源最为丰富，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由此可判断甲资源为煤炭，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丁资源为天然气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；四川乙资源分布最少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，由此可判断乙资源为太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阳能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，四川盆地多阴雨天气，太阳能匮乏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；四川和广东主要属于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亚热带季风气候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，气候湿润，江河众多，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因此丙资源为水资源。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故选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6_1#99f20d964?pid=1354aa207&amp;color=0,0,0&amp;vtp=1&amp;bt=1&amp;bbb=1&amp;h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丁资源的分布呈现出“新多粤少”的局面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，国家针对两省区丁资源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分配不均状况实施的资源跨区域调配工程是(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27_1#99f20d964.bracket?pid=1354aa207&amp;color=0,0,0&amp;vpa=22&amp;vtp=1"/>
          <p:cNvSpPr/>
          <p:nvPr/>
        </p:nvSpPr>
        <p:spPr>
          <a:xfrm>
            <a:off x="8008970" y="1354365"/>
            <a:ext cx="495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4_BD.26_2#99f20d964.choices?pid=1354aa207&amp;color=0,0,0&amp;vtp=1&amp;bbb=1"/>
          <p:cNvSpPr/>
          <p:nvPr/>
        </p:nvSpPr>
        <p:spPr>
          <a:xfrm>
            <a:off x="932688" y="1995715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.南水北调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B.西气东输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C.川气东送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.北煤南运</a:t>
            </a:r>
            <a:endParaRPr lang="en-US" altLang="zh-CN" sz="2800" dirty="0"/>
          </a:p>
        </p:txBody>
      </p:sp>
      <p:sp>
        <p:nvSpPr>
          <p:cNvPr id="5" name="QC_4_AS.28_1#99f20d964?pid=1354aa207&amp;color=0,0,0&amp;vtp=1&amp;bbb=1&amp;hb=1"/>
          <p:cNvSpPr/>
          <p:nvPr/>
        </p:nvSpPr>
        <p:spPr>
          <a:xfrm>
            <a:off x="932688" y="2634715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由上题分析可知，丁资源为天然气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，国家针对新疆和广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东天然气资源分配不均状况实施了西气东输工程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。故选B项。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6387f85c9.fixed?pid=b29fa4755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05</a:t>
            </a:r>
            <a:endParaRPr lang="en-US" altLang="zh-CN" sz="8000" dirty="0"/>
          </a:p>
        </p:txBody>
      </p:sp>
      <p:sp>
        <p:nvSpPr>
          <p:cNvPr id="3" name="C_2_BD#6387f85c9.fixed?pid=b29fa4755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7200" dirty="0"/>
          </a:p>
        </p:txBody>
      </p:sp>
      <p:sp>
        <p:nvSpPr>
          <p:cNvPr id="4" name="C_2#6387f85c9.fixed?pid=b29fa4755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6387f85c9.fixed?lid=4eaa89bc3&amp;pid=b29fa4755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6387f85c9.fixed?lid=c9dc79183&amp;pid=b29fa4755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6387f85c9.fixed?lid=ae10c7b57&amp;pid=b29fa4755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6387f85c9.fixed?lid=f05bda62f&amp;pid=b29fa4755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6387f85c9.fixed?lid=6387f85c9&amp;pid=b29fa4755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6387f85c9.fixed?lid=43b18d12b&amp;pid=b29fa4755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3df8a848d?pid=6387f85c9&amp;color=0,0,0&amp;vtp=1&amp;bt=1&amp;bbb=1&amp;hb=1"/>
          <p:cNvSpPr/>
          <p:nvPr/>
        </p:nvSpPr>
        <p:spPr>
          <a:xfrm>
            <a:off x="932688" y="720000"/>
            <a:ext cx="1032357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1.水资源匮乏地区的农业生产。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推广节水灌溉技术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减少用水量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提高灌溉效率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优化农业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种植结构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种植耐旱作物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；③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推广节水农业技术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如旱作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雨养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地膜覆盖等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减少灌溉用水量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；④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加强水资源管理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促进地区内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水资源合理分配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；⑤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加强科技创新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提高水资源利用率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在沿海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地区推行海水淡化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；⑥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加强宣传教育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提高居民节水意识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3df8a848d?pid=6387f85c9&amp;color=0,0,0&amp;vtp=1&amp;bt=1&amp;bbb=1&amp;hb=1"/>
          <p:cNvSpPr/>
          <p:nvPr/>
        </p:nvSpPr>
        <p:spPr>
          <a:xfrm>
            <a:off x="932688" y="720000"/>
            <a:ext cx="1032357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2.新能源的特点及能源转型的意义。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新能源的特点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对环境污染小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；②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资源丰富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绿色可再生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长期使用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能源转型的意义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缓解常规能源短缺问题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减少对进口能源的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依赖程度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；②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保障国家能源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经济安全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；③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环境污染小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有利于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保护环境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43b18d12b.fixed?pid=b29fa4755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06</a:t>
            </a:r>
            <a:endParaRPr lang="en-US" altLang="zh-CN" sz="8000" dirty="0"/>
          </a:p>
        </p:txBody>
      </p:sp>
      <p:sp>
        <p:nvSpPr>
          <p:cNvPr id="3" name="C_2_BD#43b18d12b.fixed?pid=b29fa4755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7200" dirty="0"/>
          </a:p>
        </p:txBody>
      </p:sp>
      <p:sp>
        <p:nvSpPr>
          <p:cNvPr id="4" name="C_2#43b18d12b.fixed?pid=b29fa4755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43b18d12b.fixed?lid=4eaa89bc3&amp;pid=b29fa4755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43b18d12b.fixed?lid=c9dc79183&amp;pid=b29fa4755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43b18d12b.fixed?lid=ae10c7b57&amp;pid=b29fa4755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43b18d12b.fixed?lid=f05bda62f&amp;pid=b29fa4755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43b18d12b.fixed?lid=6387f85c9&amp;pid=b29fa4755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43b18d12b.fixed?lid=43b18d12b&amp;pid=b29fa4755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3_BD.29_1#66e95c568?pid=43b18d12b&amp;color=0,0,0&amp;vtp=1&amp;bt=1&amp;bbb=1&amp;h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海南改编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读我国西北地区某地土地利用类型结构图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12-4），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1～2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M_3_BD.29_2#66e95c568?iti=4&amp;pid=43b18d12b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7560" y="2057437"/>
            <a:ext cx="5513832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3_BD.29_3#66e95c568?iti=4&amp;pid=43b18d12b&amp;color=0,0,0&amp;vtp=1&amp;bbb=1"/>
          <p:cNvSpPr/>
          <p:nvPr/>
        </p:nvSpPr>
        <p:spPr>
          <a:xfrm>
            <a:off x="2794063" y="3501173"/>
            <a:ext cx="6600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西北地区某地土地利用类型结构图</a:t>
            </a:r>
            <a:endParaRPr lang="en-US" altLang="zh-CN" sz="2800" dirty="0"/>
          </a:p>
        </p:txBody>
      </p:sp>
      <p:sp>
        <p:nvSpPr>
          <p:cNvPr id="5" name="QC_4_BD.30_1#9053ea073?pid=66e95c568&amp;color=0,0,0&amp;vtp=1&amp;bbb=1"/>
          <p:cNvSpPr/>
          <p:nvPr/>
        </p:nvSpPr>
        <p:spPr>
          <a:xfrm>
            <a:off x="932688" y="4142015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该地土地利用类型中比重最大的是(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4_AN.31_1#9053ea073.bracket?pid=66e95c568&amp;color=0,0,0&amp;vpa=23&amp;vtp=1"/>
          <p:cNvSpPr/>
          <p:nvPr/>
        </p:nvSpPr>
        <p:spPr>
          <a:xfrm>
            <a:off x="6834220" y="413820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4_BD.30_2#9053ea073.choices?pid=66e95c568&amp;color=0,0,0&amp;vtp=1&amp;bbb=1"/>
          <p:cNvSpPr/>
          <p:nvPr/>
        </p:nvSpPr>
        <p:spPr>
          <a:xfrm>
            <a:off x="932688" y="4781015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.耕地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.林地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C.草地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.难以利用的土地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32_1#15179871e?pid=66e95c568&amp;color=0,0,0&amp;vtp=1&amp;bt=1&amp;bbb=1&amp;h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遵循因地制宜发展的原则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，该地利用土地资源发展农业的合理做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法是(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33_1#15179871e.bracket?pid=66e95c568&amp;color=0,0,0&amp;vpa=24&amp;vtp=1"/>
          <p:cNvSpPr/>
          <p:nvPr/>
        </p:nvSpPr>
        <p:spPr>
          <a:xfrm>
            <a:off x="1924082" y="1354365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4_BD.32_2#15179871e.choices?pid=66e95c568&amp;color=0,0,0&amp;vtp=1&amp;bbb=1"/>
          <p:cNvSpPr/>
          <p:nvPr/>
        </p:nvSpPr>
        <p:spPr>
          <a:xfrm>
            <a:off x="932688" y="2003525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A.草地——合理控制载畜量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.林地——陡坡种粮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.耕地——大力发展水稻种植业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.水域——围湖造田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3_BD.34_1#fa08b0dc0?iti=5&amp;pid=43b18d12b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8652" y="720000"/>
            <a:ext cx="4600792" cy="2602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3_BD.34_2#fa08b0dc0?iti=5&amp;pid=43b18d12b&amp;color=0,0,0&amp;vtp=1&amp;bbb=1"/>
          <p:cNvSpPr/>
          <p:nvPr/>
        </p:nvSpPr>
        <p:spPr>
          <a:xfrm>
            <a:off x="3886073" y="3449638"/>
            <a:ext cx="4425950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废旧手机的“回收路”</a:t>
            </a:r>
            <a:endParaRPr lang="en-US" altLang="zh-CN" sz="2800" dirty="0"/>
          </a:p>
        </p:txBody>
      </p:sp>
      <p:sp>
        <p:nvSpPr>
          <p:cNvPr id="4" name="QM_3_BD.34_3#fa08b0dc0?pid=43b18d12b&amp;color=0,0,0&amp;vtp=1&amp;bbb=1&amp;hb=1"/>
          <p:cNvSpPr/>
          <p:nvPr/>
        </p:nvSpPr>
        <p:spPr>
          <a:xfrm>
            <a:off x="932688" y="4095750"/>
            <a:ext cx="10323576" cy="185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山西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据统计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我国平均每年产生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6—7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亿部废旧手机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其回收利用潜力巨大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相关产业发展正在逐步规范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12-5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示意废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旧手机的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回收路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3～4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1#目录1:b29fa4755?lid=4eaa89bc3&amp;cid=4eaa89bc3&amp;tib=255,255,255&amp;vtp=1&amp;bt=1" descr="preencod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1060704"/>
            <a:ext cx="612648" cy="612648"/>
          </a:xfrm>
          <a:prstGeom prst="rect">
            <a:avLst/>
          </a:prstGeom>
        </p:spPr>
      </p:pic>
      <p:sp>
        <p:nvSpPr>
          <p:cNvPr id="3" name="C_1#目录1:b29fa4755?lid=4eaa89bc3&amp;cid=4eaa89bc3&amp;vtp=1&amp;bbb=1">
            <a:hlinkClick r:id="rId1" action="ppaction://hlinksldjump"/>
          </p:cNvPr>
          <p:cNvSpPr/>
          <p:nvPr/>
        </p:nvSpPr>
        <p:spPr>
          <a:xfrm>
            <a:off x="6309360" y="1060704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01</a:t>
            </a:r>
            <a:endParaRPr lang="en-US" altLang="zh-CN" sz="2400" dirty="0"/>
          </a:p>
        </p:txBody>
      </p:sp>
      <p:sp>
        <p:nvSpPr>
          <p:cNvPr id="4" name="C_1#目录1:b29fa4755?lid=4eaa89bc3&amp;cid=4eaa89bc3&amp;vtp=1&amp;bbb=1">
            <a:hlinkClick r:id="rId1" action="ppaction://hlinksldjump"/>
          </p:cNvPr>
          <p:cNvSpPr/>
          <p:nvPr/>
        </p:nvSpPr>
        <p:spPr>
          <a:xfrm>
            <a:off x="7095744" y="1078992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2800" dirty="0"/>
          </a:p>
        </p:txBody>
      </p:sp>
      <p:pic>
        <p:nvPicPr>
          <p:cNvPr id="5" name="C_1#目录1:b29fa4755?lid=c9dc79183&amp;cid=c9dc79183&amp;tib=255,255,255&amp;vtp=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1874520"/>
            <a:ext cx="612648" cy="612648"/>
          </a:xfrm>
          <a:prstGeom prst="rect">
            <a:avLst/>
          </a:prstGeom>
        </p:spPr>
      </p:pic>
      <p:sp>
        <p:nvSpPr>
          <p:cNvPr id="6" name="C_1#目录1:b29fa4755?lid=c9dc79183&amp;cid=c9dc79183&amp;vtp=1&amp;bbb=1">
            <a:hlinkClick r:id="rId3" action="ppaction://hlinksldjump"/>
          </p:cNvPr>
          <p:cNvSpPr/>
          <p:nvPr/>
        </p:nvSpPr>
        <p:spPr>
          <a:xfrm>
            <a:off x="6309360" y="1874520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02</a:t>
            </a:r>
            <a:endParaRPr lang="en-US" altLang="zh-CN" sz="2400" dirty="0"/>
          </a:p>
        </p:txBody>
      </p:sp>
      <p:sp>
        <p:nvSpPr>
          <p:cNvPr id="7" name="C_1#目录1:b29fa4755?lid=c9dc79183&amp;cid=c9dc79183&amp;vtp=1&amp;bbb=1">
            <a:hlinkClick r:id="rId3" action="ppaction://hlinksldjump"/>
          </p:cNvPr>
          <p:cNvSpPr/>
          <p:nvPr/>
        </p:nvSpPr>
        <p:spPr>
          <a:xfrm>
            <a:off x="7095744" y="1892808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2800" dirty="0"/>
          </a:p>
        </p:txBody>
      </p:sp>
      <p:pic>
        <p:nvPicPr>
          <p:cNvPr id="8" name="C_1#目录1:b29fa4755?lid=ae10c7b57&amp;cid=ae10c7b57&amp;tib=255,255,255&amp;vtp=1" descr="preencoded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2679192"/>
            <a:ext cx="612648" cy="612648"/>
          </a:xfrm>
          <a:prstGeom prst="rect">
            <a:avLst/>
          </a:prstGeom>
        </p:spPr>
      </p:pic>
      <p:sp>
        <p:nvSpPr>
          <p:cNvPr id="9" name="C_1#目录1:b29fa4755?lid=ae10c7b57&amp;cid=ae10c7b57&amp;vtp=1&amp;bbb=1">
            <a:hlinkClick r:id="rId4" action="ppaction://hlinksldjump"/>
          </p:cNvPr>
          <p:cNvSpPr/>
          <p:nvPr/>
        </p:nvSpPr>
        <p:spPr>
          <a:xfrm>
            <a:off x="6309360" y="2679192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03</a:t>
            </a:r>
            <a:endParaRPr lang="en-US" altLang="zh-CN" sz="2400" dirty="0"/>
          </a:p>
        </p:txBody>
      </p:sp>
      <p:sp>
        <p:nvSpPr>
          <p:cNvPr id="10" name="C_1#目录1:b29fa4755?lid=ae10c7b57&amp;cid=ae10c7b57&amp;vtp=1&amp;bbb=1">
            <a:hlinkClick r:id="rId4" action="ppaction://hlinksldjump"/>
          </p:cNvPr>
          <p:cNvSpPr/>
          <p:nvPr/>
        </p:nvSpPr>
        <p:spPr>
          <a:xfrm>
            <a:off x="7095744" y="2697480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2800" dirty="0"/>
          </a:p>
        </p:txBody>
      </p:sp>
      <p:pic>
        <p:nvPicPr>
          <p:cNvPr id="11" name="C_1#目录1:b29fa4755?lid=f05bda62f&amp;cid=f05bda62f&amp;tib=255,255,255&amp;vtp=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3493008"/>
            <a:ext cx="612648" cy="612648"/>
          </a:xfrm>
          <a:prstGeom prst="rect">
            <a:avLst/>
          </a:prstGeom>
        </p:spPr>
      </p:pic>
      <p:sp>
        <p:nvSpPr>
          <p:cNvPr id="12" name="C_1#目录1:b29fa4755?lid=f05bda62f&amp;cid=f05bda62f&amp;vtp=1&amp;bbb=1">
            <a:hlinkClick r:id="rId5" action="ppaction://hlinksldjump"/>
          </p:cNvPr>
          <p:cNvSpPr/>
          <p:nvPr/>
        </p:nvSpPr>
        <p:spPr>
          <a:xfrm>
            <a:off x="6309360" y="3493008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04</a:t>
            </a:r>
            <a:endParaRPr lang="en-US" altLang="zh-CN" sz="2400" dirty="0"/>
          </a:p>
        </p:txBody>
      </p:sp>
      <p:sp>
        <p:nvSpPr>
          <p:cNvPr id="13" name="C_1#目录1:b29fa4755?lid=f05bda62f&amp;cid=f05bda62f&amp;vtp=1&amp;bbb=1">
            <a:hlinkClick r:id="rId5" action="ppaction://hlinksldjump"/>
          </p:cNvPr>
          <p:cNvSpPr/>
          <p:nvPr/>
        </p:nvSpPr>
        <p:spPr>
          <a:xfrm>
            <a:off x="7095744" y="3511296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2800" dirty="0"/>
          </a:p>
        </p:txBody>
      </p:sp>
      <p:pic>
        <p:nvPicPr>
          <p:cNvPr id="14" name="C_1#目录1:b29fa4755?lid=6387f85c9&amp;cid=6387f85c9&amp;tib=255,255,255&amp;vtp=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4297680"/>
            <a:ext cx="612648" cy="612648"/>
          </a:xfrm>
          <a:prstGeom prst="rect">
            <a:avLst/>
          </a:prstGeom>
        </p:spPr>
      </p:pic>
      <p:sp>
        <p:nvSpPr>
          <p:cNvPr id="15" name="C_1#目录1:b29fa4755?lid=6387f85c9&amp;cid=6387f85c9&amp;vtp=1&amp;bbb=1">
            <a:hlinkClick r:id="rId6" action="ppaction://hlinksldjump"/>
          </p:cNvPr>
          <p:cNvSpPr/>
          <p:nvPr/>
        </p:nvSpPr>
        <p:spPr>
          <a:xfrm>
            <a:off x="6309360" y="4297680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05</a:t>
            </a:r>
            <a:endParaRPr lang="en-US" altLang="zh-CN" sz="2400" dirty="0"/>
          </a:p>
        </p:txBody>
      </p:sp>
      <p:sp>
        <p:nvSpPr>
          <p:cNvPr id="16" name="C_1#目录1:b29fa4755?lid=6387f85c9&amp;cid=6387f85c9&amp;vtp=1&amp;bbb=1">
            <a:hlinkClick r:id="rId6" action="ppaction://hlinksldjump"/>
          </p:cNvPr>
          <p:cNvSpPr/>
          <p:nvPr/>
        </p:nvSpPr>
        <p:spPr>
          <a:xfrm>
            <a:off x="7095744" y="4315968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2800" dirty="0"/>
          </a:p>
        </p:txBody>
      </p:sp>
      <p:pic>
        <p:nvPicPr>
          <p:cNvPr id="17" name="C_1#目录1:b29fa4755?lid=43b18d12b&amp;cid=43b18d12b&amp;tib=255,255,255&amp;vtp=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5111496"/>
            <a:ext cx="612648" cy="612648"/>
          </a:xfrm>
          <a:prstGeom prst="rect">
            <a:avLst/>
          </a:prstGeom>
        </p:spPr>
      </p:pic>
      <p:sp>
        <p:nvSpPr>
          <p:cNvPr id="18" name="C_1#目录1:b29fa4755?lid=43b18d12b&amp;cid=43b18d12b&amp;vtp=1&amp;bbb=1">
            <a:hlinkClick r:id="rId7" action="ppaction://hlinksldjump"/>
          </p:cNvPr>
          <p:cNvSpPr/>
          <p:nvPr/>
        </p:nvSpPr>
        <p:spPr>
          <a:xfrm>
            <a:off x="6309360" y="5111496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06</a:t>
            </a:r>
            <a:endParaRPr lang="en-US" altLang="zh-CN" sz="2400" dirty="0"/>
          </a:p>
        </p:txBody>
      </p:sp>
      <p:sp>
        <p:nvSpPr>
          <p:cNvPr id="19" name="C_1#目录1:b29fa4755?lid=43b18d12b&amp;cid=43b18d12b&amp;vtp=1&amp;bbb=1">
            <a:hlinkClick r:id="rId7" action="ppaction://hlinksldjump"/>
          </p:cNvPr>
          <p:cNvSpPr/>
          <p:nvPr/>
        </p:nvSpPr>
        <p:spPr>
          <a:xfrm>
            <a:off x="7095744" y="5129784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35_1#d8b4997d6?pid=fa08b0dc0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生产手机所需的原材料大多来自(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36_1#d8b4997d6.bracket?pid=fa08b0dc0&amp;color=0,0,0&amp;vpa=25&amp;vtp=1"/>
          <p:cNvSpPr/>
          <p:nvPr/>
        </p:nvSpPr>
        <p:spPr>
          <a:xfrm>
            <a:off x="6489732" y="71619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4_BD.35_2#d8b4997d6.choices?pid=fa08b0dc0&amp;color=0,0,0&amp;vtp=1&amp;bbb=1"/>
          <p:cNvSpPr/>
          <p:nvPr/>
        </p:nvSpPr>
        <p:spPr>
          <a:xfrm>
            <a:off x="932688" y="135449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.土地资源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B.矿产资源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C.生物资源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.气候资源</a:t>
            </a:r>
            <a:endParaRPr lang="en-US" altLang="zh-CN" sz="2800" dirty="0"/>
          </a:p>
        </p:txBody>
      </p:sp>
      <p:sp>
        <p:nvSpPr>
          <p:cNvPr id="5" name="QC_4_BD.37_1#fc492b6cb?pid=fa08b0dc0&amp;color=0,0,0&amp;vtp=1&amp;bbb=1"/>
          <p:cNvSpPr/>
          <p:nvPr/>
        </p:nvSpPr>
        <p:spPr>
          <a:xfrm>
            <a:off x="932688" y="198568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废旧手机回收利用产业兴起与发展主要体现的理念是(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4_AN.38_1#fc492b6cb.bracket?pid=fa08b0dc0&amp;color=0,0,0&amp;vpa=26&amp;vtp=1"/>
          <p:cNvSpPr/>
          <p:nvPr/>
        </p:nvSpPr>
        <p:spPr>
          <a:xfrm>
            <a:off x="9691720" y="198187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4_BD.37_2#fc492b6cb.choices?pid=fa08b0dc0&amp;color=0,0,0&amp;vtp=1&amp;bbb=1"/>
          <p:cNvSpPr/>
          <p:nvPr/>
        </p:nvSpPr>
        <p:spPr>
          <a:xfrm>
            <a:off x="932688" y="26168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.低碳环保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B.因地制宜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C.开放包容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.合作共享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39_1#2fd971f89?iti=6&amp;htil=1&amp;pid=43b18d12b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44668" y="738288"/>
            <a:ext cx="2514600" cy="3712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3_BD.39_2#2fd971f89?iti=6&amp;htil=1&amp;pid=43b18d12b&amp;color=0,0,0&amp;vtp=1&amp;bbb=1&amp;hb=1"/>
          <p:cNvSpPr/>
          <p:nvPr/>
        </p:nvSpPr>
        <p:spPr>
          <a:xfrm>
            <a:off x="8626380" y="4572037"/>
            <a:ext cx="2551176" cy="16357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12-6</a:t>
            </a:r>
            <a:r>
              <a:rPr lang="en-US" altLang="zh-CN" sz="2800" b="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南水北调</a:t>
            </a:r>
            <a:endParaRPr lang="en-US" altLang="zh-CN" sz="2800" b="0" i="0" spc="-5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东线工程线路图</a:t>
            </a:r>
            <a:endParaRPr lang="en-US" altLang="zh-CN" sz="2800" spc="-50" dirty="0"/>
          </a:p>
        </p:txBody>
      </p:sp>
      <p:sp>
        <p:nvSpPr>
          <p:cNvPr id="4" name="QO_3_BD.39_3#2fd971f89?htil=1&amp;pid=43b18d12b&amp;color=0,0,0&amp;vtp=1&amp;bt=1&amp;bbb=1&amp;hb=1"/>
          <p:cNvSpPr/>
          <p:nvPr/>
        </p:nvSpPr>
        <p:spPr>
          <a:xfrm>
            <a:off x="932688" y="720000"/>
            <a:ext cx="767181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江苏连云港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）阅读图文材料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，完成下列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问题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。（14分）</a:t>
            </a:r>
            <a:endParaRPr lang="en-US" altLang="zh-CN" sz="2800" dirty="0"/>
          </a:p>
        </p:txBody>
      </p:sp>
      <p:sp>
        <p:nvSpPr>
          <p:cNvPr id="5" name="QO_3_BD.39_4#2fd971f89?htil=1&amp;pid=43b18d12b&amp;color=0,0,0&amp;vtp=1&amp;bbb=1&amp;hb=1"/>
          <p:cNvSpPr/>
          <p:nvPr/>
        </p:nvSpPr>
        <p:spPr>
          <a:xfrm>
            <a:off x="932688" y="2003525"/>
            <a:ext cx="767181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京杭运河是世界上开凿最早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、里程最长的人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工河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目前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京杭运河全线水流贯通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济宁以南可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以通航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江苏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浙江境内的运河一直是重要的水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上运输线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其中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京杭运河江苏段的年货运量超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过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亿吨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是世界上最繁忙的运河河段之一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40_1#0b8f6a836?pid=2fd971f89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简述京杭运河江苏段货运量大的主要原因。（4分）</a:t>
            </a:r>
            <a:endParaRPr lang="en-US" altLang="zh-CN" sz="2800" dirty="0"/>
          </a:p>
        </p:txBody>
      </p:sp>
      <p:sp>
        <p:nvSpPr>
          <p:cNvPr id="3" name="QO_4_AN.41_1#0b8f6a836?pid=2fd971f89&amp;color=0,0,0&amp;vtp=1&amp;bbb=1&amp;hb=1"/>
          <p:cNvSpPr/>
          <p:nvPr/>
        </p:nvSpPr>
        <p:spPr>
          <a:xfrm>
            <a:off x="932688" y="1357730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①沿岸地区经济发达，城市和人口众多，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航运需求大；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通航里程长，连通长江航道；③地形平坦，降水多，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水量大，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航运条件好等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。（4分，任答两点）</a:t>
            </a:r>
            <a:endParaRPr lang="en-US" altLang="zh-CN" sz="2800" dirty="0"/>
          </a:p>
        </p:txBody>
      </p:sp>
      <p:sp>
        <p:nvSpPr>
          <p:cNvPr id="4" name="P_4_BD#1155824bc?pid=2fd971f89&amp;color=0,0,0&amp;vtp=1&amp;bbb=1&amp;hb=1"/>
          <p:cNvSpPr/>
          <p:nvPr/>
        </p:nvSpPr>
        <p:spPr>
          <a:xfrm>
            <a:off x="932688" y="3288130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南水北调东线工程从扬州江都水利枢纽引水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主要利用京杭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运河向华北地区供水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。2013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南水北调东线一期工程正式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通水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京杭运河成为南水北调东线工程的主要输水通道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12-6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南水北调东线工程线路图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42_1#a270d8504?pid=2fd971f89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说出南水北调东线工程通水后对华北地区的积极影响。（4分）</a:t>
            </a:r>
            <a:endParaRPr lang="en-US" altLang="zh-CN" sz="2800" spc="-50" dirty="0"/>
          </a:p>
        </p:txBody>
      </p:sp>
      <p:sp>
        <p:nvSpPr>
          <p:cNvPr id="3" name="QO_4_AN.43_1#a270d8504?pid=2fd971f89&amp;color=0,0,0&amp;vtp=1&amp;bbb=1&amp;hb=1"/>
          <p:cNvSpPr/>
          <p:nvPr/>
        </p:nvSpPr>
        <p:spPr>
          <a:xfrm>
            <a:off x="932688" y="135773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①缓解水资源紧张问题；②促进社会经济发展；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③改善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生态环境质量等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。（4分，任答两点）</a:t>
            </a:r>
            <a:endParaRPr lang="en-US" altLang="zh-CN" sz="2800" dirty="0"/>
          </a:p>
        </p:txBody>
      </p:sp>
      <p:sp>
        <p:nvSpPr>
          <p:cNvPr id="4" name="P_4_BD#47685a951?pid=2fd971f89&amp;color=0,0,0&amp;vtp=1&amp;bbb=1&amp;hb=1"/>
          <p:cNvSpPr/>
          <p:nvPr/>
        </p:nvSpPr>
        <p:spPr>
          <a:xfrm>
            <a:off x="932688" y="2634715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2014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中国大运河被列入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世界遗产名录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》。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大运河遗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产包括运河水工遗存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河道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湖泊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运河附属遗存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配套设施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管理设施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运河相关古建筑群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历史文化街区等类型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新时期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大运河被赋予历史文化传承功能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44_1#060589f3c?pid=2fd971f89&amp;color=0,0,0&amp;vtp=1&amp;bt=1&amp;bbb=1&amp;h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为保护好、传承好、利用好大运河宝贵遗产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，请你给出具体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举措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。（6分）</a:t>
            </a:r>
            <a:endParaRPr lang="en-US" altLang="zh-CN" sz="2800" dirty="0"/>
          </a:p>
        </p:txBody>
      </p:sp>
      <p:sp>
        <p:nvSpPr>
          <p:cNvPr id="3" name="QO_4_AN.45_1#060589f3c?pid=2fd971f89&amp;color=0,0,0&amp;vtp=1&amp;bbb=1&amp;hb=1"/>
          <p:cNvSpPr/>
          <p:nvPr/>
        </p:nvSpPr>
        <p:spPr>
          <a:xfrm>
            <a:off x="932688" y="2003525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①加强调查与研究；②实施科学保护；③</a:t>
            </a:r>
            <a:r>
              <a:rPr lang="en-US" altLang="zh-CN" sz="2800" b="1" i="0" spc="-10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推动生态修复；</a:t>
            </a:r>
            <a:endParaRPr lang="en-US" altLang="zh-CN" sz="2800" b="1" i="0" spc="-10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pc="-10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1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促进文旅融合；⑤强化宣传教育；⑥创新利用模式；</a:t>
            </a:r>
            <a:r>
              <a:rPr lang="en-US" altLang="zh-CN" sz="2800" b="1" i="0" spc="-10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⑦完善相关</a:t>
            </a:r>
            <a:endParaRPr lang="en-US" altLang="zh-CN" sz="2800" b="1" i="0" spc="-10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 spc="-10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法律法规</a:t>
            </a:r>
            <a:r>
              <a:rPr lang="en-US" altLang="zh-CN" sz="2800" b="1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；⑧加强运河沿岸地区协同开发与保护。（6分，任答三点）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4eaa89bc3.fixed?pid=b29fa4755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01</a:t>
            </a:r>
            <a:endParaRPr lang="en-US" altLang="zh-CN" sz="8000" dirty="0"/>
          </a:p>
        </p:txBody>
      </p:sp>
      <p:sp>
        <p:nvSpPr>
          <p:cNvPr id="3" name="C_2_BD#4eaa89bc3.fixed?pid=b29fa4755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7200" dirty="0"/>
          </a:p>
        </p:txBody>
      </p:sp>
      <p:sp>
        <p:nvSpPr>
          <p:cNvPr id="4" name="C_2#4eaa89bc3.fixed?pid=b29fa4755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4eaa89bc3.fixed?lid=4eaa89bc3&amp;pid=b29fa4755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4eaa89bc3.fixed?lid=c9dc79183&amp;pid=b29fa4755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4eaa89bc3.fixed?lid=ae10c7b57&amp;pid=b29fa4755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4eaa89bc3.fixed?lid=f05bda62f&amp;pid=b29fa4755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4eaa89bc3.fixed?lid=6387f85c9&amp;pid=b29fa4755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4eaa89bc3.fixed?lid=43b18d12b&amp;pid=b29fa4755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5debb6ed7?pid=4eaa89bc3&amp;color=0,0,0&amp;vtp=1&amp;bt=1&amp;bbb=1&amp;hb=1"/>
          <p:cNvSpPr/>
          <p:nvPr/>
        </p:nvSpPr>
        <p:spPr>
          <a:xfrm>
            <a:off x="932688" y="720000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本专题主要考查土地资源、水资源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、矿产资源和海洋资源的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利用现状及国家的重大决策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（如西电东送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、引汉济渭等资源跨区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域调配工程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），通常以时事或材料、图表的形式进行考查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，主要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涉及可持续发展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、区域协调发展及生态文明建设等内容。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c9dc79183.fixed?pid=b29fa4755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02</a:t>
            </a:r>
            <a:endParaRPr lang="en-US" altLang="zh-CN" sz="8000" dirty="0"/>
          </a:p>
        </p:txBody>
      </p:sp>
      <p:sp>
        <p:nvSpPr>
          <p:cNvPr id="3" name="C_2_BD#c9dc79183.fixed?pid=b29fa4755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7200" dirty="0"/>
          </a:p>
        </p:txBody>
      </p:sp>
      <p:sp>
        <p:nvSpPr>
          <p:cNvPr id="4" name="C_2#c9dc79183.fixed?pid=b29fa4755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c9dc79183.fixed?lid=4eaa89bc3&amp;pid=b29fa4755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c9dc79183.fixed?lid=c9dc79183&amp;pid=b29fa4755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c9dc79183.fixed?lid=ae10c7b57&amp;pid=b29fa4755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c9dc79183.fixed?lid=f05bda62f&amp;pid=b29fa4755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c9dc79183.fixed?lid=6387f85c9&amp;pid=b29fa4755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c9dc79183.fixed?lid=43b18d12b&amp;pid=b29fa4755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B_3_BD.1_1#ec0d0ac81?iti=1&amp;pid=c9dc79183&amp;color=0,0,0&amp;tib=255,255,255&amp;iip=1&amp;vip=1#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43839" y="733202"/>
            <a:ext cx="8531352" cy="4818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3_AN.2_1#ec0d0ac81.blank?pid=c9dc79183&amp;color=0,0,0&amp;vpa=1&amp;vtp=1"/>
          <p:cNvSpPr/>
          <p:nvPr/>
        </p:nvSpPr>
        <p:spPr>
          <a:xfrm>
            <a:off x="3095982" y="778922"/>
            <a:ext cx="1135195" cy="192024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南丰北缺</a:t>
            </a:r>
            <a:endParaRPr lang="en-US" altLang="zh-CN" sz="2100" dirty="0"/>
          </a:p>
        </p:txBody>
      </p:sp>
      <p:sp>
        <p:nvSpPr>
          <p:cNvPr id="6" name="QB_3_AN.3_1#ec0d0ac81.blank?pid=c9dc79183&amp;color=0,0,0&amp;vpa=2&amp;vtp=1"/>
          <p:cNvSpPr/>
          <p:nvPr/>
        </p:nvSpPr>
        <p:spPr>
          <a:xfrm>
            <a:off x="3068550" y="2181891"/>
            <a:ext cx="1370445" cy="228600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跨流域调水</a:t>
            </a:r>
            <a:endParaRPr lang="en-US" altLang="zh-CN" sz="2100" dirty="0"/>
          </a:p>
        </p:txBody>
      </p:sp>
      <p:sp>
        <p:nvSpPr>
          <p:cNvPr id="7" name="QB_3_AN.4_1#ec0d0ac81.blank?pid=c9dc79183&amp;color=0,0,0&amp;vpa=3&amp;vtp=1"/>
          <p:cNvSpPr/>
          <p:nvPr/>
        </p:nvSpPr>
        <p:spPr>
          <a:xfrm>
            <a:off x="5172306" y="5341143"/>
            <a:ext cx="621792" cy="182880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齐全</a:t>
            </a:r>
            <a:endParaRPr lang="en-US" altLang="zh-CN" sz="2100" dirty="0"/>
          </a:p>
        </p:txBody>
      </p:sp>
      <p:sp>
        <p:nvSpPr>
          <p:cNvPr id="8" name="QB_3_AN.5_1#ec0d0ac81.blank?pid=c9dc79183&amp;color=0,0,0&amp;vpa=4&amp;vtp=1"/>
          <p:cNvSpPr/>
          <p:nvPr/>
        </p:nvSpPr>
        <p:spPr>
          <a:xfrm>
            <a:off x="7961226" y="5377846"/>
            <a:ext cx="374904" cy="173736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</a:t>
            </a:r>
            <a:endParaRPr lang="en-US" altLang="zh-CN" sz="2100" dirty="0"/>
          </a:p>
        </p:txBody>
      </p:sp>
      <p:sp>
        <p:nvSpPr>
          <p:cNvPr id="9" name="QB_3_AN.6_1#ec0d0ac81.blank?pid=c9dc79183&amp;color=0,0,0&amp;vpa=5&amp;vtp=1"/>
          <p:cNvSpPr/>
          <p:nvPr/>
        </p:nvSpPr>
        <p:spPr>
          <a:xfrm>
            <a:off x="9249894" y="5377719"/>
            <a:ext cx="338328" cy="146304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</a:t>
            </a:r>
            <a:endParaRPr lang="en-US" altLang="zh-CN" sz="2100" dirty="0"/>
          </a:p>
        </p:txBody>
      </p:sp>
      <p:sp>
        <p:nvSpPr>
          <p:cNvPr id="4" name="QB_3_BD.1_2#ec0d0ac81?iti=1&amp;pid=c9dc79183&amp;color=0,0,0&amp;vtp=1&amp;bbb=1"/>
          <p:cNvSpPr/>
          <p:nvPr/>
        </p:nvSpPr>
        <p:spPr>
          <a:xfrm>
            <a:off x="3594331" y="5592721"/>
            <a:ext cx="51784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中国的自然资源思维导图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e10c7b57.fixed?pid=b29fa4755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03</a:t>
            </a:r>
            <a:endParaRPr lang="en-US" altLang="zh-CN" sz="8000" dirty="0"/>
          </a:p>
        </p:txBody>
      </p:sp>
      <p:sp>
        <p:nvSpPr>
          <p:cNvPr id="3" name="C_2_BD#ae10c7b57.fixed?pid=b29fa4755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7200" dirty="0"/>
          </a:p>
        </p:txBody>
      </p:sp>
      <p:sp>
        <p:nvSpPr>
          <p:cNvPr id="4" name="C_2#ae10c7b57.fixed?pid=b29fa4755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ae10c7b57.fixed?lid=4eaa89bc3&amp;pid=b29fa4755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ae10c7b57.fixed?lid=c9dc79183&amp;pid=b29fa4755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ae10c7b57.fixed?lid=ae10c7b57&amp;pid=b29fa4755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ae10c7b57.fixed?lid=f05bda62f&amp;pid=b29fa4755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ae10c7b57.fixed?lid=6387f85c9&amp;pid=b29fa4755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ae10c7b57.fixed?lid=43b18d12b&amp;pid=b29fa4755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0ef92dcce?pid=ae10c7b57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1.我国土地资源分布</a:t>
            </a:r>
            <a:endParaRPr lang="en-US" altLang="zh-CN" sz="2800" dirty="0"/>
          </a:p>
        </p:txBody>
      </p:sp>
      <p:graphicFrame>
        <p:nvGraphicFramePr>
          <p:cNvPr id="10" name="P_3_BD#0ef92dcce?colgroup=3,24&amp;pid=ae10c7b57&amp;color=0,0,0&amp;vtp=1&amp;bbb=1&amp;hb=1"/>
          <p:cNvGraphicFramePr>
            <a:graphicFrameLocks noGrp="1"/>
          </p:cNvGraphicFramePr>
          <p:nvPr/>
        </p:nvGraphicFramePr>
        <p:xfrm>
          <a:off x="932688" y="1411642"/>
          <a:ext cx="10277856" cy="2804352"/>
        </p:xfrm>
        <a:graphic>
          <a:graphicData uri="http://schemas.openxmlformats.org/drawingml/2006/table">
            <a:tbl>
              <a:tblPr/>
              <a:tblGrid>
                <a:gridCol w="1234440"/>
                <a:gridCol w="2706624"/>
                <a:gridCol w="3236976"/>
                <a:gridCol w="3099816"/>
              </a:tblGrid>
              <a:tr h="53956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土地资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源类型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主要分布地区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554736">
                <a:tc vMerge="1"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主要地形类型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所在的干湿地区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季风区或非季风区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耕地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平原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低山丘陵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林地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草地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高原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非季风区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P_3_AN.7_1#0ef92dcce.blank?pid=ae10c7b57&amp;color=0,0,0&amp;vpa=6&amp;vtp=1&amp;bbb=1"/>
          <p:cNvSpPr/>
          <p:nvPr/>
        </p:nvSpPr>
        <p:spPr>
          <a:xfrm>
            <a:off x="5080159" y="2499588"/>
            <a:ext cx="2759075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湿润、半湿润区</a:t>
            </a:r>
            <a:endParaRPr lang="en-US" altLang="zh-CN" sz="2800" dirty="0"/>
          </a:p>
        </p:txBody>
      </p:sp>
      <p:sp>
        <p:nvSpPr>
          <p:cNvPr id="5" name="P_3_AN.8_1#0ef92dcce.blank?pid=ae10c7b57&amp;color=0,0,0&amp;vpa=7&amp;vtp=1&amp;bbb=1"/>
          <p:cNvSpPr/>
          <p:nvPr/>
        </p:nvSpPr>
        <p:spPr>
          <a:xfrm>
            <a:off x="8959755" y="2782830"/>
            <a:ext cx="1330325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季风区</a:t>
            </a:r>
            <a:endParaRPr lang="en-US" altLang="zh-CN" sz="2800" dirty="0"/>
          </a:p>
        </p:txBody>
      </p:sp>
      <p:sp>
        <p:nvSpPr>
          <p:cNvPr id="6" name="P_3_AN.9_1#0ef92dcce.blank?pid=ae10c7b57&amp;color=0,0,0&amp;vpa=8&amp;vtp=1&amp;bbb=1"/>
          <p:cNvSpPr/>
          <p:nvPr/>
        </p:nvSpPr>
        <p:spPr>
          <a:xfrm>
            <a:off x="5080159" y="3066072"/>
            <a:ext cx="2759075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湿润、半湿润区</a:t>
            </a:r>
            <a:endParaRPr lang="en-US" altLang="zh-CN" sz="2800" dirty="0"/>
          </a:p>
        </p:txBody>
      </p:sp>
      <p:sp>
        <p:nvSpPr>
          <p:cNvPr id="7" name="P_3_AN.10_1#0ef92dcce.blank?pid=ae10c7b57&amp;color=0,0,0&amp;vpa=9&amp;vtp=1&amp;bbb=1"/>
          <p:cNvSpPr/>
          <p:nvPr/>
        </p:nvSpPr>
        <p:spPr>
          <a:xfrm>
            <a:off x="5080159" y="3632556"/>
            <a:ext cx="2759075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干旱、半干旱区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7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3389</Words>
  <Application>WPS 演示</Application>
  <PresentationFormat>宽屏</PresentationFormat>
  <Paragraphs>585</Paragraphs>
  <Slides>35</Slides>
  <Notes>34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52" baseType="lpstr">
      <vt:lpstr>Arial</vt:lpstr>
      <vt:lpstr>宋体</vt:lpstr>
      <vt:lpstr>Wingdings</vt:lpstr>
      <vt:lpstr>黑体</vt:lpstr>
      <vt:lpstr>黑体</vt:lpstr>
      <vt:lpstr>Times New Roman</vt:lpstr>
      <vt:lpstr>微软雅黑</vt:lpstr>
      <vt:lpstr>Times New Roman</vt:lpstr>
      <vt:lpstr>微软雅黑</vt:lpstr>
      <vt:lpstr>宋体</vt:lpstr>
      <vt:lpstr>Calibri</vt:lpstr>
      <vt:lpstr>Arial Unicode MS</vt:lpstr>
      <vt:lpstr>等线</vt:lpstr>
      <vt:lpstr>Calibri</vt:lpstr>
      <vt:lpstr>等线</vt:lpstr>
      <vt:lpstr>楷体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WPS_1767008123</cp:lastModifiedBy>
  <cp:revision>5</cp:revision>
  <dcterms:created xsi:type="dcterms:W3CDTF">2026-02-26T11:20:00Z</dcterms:created>
  <dcterms:modified xsi:type="dcterms:W3CDTF">2026-02-27T07:07:33Z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B72F83A3A01E40FF9A4CD07F12C5086A_12</vt:lpwstr>
  </property>
</Properties>
</file>