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1.xml"/><Relationship Id="rId5" Type="http://schemas.openxmlformats.org/officeDocument/2006/relationships/slide" Target="../slides/slide19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slide" Target="../slides/slide30.xml"/><Relationship Id="rId5" Type="http://schemas.openxmlformats.org/officeDocument/2006/relationships/slide" Target="../slides/slide28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b708742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cf9289544&amp;cid=cf9289544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2e47ce5a9&amp;cid=2e47ce5a9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48863a96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0?lid=ce849599a&amp;cid=ce849599a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0?lid=e8b4b78d0&amp;cid=e8b4b78d0&amp;vtp=1">
            <a:hlinkClick r:id="rId5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0?lid=70a9defa6&amp;cid=70a9defa6&amp;vtp=1">
            <a:hlinkClick r:id="rId6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0?lid=a86f1a373&amp;cid=a86f1a373&amp;vtp=1">
            <a:hlinkClick r:id="rId6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0?lid=ac42d6b31&amp;cid=ac42d6b31&amp;vtp=1">
            <a:hlinkClick r:id="rId6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5cf87dad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9711086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927b930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1f61b16f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6ffd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27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2.xml"/><Relationship Id="rId4" Type="http://schemas.openxmlformats.org/officeDocument/2006/relationships/slide" Target="slide17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380fa2665?pid=927b93079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380fa2665?pid=927b93079&amp;color=0,0,0&amp;vtp=1&amp;bbb=1&amp;hb=1"/>
          <p:cNvSpPr/>
          <p:nvPr/>
        </p:nvSpPr>
        <p:spPr>
          <a:xfrm>
            <a:off x="932688" y="1689264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学习一个大洲位置和范围的方法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半球位置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大洲的主体是位于东半球还是西半球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北半球还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是南半球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纬度位置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查看赤道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回归线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极圈等重要纬线穿过大洲的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哪个部位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海陆位置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大洲的主体部分所在大陆以及濒临的海洋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380fa2665?iti=3&amp;pid=927b93079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720000"/>
            <a:ext cx="10277856" cy="391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380fa2665?iti=3&amp;pid=927b93079&amp;color=0,0,0&amp;vtp=1&amp;bbb=1"/>
          <p:cNvSpPr/>
          <p:nvPr/>
        </p:nvSpPr>
        <p:spPr>
          <a:xfrm>
            <a:off x="3776536" y="4760632"/>
            <a:ext cx="4645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某区域地形特征的描述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380fa2665?iti=4&amp;pid=927b93079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92424" y="720000"/>
            <a:ext cx="5413248" cy="395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380fa2665?iti=4&amp;pid=927b93079&amp;color=0,0,0&amp;vtp=1&amp;bbb=1"/>
          <p:cNvSpPr/>
          <p:nvPr/>
        </p:nvSpPr>
        <p:spPr>
          <a:xfrm>
            <a:off x="4132135" y="4806352"/>
            <a:ext cx="3933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亚洲海陆位置简图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80fa2665?pid=927b93079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2.亚洲多样的气候</a:t>
            </a:r>
            <a:endParaRPr lang="en-US" altLang="zh-CN" sz="2800" dirty="0"/>
          </a:p>
        </p:txBody>
      </p:sp>
      <p:graphicFrame>
        <p:nvGraphicFramePr>
          <p:cNvPr id="14" name="P_3_BD#380fa2665?colgroup=4,5,17&amp;pid=927b93079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68712" cy="4496628"/>
        </p:xfrm>
        <a:graphic>
          <a:graphicData uri="http://schemas.openxmlformats.org/drawingml/2006/table">
            <a:tbl>
              <a:tblPr/>
              <a:tblGrid>
                <a:gridCol w="1618488"/>
                <a:gridCol w="2121408"/>
                <a:gridCol w="3264408"/>
                <a:gridCol w="3264408"/>
              </a:tblGrid>
              <a:tr h="1121220">
                <a:tc rowSpan="5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亚洲气候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9种）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分布最广的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④温带大陆性气候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566484">
                <a:tc vMerge="1"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亚洲东部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③温带季风气候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②亚热带季风气候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亚洲南部和东南部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其他类型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⑤热带雨林气候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⑥地中海气候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⑦热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带沙漠气候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⑧高原山地气候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⑨寒带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3_BD#380fa2665?colgroup=4,23&amp;pid=927b93079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321184" cy="1094296"/>
        </p:xfrm>
        <a:graphic>
          <a:graphicData uri="http://schemas.openxmlformats.org/drawingml/2006/table">
            <a:tbl>
              <a:tblPr/>
              <a:tblGrid>
                <a:gridCol w="1603121"/>
                <a:gridCol w="8718063"/>
              </a:tblGrid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亚洲气候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气候类型多样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季风气候显著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大陆性气候分布广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380fa2665?colgroup=4,23&amp;pid=927b93079&amp;color=0,0,0&amp;mp=1&amp;vtp=1&amp;bt=1&amp;bbb=1"/>
          <p:cNvSpPr txBox="1"/>
          <p:nvPr/>
        </p:nvSpPr>
        <p:spPr>
          <a:xfrm>
            <a:off x="10535727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  <p:pic>
        <p:nvPicPr>
          <p:cNvPr id="3" name="P_3_BD#380fa2665?iti=5&amp;pid=927b93079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3067" y="2648114"/>
            <a:ext cx="2851965" cy="2701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380fa2665?iti=5&amp;pid=927b93079&amp;color=0,0,0&amp;vtp=1&amp;bbb=1"/>
          <p:cNvSpPr/>
          <p:nvPr/>
        </p:nvSpPr>
        <p:spPr>
          <a:xfrm>
            <a:off x="3954337" y="5476365"/>
            <a:ext cx="4289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亚洲气候类型的分布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#380fa2665?pid=927b93079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#380fa2665?pid=927b93079&amp;color=0,0,0&amp;vtp=1&amp;bbb=1&amp;hb=1"/>
          <p:cNvSpPr/>
          <p:nvPr/>
        </p:nvSpPr>
        <p:spPr>
          <a:xfrm>
            <a:off x="932688" y="1689264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亚洲的几种特殊气候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亚洲分布面积最广的是温带大陆性气候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亚洲大陆东部和南部自北向南依次是温带季风气候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亚热带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季风气候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热带季风气候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北冰洋沿岸为寒带气候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地中海沿岸为地中海气候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赤道穿过的地区大多是热带雨林气候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80fa2665?pid=927b93079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3.亚洲的人文环境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1）人口最多的大洲：2011—2020年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，亚洲平均每年新增的人口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约占世界新增人口的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51%。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2）经济：亚洲经济发展快，地区差异大。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70874288.fixed?pid=96c52b1ae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b70874288.fixed?pid=96c52b1ae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b70874288.fixed?pid=96c52b1ae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b70874288.fixed?lid=5cf87dad0&amp;pid=96c52b1ae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b70874288.fixed?lid=9711086a4&amp;pid=96c52b1ae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b70874288.fixed?lid=927b93079&amp;pid=96c52b1ae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b70874288.fixed?lid=b70874288&amp;pid=96c52b1ae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b70874288.fixed?lid=1f61b16f5&amp;pid=96c52b1ae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b70874288.fixed?lid=48863a96b&amp;pid=96c52b1ae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11_1#f3a66241b?iti=6&amp;htil=1&amp;pid=b7087428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7785" y="738288"/>
            <a:ext cx="4014216" cy="38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11_2#f3a66241b?iti=6&amp;htil=1&amp;pid=b70874288&amp;color=0,0,0&amp;vtp=1&amp;bbb=1&amp;hb=1"/>
          <p:cNvSpPr/>
          <p:nvPr/>
        </p:nvSpPr>
        <p:spPr>
          <a:xfrm>
            <a:off x="7149497" y="4696624"/>
            <a:ext cx="4050792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亚洲气候类型及河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流分布示意图</a:t>
            </a:r>
            <a:endParaRPr lang="en-US" altLang="zh-CN" sz="2800" dirty="0"/>
          </a:p>
        </p:txBody>
      </p:sp>
      <p:sp>
        <p:nvSpPr>
          <p:cNvPr id="4" name="QM_3_BD.11_3#f3a66241b?htil=1&amp;pid=b70874288&amp;color=0,0,0&amp;vtp=1&amp;bt=1&amp;bbb=1&amp;hb=1"/>
          <p:cNvSpPr/>
          <p:nvPr/>
        </p:nvSpPr>
        <p:spPr>
          <a:xfrm>
            <a:off x="932688" y="720000"/>
            <a:ext cx="6172200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博鳌亚洲论坛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年年会于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25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日在海南博鳌举行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年会主题为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在世界变局中共创亚洲未来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6-6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为亚洲气候类型及河流分布示意图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2_1#cf9289544?pid=f3a66241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下列关于亚洲的描述，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3_1#cf9289544.bracket?pid=f3a66241b&amp;color=0,0,0&amp;vpa=10&amp;vtp=1"/>
          <p:cNvSpPr/>
          <p:nvPr/>
        </p:nvSpPr>
        <p:spPr>
          <a:xfrm>
            <a:off x="6489732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2_2#cf9289544?pid=f3a66241b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①地跨寒、温、热三带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②地势中部高，四周低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四面环海，气候湿润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④地形多样，河流众多</a:t>
            </a:r>
            <a:endParaRPr lang="en-US" altLang="zh-CN" sz="2800" dirty="0"/>
          </a:p>
        </p:txBody>
      </p:sp>
      <p:sp>
        <p:nvSpPr>
          <p:cNvPr id="5" name="QC_4_BD.12_3#cf9289544.choices?pid=f3a66241b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6c52b1ae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专题六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我们生活的大洲——亚洲</a:t>
            </a:r>
            <a:endParaRPr lang="en-US" altLang="zh-CN" sz="6000" dirty="0"/>
          </a:p>
        </p:txBody>
      </p:sp>
      <p:sp>
        <p:nvSpPr>
          <p:cNvPr id="3" name="C_1#96c52b1ae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96c52b1ae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专题六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AS.14_1#cf9289544?pid=f3a66241b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读图可知，亚洲北部被北极圈穿过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，南部被北回归线穿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，地跨寒、温、热三带，①正确；亚洲地形多样，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地势中部高，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四周低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，许多大江大河发源于中部高原山地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，河流呈放射状注入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周边海洋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，②④正确；亚洲北、东、南三面临海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，西面与欧洲接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壤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，东部和南部地区气候较为湿润，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中西部地区气候较为干燥，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错误。故选B项。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5_1#2e47ce5a9?pid=f3a66241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图中甲、乙、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丙三地所属气候类型对应正确的是(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6_1#2e47ce5a9.bracket?pid=f3a66241b&amp;color=0,0,0&amp;vpa=11&amp;vtp=1"/>
          <p:cNvSpPr/>
          <p:nvPr/>
        </p:nvSpPr>
        <p:spPr>
          <a:xfrm>
            <a:off x="8977345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5_2#2e47ce5a9.choices?pid=f3a66241b&amp;color=0,0,0&amp;vtp=1&amp;bbb=1"/>
          <p:cNvSpPr/>
          <p:nvPr/>
        </p:nvSpPr>
        <p:spPr>
          <a:xfrm>
            <a:off x="932688" y="1362302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A.甲—热带季风气候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乙—亚热带季风气候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丙—温带季风气候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.甲—热带草原气候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乙—热带沙漠气候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丙—亚热带季风气候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.甲—热带沙漠气候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乙—热带草原气候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丙—热带季风气候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.甲—热带草原气候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乙—热带季风气候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丙—温带大陆性气候</a:t>
            </a:r>
            <a:endParaRPr lang="en-US" altLang="zh-CN" sz="2800" dirty="0"/>
          </a:p>
        </p:txBody>
      </p:sp>
      <p:sp>
        <p:nvSpPr>
          <p:cNvPr id="5" name="QC_4_AS.17_1#2e47ce5a9?pid=f3a66241b&amp;color=0,0,0&amp;vtp=1&amp;bbb=1&amp;hb=1"/>
          <p:cNvSpPr/>
          <p:nvPr/>
        </p:nvSpPr>
        <p:spPr>
          <a:xfrm>
            <a:off x="932688" y="3927702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读图可知，甲地位于印度半岛，属于热带季风气候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；乙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地位于我国东南沿海地区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，属于亚热带季风气候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；丙地位于我国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北方地区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，属于温带季风气候。故选A项。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f61b16f5.fixed?pid=96c52b1ae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1f61b16f5.fixed?pid=96c52b1ae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1f61b16f5.fixed?pid=96c52b1ae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1f61b16f5.fixed?lid=5cf87dad0&amp;pid=96c52b1ae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1f61b16f5.fixed?lid=9711086a4&amp;pid=96c52b1ae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1f61b16f5.fixed?lid=927b93079&amp;pid=96c52b1ae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1f61b16f5.fixed?lid=b70874288&amp;pid=96c52b1ae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1f61b16f5.fixed?lid=1f61b16f5&amp;pid=96c52b1ae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1f61b16f5.fixed?lid=48863a96b&amp;pid=96c52b1ae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3b3c26a12?iti=7&amp;htil=2&amp;pid=1f61b16f5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9980" y="857160"/>
            <a:ext cx="348386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3b3c26a12?iti=7&amp;htil=2&amp;pid=1f61b16f5&amp;color=0,0,0&amp;vtp=1&amp;bbb=1"/>
          <p:cNvSpPr/>
          <p:nvPr/>
        </p:nvSpPr>
        <p:spPr>
          <a:xfrm>
            <a:off x="7840599" y="2794672"/>
            <a:ext cx="3222625" cy="54781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纬度位置分析</a:t>
            </a:r>
            <a:endParaRPr lang="en-US" altLang="zh-CN" sz="2800" dirty="0"/>
          </a:p>
        </p:txBody>
      </p:sp>
      <p:sp>
        <p:nvSpPr>
          <p:cNvPr id="4" name="P_3_BD#3b3c26a12?htil=2&amp;pid=1f61b16f5&amp;color=0,0,0&amp;vtp=1&amp;bt=1&amp;bbb=1&amp;hb=1&amp;hs=1"/>
          <p:cNvSpPr/>
          <p:nvPr/>
        </p:nvSpPr>
        <p:spPr>
          <a:xfrm>
            <a:off x="932688" y="720000"/>
            <a:ext cx="6702552" cy="3033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1.区域地理位置的描述。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纬度位置的描述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纬度范围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该区域主要位于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×°（S/N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）～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×°（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S/N），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亚洲位于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11°S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～81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°N。</a:t>
            </a:r>
            <a:endParaRPr lang="en-US" altLang="zh-CN" sz="2800" dirty="0"/>
          </a:p>
        </p:txBody>
      </p:sp>
      <p:sp>
        <p:nvSpPr>
          <p:cNvPr id="5" name="P_3_BD#3b3c26a12?htil=2&amp;pid=1f61b16f5&amp;color=0,0,0&amp;vtp=1&amp;bt=1&amp;bbb=1&amp;hb=1&amp;hs=1"/>
          <p:cNvSpPr/>
          <p:nvPr/>
        </p:nvSpPr>
        <p:spPr>
          <a:xfrm>
            <a:off x="932688" y="3751173"/>
            <a:ext cx="10320018" cy="2411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特殊纬线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：×从×（北/中/南）部穿过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，例如，北回归线从亚洲南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部穿过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热量带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/纬度带：主要位于×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温度带或跨×个温度带，例如亚洲地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跨寒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、温、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热三带，大部分地区位于北温带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b3c26a12?pid=1f61b16f5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海陆位置的描述。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该区域×（东/南/西/北）部濒临×洋；②方位1（东部）与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×洲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相连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，方位2（西南）与×洲相邻，方位3（东北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）隔某地理事物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海峡/海域）与×洲相望。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例如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，亚洲位于亚欧大陆东部，北、东、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南三面分别濒临北冰洋、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太平洋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、印度洋，西面与欧洲相邻，东北隔白令海峡与北美洲相望。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b3c26a12?pid=1f61b16f5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2.地理位置对区域经济发展的影响。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纬度位置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低纬度地区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热量充足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有利于农业发展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适宜种植热带经济作物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中纬度地区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温带地区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气温适中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适宜人类居住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四季分明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气候类型多样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适宜开展多种农业经营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高纬度地区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气候寒冷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有利于发展特色旅游业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如冰雪产业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观赏极光等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不适合发展种植业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3b3c26a12?iti=8&amp;htil=3&amp;pid=1f61b16f5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5704" y="738288"/>
            <a:ext cx="4462272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3b3c26a12?iti=8&amp;htil=3&amp;pid=1f61b16f5&amp;color=0,0,0&amp;vtp=1&amp;bbb=1&amp;hb=1"/>
          <p:cNvSpPr/>
          <p:nvPr/>
        </p:nvSpPr>
        <p:spPr>
          <a:xfrm>
            <a:off x="6757161" y="3270160"/>
            <a:ext cx="4498848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6-8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海陆位置及其影响分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析</a:t>
            </a:r>
            <a:endParaRPr lang="en-US" altLang="zh-CN" sz="2800" dirty="0"/>
          </a:p>
        </p:txBody>
      </p:sp>
      <p:sp>
        <p:nvSpPr>
          <p:cNvPr id="4" name="P_3_BD#3b3c26a12?htil=3&amp;pid=1f61b16f5&amp;color=0,0,0&amp;vtp=1&amp;bt=1&amp;bbb=1&amp;hb=1&amp;hs=1"/>
          <p:cNvSpPr/>
          <p:nvPr/>
        </p:nvSpPr>
        <p:spPr>
          <a:xfrm>
            <a:off x="932688" y="720000"/>
            <a:ext cx="573328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海陆位置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四面环海的岛屿型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有利于发展渔业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造船业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海上运输和海上贸易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四周均不临海的内陆型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邻国众多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有利于发展边境贸易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海陆兼备的临海型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兼具内陆型和岛</a:t>
            </a:r>
            <a:endParaRPr lang="en-US" altLang="zh-CN" sz="2800" dirty="0"/>
          </a:p>
        </p:txBody>
      </p:sp>
      <p:sp>
        <p:nvSpPr>
          <p:cNvPr id="5" name="P_3_BD#3b3c26a12?htil=3&amp;pid=1f61b16f5&amp;color=0,0,0&amp;vtp=1&amp;bt=1&amp;bbb=1&amp;hb=1&amp;hs=1"/>
          <p:cNvSpPr/>
          <p:nvPr/>
        </p:nvSpPr>
        <p:spPr>
          <a:xfrm>
            <a:off x="935991" y="4554130"/>
            <a:ext cx="1032001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屿型优势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既可发挥临海优势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也可发展边境贸易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8863a96b.fixed?pid=96c52b1ae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48863a96b.fixed?pid=96c52b1ae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48863a96b.fixed?pid=96c52b1ae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48863a96b.fixed?lid=5cf87dad0&amp;pid=96c52b1ae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48863a96b.fixed?lid=9711086a4&amp;pid=96c52b1ae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48863a96b.fixed?lid=927b93079&amp;pid=96c52b1ae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48863a96b.fixed?lid=b70874288&amp;pid=96c52b1ae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48863a96b.fixed?lid=1f61b16f5&amp;pid=96c52b1ae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48863a96b.fixed?lid=48863a96b&amp;pid=96c52b1ae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8_1#85ae94571?pid=48863a96b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亚洲地域辽阔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自然环境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人文环境差异显著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3" name="QC_4_BD.19_1#ce849599a?pid=85ae94571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4" name="QC_4_AN.20_1#ce849599a.bracket?pid=85ae94571&amp;color=0,0,0&amp;vpa=12&amp;vtp=1"/>
          <p:cNvSpPr/>
          <p:nvPr/>
        </p:nvSpPr>
        <p:spPr>
          <a:xfrm>
            <a:off x="2203482" y="1991905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5" name="QC_4_BD.19_2#ce849599a.choices?pid=85ae94571&amp;color=0,0,0&amp;vtp=1&amp;bbb=1"/>
          <p:cNvSpPr/>
          <p:nvPr/>
        </p:nvSpPr>
        <p:spPr>
          <a:xfrm>
            <a:off x="932688" y="262690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732405" algn="l"/>
                <a:tab pos="5083175" algn="l"/>
                <a:tab pos="78028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.东临大西洋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B.西连欧洲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C.南临北冰洋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.北连大洋洲</a:t>
            </a:r>
            <a:endParaRPr lang="en-US" altLang="zh-CN" sz="2800" dirty="0"/>
          </a:p>
        </p:txBody>
      </p:sp>
      <p:sp>
        <p:nvSpPr>
          <p:cNvPr id="6" name="QC_4_BD.21_1#e8b4b78d0?pid=85ae94571&amp;color=0,0,0&amp;vtp=1&amp;bbb=1"/>
          <p:cNvSpPr/>
          <p:nvPr/>
        </p:nvSpPr>
        <p:spPr>
          <a:xfrm>
            <a:off x="932688" y="3258095"/>
            <a:ext cx="10501313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亚洲河流有的有结冰期，有的无结冰期，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主要原因是亚洲(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4_AN.22_1#e8b4b78d0.bracket?pid=85ae94571&amp;color=0,0,0&amp;vpa=13&amp;vtp=1"/>
          <p:cNvSpPr/>
          <p:nvPr/>
        </p:nvSpPr>
        <p:spPr>
          <a:xfrm>
            <a:off x="10406095" y="325428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4_BD.21_2#e8b4b78d0.choices?pid=85ae94571&amp;color=0,0,0&amp;vtp=1&amp;bbb=1"/>
          <p:cNvSpPr/>
          <p:nvPr/>
        </p:nvSpPr>
        <p:spPr>
          <a:xfrm>
            <a:off x="932688" y="389709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A.地跨北寒带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、北温带和热带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.地形平坦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.植被类型多样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、覆盖率较高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.火山众多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7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3_1#12bcf6473?iti=9&amp;htil=4&amp;pid=48863a96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9524" y="738288"/>
            <a:ext cx="4535424" cy="338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23_2#12bcf6473?iti=9&amp;htil=4&amp;pid=48863a96b&amp;color=0,0,0&amp;vtp=1&amp;bbb=1"/>
          <p:cNvSpPr/>
          <p:nvPr/>
        </p:nvSpPr>
        <p:spPr>
          <a:xfrm>
            <a:off x="6591236" y="4248568"/>
            <a:ext cx="457200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图6-9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中吉乌铁路规划线路图</a:t>
            </a:r>
            <a:endParaRPr lang="en-US" altLang="zh-CN" sz="2800" dirty="0"/>
          </a:p>
        </p:txBody>
      </p:sp>
      <p:sp>
        <p:nvSpPr>
          <p:cNvPr id="4" name="QM_3_BD.23_3#12bcf6473?htil=4&amp;pid=48863a96b&amp;color=0,0,0&amp;vtp=1&amp;bt=1&amp;bbb=1&amp;hb=1"/>
          <p:cNvSpPr/>
          <p:nvPr/>
        </p:nvSpPr>
        <p:spPr>
          <a:xfrm>
            <a:off x="932688" y="720000"/>
            <a:ext cx="5650992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中吉乌铁路连接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吉尔吉斯斯坦和乌兹别克斯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是三国共建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一带一路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合作的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标志性工程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中国承担了该工程可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行性研究任务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6-9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中吉乌铁路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规划线路图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96c52b1ae?lid=5cf87dad0&amp;cid=5cf87dad0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96c52b1ae?lid=5cf87dad0&amp;cid=5cf87dad0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96c52b1ae?lid=5cf87dad0&amp;cid=5cf87dad0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96c52b1ae?lid=9711086a4&amp;cid=9711086a4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96c52b1ae?lid=9711086a4&amp;cid=9711086a4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96c52b1ae?lid=9711086a4&amp;cid=9711086a4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96c52b1ae?lid=927b93079&amp;cid=927b93079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96c52b1ae?lid=927b93079&amp;cid=927b93079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96c52b1ae?lid=927b93079&amp;cid=927b93079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96c52b1ae?lid=b70874288&amp;cid=b70874288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96c52b1ae?lid=b70874288&amp;cid=b70874288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96c52b1ae?lid=b70874288&amp;cid=b70874288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96c52b1ae?lid=1f61b16f5&amp;cid=1f61b16f5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96c52b1ae?lid=1f61b16f5&amp;cid=1f61b16f5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96c52b1ae?lid=1f61b16f5&amp;cid=1f61b16f5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96c52b1ae?lid=48863a96b&amp;cid=48863a96b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96c52b1ae?lid=48863a96b&amp;cid=48863a96b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96c52b1ae?lid=48863a96b&amp;cid=48863a96b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4_1#70a9defa6?pid=12bcf6473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中、吉、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乌三国均为(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5_1#70a9defa6.bracket?pid=12bcf6473&amp;color=0,0,0&amp;vpa=14&amp;vtp=1"/>
          <p:cNvSpPr/>
          <p:nvPr/>
        </p:nvSpPr>
        <p:spPr>
          <a:xfrm>
            <a:off x="4691094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4_2#70a9defa6.choices?pid=12bcf6473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821305" algn="l"/>
                <a:tab pos="5260975" algn="l"/>
                <a:tab pos="80695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.南半球国家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B.内陆国家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C.西半球国家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.亚洲国家</a:t>
            </a:r>
            <a:endParaRPr lang="en-US" altLang="zh-CN" sz="2800" dirty="0"/>
          </a:p>
        </p:txBody>
      </p:sp>
      <p:sp>
        <p:nvSpPr>
          <p:cNvPr id="5" name="QC_4_BD.26_1#a86f1a373?pid=12bcf6473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下列符合该铁路沿线地区自然环境特征描述的是(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27_1#a86f1a373.bracket?pid=12bcf6473&amp;color=0,0,0&amp;vpa=15&amp;vtp=1"/>
          <p:cNvSpPr/>
          <p:nvPr/>
        </p:nvSpPr>
        <p:spPr>
          <a:xfrm>
            <a:off x="8977345" y="1981872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26_2#a86f1a373.choices?pid=12bcf6473&amp;color=0,0,0&amp;vtp=1&amp;bbb=1"/>
          <p:cNvSpPr/>
          <p:nvPr/>
        </p:nvSpPr>
        <p:spPr>
          <a:xfrm>
            <a:off x="932688" y="26168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.长夏无冬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B.河网密布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C.气候干旱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.植被常绿</a:t>
            </a:r>
            <a:endParaRPr lang="en-US" altLang="zh-CN" sz="2800" dirty="0"/>
          </a:p>
        </p:txBody>
      </p:sp>
      <p:sp>
        <p:nvSpPr>
          <p:cNvPr id="8" name="QC_4_BD.28_1#ac42d6b31?pid=12bcf6473&amp;color=0,0,0&amp;vtp=1&amp;bbb=1"/>
          <p:cNvSpPr/>
          <p:nvPr/>
        </p:nvSpPr>
        <p:spPr>
          <a:xfrm>
            <a:off x="932688" y="324806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该铁路建成后，对中、吉、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乌三国经济发展的作用有(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4_AN.29_1#ac42d6b31.bracket?pid=12bcf6473&amp;color=0,0,0&amp;vpa=16&amp;vtp=1"/>
          <p:cNvSpPr/>
          <p:nvPr/>
        </p:nvSpPr>
        <p:spPr>
          <a:xfrm>
            <a:off x="9704420" y="3244252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10" name="QC_4_BD.28_2#ac42d6b31.choices?pid=12bcf6473&amp;color=0,0,0&amp;vtp=1&amp;bbb=1"/>
          <p:cNvSpPr/>
          <p:nvPr/>
        </p:nvSpPr>
        <p:spPr>
          <a:xfrm>
            <a:off x="932688" y="388706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.减少资源浪费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.促进经贸合作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C.消除贫富差异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.加强文化交流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cf87dad0.fixed?pid=96c52b1ae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5cf87dad0.fixed?pid=96c52b1ae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5cf87dad0.fixed?pid=96c52b1ae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5cf87dad0.fixed?lid=5cf87dad0&amp;pid=96c52b1ae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5cf87dad0.fixed?lid=9711086a4&amp;pid=96c52b1ae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5cf87dad0.fixed?lid=927b93079&amp;pid=96c52b1ae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5cf87dad0.fixed?lid=b70874288&amp;pid=96c52b1ae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5cf87dad0.fixed?lid=1f61b16f5&amp;pid=96c52b1ae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5cf87dad0.fixed?lid=48863a96b&amp;pid=96c52b1ae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a4ab77fb?pid=5cf87dad0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本专题主要考查运用地图和相关资料，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描述亚洲的地理位置、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自然环境特征和人文环境特征的能力，并能简述自然地理特征对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人们生产生活的影响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711086a4.fixed?pid=96c52b1ae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9711086a4.fixed?pid=96c52b1ae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9711086a4.fixed?pid=96c52b1ae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9711086a4.fixed?lid=5cf87dad0&amp;pid=96c52b1ae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9711086a4.fixed?lid=9711086a4&amp;pid=96c52b1ae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9711086a4.fixed?lid=927b93079&amp;pid=96c52b1ae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9711086a4.fixed?lid=b70874288&amp;pid=96c52b1ae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9711086a4.fixed?lid=1f61b16f5&amp;pid=96c52b1ae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9711086a4.fixed?lid=48863a96b&amp;pid=96c52b1ae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_1#171e3d5a7?iti=1&amp;pid=9711086a4&amp;color=0,0,0&amp;tib=255,255,255&amp;iip=1&amp;vip=1#9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886515"/>
            <a:ext cx="10277856" cy="323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BD.1_2#171e3d5a7?iti=1&amp;pid=9711086a4&amp;color=0,0,0&amp;vtp=1&amp;bbb=1"/>
          <p:cNvSpPr/>
          <p:nvPr/>
        </p:nvSpPr>
        <p:spPr>
          <a:xfrm>
            <a:off x="2923605" y="4325308"/>
            <a:ext cx="6423025" cy="54464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我们生活的大洲——亚洲思维导图</a:t>
            </a:r>
            <a:endParaRPr lang="en-US" altLang="zh-CN" sz="2800" dirty="0"/>
          </a:p>
        </p:txBody>
      </p:sp>
      <p:sp>
        <p:nvSpPr>
          <p:cNvPr id="5" name="QB_3_AN.2_1#171e3d5a7.blank?pid=9711086a4&amp;color=0,0,0&amp;vpa=1&amp;vtp=1"/>
          <p:cNvSpPr/>
          <p:nvPr/>
        </p:nvSpPr>
        <p:spPr>
          <a:xfrm>
            <a:off x="2614677" y="1226508"/>
            <a:ext cx="256032" cy="16459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</a:t>
            </a:r>
            <a:endParaRPr lang="en-US" altLang="zh-CN" sz="2100" dirty="0"/>
          </a:p>
        </p:txBody>
      </p:sp>
      <p:sp>
        <p:nvSpPr>
          <p:cNvPr id="6" name="QB_3_AN.3_1#171e3d5a7.blank?pid=9711086a4&amp;color=0,0,0&amp;vpa=2&amp;vtp=1"/>
          <p:cNvSpPr/>
          <p:nvPr/>
        </p:nvSpPr>
        <p:spPr>
          <a:xfrm>
            <a:off x="2605533" y="1912308"/>
            <a:ext cx="274320" cy="17373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广</a:t>
            </a:r>
            <a:endParaRPr lang="en-US" altLang="zh-CN" sz="2100" dirty="0"/>
          </a:p>
        </p:txBody>
      </p:sp>
      <p:sp>
        <p:nvSpPr>
          <p:cNvPr id="7" name="QB_3_AN.4_1#171e3d5a7.blank?pid=9711086a4&amp;color=0,0,0&amp;vpa=3&amp;vtp=1"/>
          <p:cNvSpPr/>
          <p:nvPr/>
        </p:nvSpPr>
        <p:spPr>
          <a:xfrm>
            <a:off x="2614676" y="2872428"/>
            <a:ext cx="702101" cy="16459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西亚</a:t>
            </a:r>
            <a:endParaRPr lang="en-US" altLang="zh-CN" sz="2100" dirty="0"/>
          </a:p>
        </p:txBody>
      </p:sp>
      <p:sp>
        <p:nvSpPr>
          <p:cNvPr id="8" name="QB_3_AN.5_1#171e3d5a7.blank?pid=9711086a4&amp;color=0,0,0&amp;vpa=4&amp;vtp=1"/>
          <p:cNvSpPr/>
          <p:nvPr/>
        </p:nvSpPr>
        <p:spPr>
          <a:xfrm>
            <a:off x="4132581" y="2863284"/>
            <a:ext cx="539496" cy="15544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北亚</a:t>
            </a:r>
            <a:endParaRPr lang="en-US" altLang="zh-CN" sz="2100" dirty="0"/>
          </a:p>
        </p:txBody>
      </p:sp>
      <p:sp>
        <p:nvSpPr>
          <p:cNvPr id="9" name="QB_3_AN.6_1#171e3d5a7.blank?pid=9711086a4&amp;color=0,0,0&amp;vpa=5&amp;vtp=1"/>
          <p:cNvSpPr/>
          <p:nvPr/>
        </p:nvSpPr>
        <p:spPr>
          <a:xfrm>
            <a:off x="9253220" y="1427676"/>
            <a:ext cx="1328882" cy="20116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复杂多样</a:t>
            </a:r>
            <a:endParaRPr lang="en-US" altLang="zh-CN" sz="2100" dirty="0"/>
          </a:p>
        </p:txBody>
      </p:sp>
      <p:sp>
        <p:nvSpPr>
          <p:cNvPr id="10" name="QB_3_AN.7_1#171e3d5a7.blank?pid=9711086a4&amp;color=0,0,0&amp;vpa=6&amp;vtp=1"/>
          <p:cNvSpPr/>
          <p:nvPr/>
        </p:nvSpPr>
        <p:spPr>
          <a:xfrm>
            <a:off x="9244076" y="1711394"/>
            <a:ext cx="864199" cy="27432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中部高</a:t>
            </a:r>
            <a:endParaRPr lang="en-US" altLang="zh-CN" sz="2100" dirty="0"/>
          </a:p>
        </p:txBody>
      </p:sp>
      <p:sp>
        <p:nvSpPr>
          <p:cNvPr id="11" name="QB_3_AN.8_1#171e3d5a7.blank?pid=9711086a4&amp;color=0,0,0&amp;vpa=7&amp;vtp=1"/>
          <p:cNvSpPr/>
          <p:nvPr/>
        </p:nvSpPr>
        <p:spPr>
          <a:xfrm>
            <a:off x="10240772" y="1811724"/>
            <a:ext cx="886967" cy="17373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四周低</a:t>
            </a:r>
            <a:endParaRPr lang="en-US" altLang="zh-CN" sz="2100" dirty="0"/>
          </a:p>
        </p:txBody>
      </p:sp>
      <p:sp>
        <p:nvSpPr>
          <p:cNvPr id="12" name="QB_3_AN.9_1#171e3d5a7.blank?pid=9711086a4&amp;color=0,0,0&amp;vpa=8&amp;vtp=1"/>
          <p:cNvSpPr/>
          <p:nvPr/>
        </p:nvSpPr>
        <p:spPr>
          <a:xfrm>
            <a:off x="8759444" y="2826708"/>
            <a:ext cx="816818" cy="17373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大陆性</a:t>
            </a:r>
            <a:endParaRPr lang="en-US" altLang="zh-CN" sz="2100" dirty="0"/>
          </a:p>
        </p:txBody>
      </p:sp>
      <p:sp>
        <p:nvSpPr>
          <p:cNvPr id="13" name="QB_3_AN.10_1#171e3d5a7.blank?pid=9711086a4&amp;color=0,0,0&amp;vpa=9&amp;vtp=1"/>
          <p:cNvSpPr/>
          <p:nvPr/>
        </p:nvSpPr>
        <p:spPr>
          <a:xfrm>
            <a:off x="8732012" y="3192468"/>
            <a:ext cx="621791" cy="15544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季风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  <p:bldP spid="11" grpId="0" animBg="1" build="p"/>
      <p:bldP spid="12" grpId="0" animBg="1" build="p"/>
      <p:bldP spid="1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27b93079.fixed?pid=96c52b1ae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927b93079.fixed?pid=96c52b1ae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927b93079.fixed?pid=96c52b1ae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927b93079.fixed?lid=5cf87dad0&amp;pid=96c52b1ae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927b93079.fixed?lid=9711086a4&amp;pid=96c52b1ae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927b93079.fixed?lid=927b93079&amp;pid=96c52b1ae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927b93079.fixed?lid=b70874288&amp;pid=96c52b1ae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927b93079.fixed?lid=1f61b16f5&amp;pid=96c52b1ae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927b93079.fixed?lid=48863a96b&amp;pid=96c52b1ae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80fa2665?pid=927b93079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1.亚洲地理特征及其相互影响</a:t>
            </a:r>
            <a:endParaRPr lang="en-US" altLang="zh-CN" sz="2800" dirty="0"/>
          </a:p>
        </p:txBody>
      </p:sp>
      <p:pic>
        <p:nvPicPr>
          <p:cNvPr id="3" name="P_3_BD#380fa2665?iti=2&amp;pid=927b93079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3040" y="1411642"/>
            <a:ext cx="9272016" cy="383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380fa2665?iti=2&amp;pid=927b93079&amp;color=0,0,0&amp;vtp=1&amp;bbb=1"/>
          <p:cNvSpPr/>
          <p:nvPr/>
        </p:nvSpPr>
        <p:spPr>
          <a:xfrm>
            <a:off x="3420935" y="5369978"/>
            <a:ext cx="5356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图6-2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亚洲地理特征及其相互影响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2560</Words>
  <Application>WPS 演示</Application>
  <PresentationFormat>宽屏</PresentationFormat>
  <Paragraphs>375</Paragraphs>
  <Slides>31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楷体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2026-02-26T10:21:00Z</dcterms:created>
  <dcterms:modified xsi:type="dcterms:W3CDTF">2026-02-27T06:17:38Z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1D867870C6624718A7D6221DDEECDB92_12</vt:lpwstr>
  </property>
</Properties>
</file>