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98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5" d="100"/>
          <a:sy n="115" d="100"/>
        </p:scale>
        <p:origin x="3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7.xml"/><Relationship Id="rId7" Type="http://schemas.openxmlformats.org/officeDocument/2006/relationships/slide" Target="../slides/slide26.xml"/><Relationship Id="rId6" Type="http://schemas.openxmlformats.org/officeDocument/2006/relationships/slide" Target="../slides/slide24.xml"/><Relationship Id="rId5" Type="http://schemas.openxmlformats.org/officeDocument/2006/relationships/slide" Target="../slides/slide23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7" Type="http://schemas.openxmlformats.org/officeDocument/2006/relationships/slide" Target="../slides/slide36.xml"/><Relationship Id="rId6" Type="http://schemas.openxmlformats.org/officeDocument/2006/relationships/slide" Target="../slides/slide35.xml"/><Relationship Id="rId5" Type="http://schemas.openxmlformats.org/officeDocument/2006/relationships/slide" Target="../slides/slide33.xml"/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4d1374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7?lid=32753dc74&amp;cid=32753dc74&amp;vtp=1">
            <a:hlinkClick r:id="rId5" action="ppaction://hlinksldjump"/>
          </p:cNvPr>
          <p:cNvSpPr/>
          <p:nvPr/>
        </p:nvSpPr>
        <p:spPr>
          <a:xfrm>
            <a:off x="521208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7?lid=cb8893537&amp;cid=cb8893537&amp;vtp=1">
            <a:hlinkClick r:id="rId6" action="ppaction://hlinksldjump"/>
          </p:cNvPr>
          <p:cNvSpPr/>
          <p:nvPr/>
        </p:nvSpPr>
        <p:spPr>
          <a:xfrm>
            <a:off x="56875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7?lid=ea3a24aef&amp;cid=ea3a24aef&amp;vtp=1">
            <a:hlinkClick r:id="rId7" action="ppaction://hlinksldjump"/>
          </p:cNvPr>
          <p:cNvSpPr/>
          <p:nvPr/>
        </p:nvSpPr>
        <p:spPr>
          <a:xfrm>
            <a:off x="6153912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7?lid=3d56d35d8&amp;cid=3d56d35d8&amp;vtp=1">
            <a:hlinkClick r:id="rId8" action="ppaction://hlinksldjump"/>
          </p:cNvPr>
          <p:cNvSpPr/>
          <p:nvPr/>
        </p:nvSpPr>
        <p:spPr>
          <a:xfrm>
            <a:off x="6629400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7d13c42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  <p:sp>
        <p:nvSpPr>
          <p:cNvPr id="4" name="C_0#auto_editor_catalog_12?lid=10fb05b3a&amp;cid=10fb05b3a&amp;vtp=1">
            <a:hlinkClick r:id="rId5" action="ppaction://hlinksldjump"/>
          </p:cNvPr>
          <p:cNvSpPr/>
          <p:nvPr/>
        </p:nvSpPr>
        <p:spPr>
          <a:xfrm>
            <a:off x="497433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1</a:t>
            </a:r>
            <a:endParaRPr lang="en-US" sz="1600" dirty="0"/>
          </a:p>
        </p:txBody>
      </p:sp>
      <p:sp>
        <p:nvSpPr>
          <p:cNvPr id="5" name="C_0#auto_editor_catalog_12?lid=a92831ef9&amp;cid=a92831ef9&amp;vtp=1">
            <a:hlinkClick r:id="rId5" action="ppaction://hlinksldjump"/>
          </p:cNvPr>
          <p:cNvSpPr/>
          <p:nvPr/>
        </p:nvSpPr>
        <p:spPr>
          <a:xfrm>
            <a:off x="544982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2</a:t>
            </a:r>
            <a:endParaRPr lang="en-US" sz="1600" dirty="0"/>
          </a:p>
        </p:txBody>
      </p:sp>
      <p:sp>
        <p:nvSpPr>
          <p:cNvPr id="6" name="C_0#auto_editor_catalog_12?lid=8716ab792&amp;cid=8716ab792&amp;vtp=1">
            <a:hlinkClick r:id="rId6" action="ppaction://hlinksldjump"/>
          </p:cNvPr>
          <p:cNvSpPr/>
          <p:nvPr/>
        </p:nvSpPr>
        <p:spPr>
          <a:xfrm>
            <a:off x="5916168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3</a:t>
            </a:r>
            <a:endParaRPr lang="en-US" sz="1600" dirty="0"/>
          </a:p>
        </p:txBody>
      </p:sp>
      <p:sp>
        <p:nvSpPr>
          <p:cNvPr id="7" name="C_0#auto_editor_catalog_12?lid=36483bcae&amp;cid=36483bcae&amp;vtp=1">
            <a:hlinkClick r:id="rId6" action="ppaction://hlinksldjump"/>
          </p:cNvPr>
          <p:cNvSpPr/>
          <p:nvPr/>
        </p:nvSpPr>
        <p:spPr>
          <a:xfrm>
            <a:off x="6391656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4</a:t>
            </a:r>
            <a:endParaRPr lang="en-US" sz="1600" dirty="0"/>
          </a:p>
        </p:txBody>
      </p:sp>
      <p:sp>
        <p:nvSpPr>
          <p:cNvPr id="8" name="C_0#auto_editor_catalog_12?lid=c845d6627&amp;cid=c845d6627&amp;vtp=1">
            <a:hlinkClick r:id="rId7" action="ppaction://hlinksldjump"/>
          </p:cNvPr>
          <p:cNvSpPr/>
          <p:nvPr/>
        </p:nvSpPr>
        <p:spPr>
          <a:xfrm>
            <a:off x="6867144" y="6190488"/>
            <a:ext cx="402336" cy="338328"/>
          </a:xfrm>
          <a:prstGeom prst="rect">
            <a:avLst/>
          </a:prstGeom>
          <a:noFill/>
          <a:ln w="12700">
            <a:solidFill>
              <a:srgbClr val="E89605"/>
            </a:solidFill>
          </a:ln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b="1" i="0" dirty="0">
                <a:solidFill>
                  <a:srgbClr val="000000"/>
                </a:solidFill>
                <a:latin typeface="Times New Roman" panose="02020603050405020304" pitchFamily="34" charset="0"/>
                <a:ea typeface="微软雅黑" panose="020B0503020204020204" pitchFamily="34" charset="-122"/>
                <a:cs typeface="Times New Roman" panose="02020603050405020304" pitchFamily="34" charset="-120"/>
              </a:rPr>
              <a:t>5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910db6ca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3b9737f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278bd53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mc=目录配置3#a4308ee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98d863a8aa9c3a59a07fd93#tid=699e6699755a509d69ba7004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?linknodeid=back_to_first_catalog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56264" y="6025896"/>
            <a:ext cx="50292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53896" y="265176"/>
            <a:ext cx="1618488" cy="33832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1400" b="0" i="0" dirty="0">
                <a:solidFill>
                  <a:srgbClr val="FFFFFF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地理</a:t>
            </a:r>
            <a:endParaRPr lang="en-US" sz="1400" dirty="0"/>
          </a:p>
        </p:txBody>
      </p:sp>
      <p:sp>
        <p:nvSpPr>
          <p:cNvPr id="4" name="MasterShapeName"/>
          <p:cNvSpPr/>
          <p:nvPr/>
        </p:nvSpPr>
        <p:spPr>
          <a:xfrm>
            <a:off x="1618488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科目：地理</a:t>
            </a:r>
            <a:endParaRPr lang="en-US" sz="1600" dirty="0"/>
          </a:p>
        </p:txBody>
      </p:sp>
      <p:sp>
        <p:nvSpPr>
          <p:cNvPr id="5" name="MasterShapeName"/>
          <p:cNvSpPr/>
          <p:nvPr/>
        </p:nvSpPr>
        <p:spPr>
          <a:xfrm>
            <a:off x="3886200" y="4343400"/>
            <a:ext cx="1618488" cy="35661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1600" b="0" i="0" dirty="0">
                <a:solidFill>
                  <a:srgbClr val="000000"/>
                </a:solidFill>
                <a:latin typeface="黑体" panose="02010609060101010101" pitchFamily="34" charset="-122"/>
                <a:ea typeface="黑体" panose="02010609060101010101" pitchFamily="34" charset="-122"/>
                <a:cs typeface="黑体" panose="02010609060101010101" pitchFamily="34" charset="-120"/>
              </a:rPr>
              <a:t>版本：四川专版</a:t>
            </a:r>
            <a:endParaRPr lang="en-US" sz="16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1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1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5.xml"/><Relationship Id="rId7" Type="http://schemas.openxmlformats.org/officeDocument/2006/relationships/slide" Target="slide31.xml"/><Relationship Id="rId6" Type="http://schemas.openxmlformats.org/officeDocument/2006/relationships/slide" Target="slide28.xml"/><Relationship Id="rId5" Type="http://schemas.openxmlformats.org/officeDocument/2006/relationships/slide" Target="slide21.xml"/><Relationship Id="rId4" Type="http://schemas.openxmlformats.org/officeDocument/2006/relationships/slide" Target="slide9.xml"/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1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1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1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6.xml"/><Relationship Id="rId6" Type="http://schemas.openxmlformats.org/officeDocument/2006/relationships/slide" Target="slide31.xml"/><Relationship Id="rId5" Type="http://schemas.openxmlformats.org/officeDocument/2006/relationships/slide" Target="slide28.xml"/><Relationship Id="rId4" Type="http://schemas.openxmlformats.org/officeDocument/2006/relationships/slide" Target="slide21.xml"/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adcef163?pid=278bd5383&amp;color=0,0,0&amp;vtp=1&amp;bt=1&amp;bb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1.我国农业的地区分布</a:t>
            </a:r>
            <a:endParaRPr lang="en-US" altLang="zh-CN" sz="2800" dirty="0"/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1）东西差异。</a:t>
            </a:r>
            <a:endParaRPr lang="en-US" altLang="zh-CN" sz="2800" dirty="0"/>
          </a:p>
        </p:txBody>
      </p:sp>
      <p:pic>
        <p:nvPicPr>
          <p:cNvPr id="3" name="P_3_BD#cadcef163?iti=3&amp;pid=278bd538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1096" y="2057437"/>
            <a:ext cx="8366760" cy="309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P_3_BD#cadcef163?iti=3&amp;pid=278bd5383&amp;color=0,0,0&amp;vtp=1&amp;bbb=1"/>
          <p:cNvSpPr/>
          <p:nvPr/>
        </p:nvSpPr>
        <p:spPr>
          <a:xfrm>
            <a:off x="4038664" y="5284253"/>
            <a:ext cx="41116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图13-3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中国农业分布差异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adcef163?pid=278bd5383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（2）南北差异：以秦岭—淮河线为界。</a:t>
            </a:r>
            <a:endParaRPr lang="en-US" altLang="zh-CN" sz="2800" dirty="0"/>
          </a:p>
        </p:txBody>
      </p:sp>
      <p:graphicFrame>
        <p:nvGraphicFramePr>
          <p:cNvPr id="12" name="P_3_BD#cadcef163?colgroup=2,4,15,5&amp;pid=278bd5383&amp;color=0,0,0&amp;vtp=1&amp;bbb=1&amp;hb=1"/>
          <p:cNvGraphicFramePr>
            <a:graphicFrameLocks noGrp="1"/>
          </p:cNvGraphicFramePr>
          <p:nvPr/>
        </p:nvGraphicFramePr>
        <p:xfrm>
          <a:off x="932688" y="1416214"/>
          <a:ext cx="10287000" cy="2807400"/>
        </p:xfrm>
        <a:graphic>
          <a:graphicData uri="http://schemas.openxmlformats.org/drawingml/2006/table">
            <a:tbl>
              <a:tblPr/>
              <a:tblGrid>
                <a:gridCol w="905256"/>
                <a:gridCol w="1636776"/>
                <a:gridCol w="5760720"/>
                <a:gridCol w="1984248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耕地类型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作物熟制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主要农作物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339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北方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旱地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东北平原：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华北平原：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小麦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玉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大豆等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3920">
                <a:tc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南方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水田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长江中下游平原：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华南及海南岛：</a:t>
                      </a:r>
                      <a:r>
                        <a:rPr lang="en-US" altLang="zh-CN" sz="280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34" charset="-120"/>
                        </a:rPr>
                        <a:t>__________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水稻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油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菜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甘蔗等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P_3_AN.7_1#cadcef163.blank?pid=278bd5383&amp;color=0,0,0&amp;vpa=5&amp;vtp=1&amp;bbb=1"/>
          <p:cNvSpPr/>
          <p:nvPr/>
        </p:nvSpPr>
        <p:spPr>
          <a:xfrm>
            <a:off x="5342976" y="1965807"/>
            <a:ext cx="168751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一年一熟</a:t>
            </a:r>
            <a:endParaRPr lang="en-US" altLang="zh-CN" sz="2800" dirty="0"/>
          </a:p>
        </p:txBody>
      </p:sp>
      <p:sp>
        <p:nvSpPr>
          <p:cNvPr id="5" name="P_3_AN.8_1#cadcef163.blank?pid=278bd5383&amp;color=0,0,0&amp;vpa=6&amp;vtp=1&amp;bbb=1"/>
          <p:cNvSpPr/>
          <p:nvPr/>
        </p:nvSpPr>
        <p:spPr>
          <a:xfrm>
            <a:off x="5342976" y="2504541"/>
            <a:ext cx="3473450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两年三熟或一年两熟</a:t>
            </a:r>
            <a:endParaRPr lang="en-US" altLang="zh-CN" sz="2800" dirty="0"/>
          </a:p>
        </p:txBody>
      </p:sp>
      <p:sp>
        <p:nvSpPr>
          <p:cNvPr id="6" name="P_3_AN.9_1#cadcef163.blank?pid=278bd5383&amp;color=0,0,0&amp;vpa=7&amp;vtp=1&amp;bbb=1"/>
          <p:cNvSpPr/>
          <p:nvPr/>
        </p:nvSpPr>
        <p:spPr>
          <a:xfrm>
            <a:off x="6414539" y="3099727"/>
            <a:ext cx="1687513" cy="5060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4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一年两熟</a:t>
            </a:r>
            <a:endParaRPr lang="en-US" altLang="zh-CN" sz="2800" dirty="0"/>
          </a:p>
        </p:txBody>
      </p:sp>
      <p:sp>
        <p:nvSpPr>
          <p:cNvPr id="7" name="P_3_AN.10_1#cadcef163.blank?pid=278bd5383&amp;color=0,0,0&amp;vpa=8&amp;vtp=1&amp;bbb=1"/>
          <p:cNvSpPr/>
          <p:nvPr/>
        </p:nvSpPr>
        <p:spPr>
          <a:xfrm>
            <a:off x="6057351" y="3638461"/>
            <a:ext cx="1687513" cy="4869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2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一年三熟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  <p:bldP spid="5" grpId="0" animBg="1" build="p"/>
      <p:bldP spid="6" grpId="0" animBg="1" build="p"/>
      <p:bldP spid="7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adcef163?pid=278bd5383&amp;color=0,0,0&amp;vtp=1&amp;bt=1&amp;bbb=1"/>
          <p:cNvSpPr/>
          <p:nvPr/>
        </p:nvSpPr>
        <p:spPr>
          <a:xfrm>
            <a:off x="932688" y="720000"/>
            <a:ext cx="10323576" cy="5552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2.农业发展的主要影响因素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#2</a:t>
            </a:r>
            <a:endParaRPr lang="en-US" altLang="zh-CN" sz="2800" dirty="0"/>
          </a:p>
        </p:txBody>
      </p:sp>
      <p:graphicFrame>
        <p:nvGraphicFramePr>
          <p:cNvPr id="13" name="P_3_BD#cadcef163?colgroup=5,22&amp;pid=278bd5383&amp;color=0,0,0&amp;vtp=1&amp;bbb=1&amp;hb=1"/>
          <p:cNvGraphicFramePr>
            <a:graphicFrameLocks noGrp="1"/>
          </p:cNvGraphicFramePr>
          <p:nvPr/>
        </p:nvGraphicFramePr>
        <p:xfrm>
          <a:off x="932688" y="1411642"/>
          <a:ext cx="10277856" cy="3914968"/>
        </p:xfrm>
        <a:graphic>
          <a:graphicData uri="http://schemas.openxmlformats.org/drawingml/2006/table">
            <a:tbl>
              <a:tblPr/>
              <a:tblGrid>
                <a:gridCol w="905256"/>
                <a:gridCol w="1234440"/>
                <a:gridCol w="8138160"/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21220">
                <a:tc rowSpan="4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气候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热量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光照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降水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昼夜温差等气候要素对农业生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产影响较大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vMerge="1">
                  <a:tcPr/>
                </a:tc>
                <a:tc rowSpan="3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地形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平原地区地势平坦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土层深厚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适合发展耕作业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山区耕作不便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且不易于水土保持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但适宜发展畜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牧业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林业等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山地农作物分布随海拔变化有所不同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479155" y="2546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P_3_BD#cadcef163?colgroup=5,22&amp;pid=278bd5383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77856" cy="2227264"/>
        </p:xfrm>
        <a:graphic>
          <a:graphicData uri="http://schemas.openxmlformats.org/drawingml/2006/table">
            <a:tbl>
              <a:tblPr/>
              <a:tblGrid>
                <a:gridCol w="905256"/>
                <a:gridCol w="1234440"/>
                <a:gridCol w="8138160"/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21220"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自然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临江滨湖的地区灌溉水源充足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有利于发展农业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；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内陆干旱地区的种植业主要分布在水源充足的绿洲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土壤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肥沃的土壤有利于农作物生长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cadcef163?colgroup=5,22&amp;pid=278bd5383&amp;color=0,0,0&amp;mp=1&amp;vtp=1&amp;bt=1&amp;bbb=1"/>
          <p:cNvSpPr txBox="1"/>
          <p:nvPr/>
        </p:nvSpPr>
        <p:spPr>
          <a:xfrm>
            <a:off x="10492399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P_3_BD#cadcef163?colgroup=5,22&amp;pid=278bd5383&amp;color=0,0,0&amp;mp=1&amp;vtp=1&amp;bt=1&amp;bbb=1&amp;hb=1"/>
          <p:cNvGraphicFramePr>
            <a:graphicFrameLocks noGrp="1"/>
          </p:cNvGraphicFramePr>
          <p:nvPr/>
        </p:nvGraphicFramePr>
        <p:xfrm>
          <a:off x="932688" y="1008889"/>
          <a:ext cx="10277856" cy="5474844"/>
        </p:xfrm>
        <a:graphic>
          <a:graphicData uri="http://schemas.openxmlformats.org/drawingml/2006/table">
            <a:tbl>
              <a:tblPr/>
              <a:tblGrid>
                <a:gridCol w="905256"/>
                <a:gridCol w="1234440"/>
                <a:gridCol w="8138160"/>
              </a:tblGrid>
              <a:tr h="539560">
                <a:tc grid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分析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054354">
                <a:tc rowSpan="5"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社会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经济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因素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交通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便捷的交通运输有利于农业的原料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产品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生产设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备等运输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4354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市场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需求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市场需求对农业生产的类型和规模具有较大促进</a:t>
                      </a:r>
                      <a:endParaRPr lang="en-US" altLang="zh-CN" sz="1200" dirty="0"/>
                    </a:p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4354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科技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水平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育种技术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温室大棚等生产技术以及农田水利设施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建设等促进农业发展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劳动力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劳动力的数量和素质对农业发展具有较大作用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9114">
                <a:tc vMerge="1">
                  <a:tcPr/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政策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各国农业发展或多或少都会受到国家政策以及政府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干预手段影响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cadcef163?colgroup=5,22&amp;pid=278bd5383&amp;color=0,0,0&amp;mp=1&amp;vtp=1&amp;bt=1&amp;bbb=1"/>
          <p:cNvSpPr txBox="1"/>
          <p:nvPr/>
        </p:nvSpPr>
        <p:spPr>
          <a:xfrm>
            <a:off x="10492399" y="312675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adcef163?pid=278bd5383&amp;color=0,0,0&amp;vtp=1&amp;bt=1&amp;bbb=1&amp;hb=1"/>
          <p:cNvSpPr/>
          <p:nvPr/>
        </p:nvSpPr>
        <p:spPr>
          <a:xfrm>
            <a:off x="932688" y="720000"/>
            <a:ext cx="10323576" cy="246983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.工业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1）目前，我国形成了独立完整的现代工业体系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，是世界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</a:t>
            </a:r>
            <a:endParaRPr lang="en-US" altLang="zh-CN" sz="280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拥有联合国产业分类中所列全部工业门类的国家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。目前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口的工业产品以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为主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#3.1</a:t>
            </a:r>
            <a:endParaRPr lang="en-US" altLang="zh-CN" sz="2800" dirty="0"/>
          </a:p>
        </p:txBody>
      </p:sp>
      <p:sp>
        <p:nvSpPr>
          <p:cNvPr id="3" name="P_3_AN.11_1#cadcef163.blank?pid=278bd5383&amp;color=0,0,0&amp;vpa=9&amp;vtp=1&amp;bbb=1"/>
          <p:cNvSpPr/>
          <p:nvPr/>
        </p:nvSpPr>
        <p:spPr>
          <a:xfrm>
            <a:off x="10050495" y="1337220"/>
            <a:ext cx="973138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唯一</a:t>
            </a:r>
            <a:endParaRPr lang="en-US" altLang="zh-CN" sz="2800" dirty="0"/>
          </a:p>
        </p:txBody>
      </p:sp>
      <p:sp>
        <p:nvSpPr>
          <p:cNvPr id="4" name="P_3_AN.12_1#cadcef163.blank?pid=278bd5383&amp;color=0,0,0&amp;vpa=10&amp;vtp=1&amp;bbb=1"/>
          <p:cNvSpPr/>
          <p:nvPr/>
        </p:nvSpPr>
        <p:spPr>
          <a:xfrm>
            <a:off x="3443319" y="2611665"/>
            <a:ext cx="1687513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机电产品</a:t>
            </a:r>
            <a:endParaRPr lang="en-US" altLang="zh-CN" sz="2800" dirty="0"/>
          </a:p>
        </p:txBody>
      </p:sp>
      <p:sp>
        <p:nvSpPr>
          <p:cNvPr id="5" name="P_3_AN.13_1#cadcef163.blank?pid=278bd5383&amp;color=0,0,0&amp;vpa=11&amp;vtp=1&amp;bbb=1"/>
          <p:cNvSpPr/>
          <p:nvPr/>
        </p:nvSpPr>
        <p:spPr>
          <a:xfrm>
            <a:off x="5578506" y="2611665"/>
            <a:ext cx="2401888" cy="5536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高新技术产品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adcef163?pid=278bd5383&amp;color=0,0,0&amp;mp=1&amp;vtp=1&amp;bt=1&amp;bbb=1&amp;hb=1"/>
          <p:cNvSpPr/>
          <p:nvPr/>
        </p:nvSpPr>
        <p:spPr>
          <a:xfrm>
            <a:off x="932688" y="720000"/>
            <a:ext cx="10323576" cy="37937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相对集中的工业分布。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从工业类型看，自然资源的开采、原材料加工等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，多集中在我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国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一些资源丰富的地区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；机械设备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、电子产品等的生产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多集中在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②从工业附加值看，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地区和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地区合计约占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全国的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80%。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#3.2.2</a:t>
            </a:r>
            <a:endParaRPr lang="en-US" altLang="zh-CN" sz="2800" dirty="0"/>
          </a:p>
        </p:txBody>
      </p:sp>
      <p:sp>
        <p:nvSpPr>
          <p:cNvPr id="3" name="P_3_AN.14_1#cadcef163.blank?pid=278bd5383&amp;color=0,0,0&amp;mp=1&amp;vpa=12&amp;vtp=1&amp;bbb=1"/>
          <p:cNvSpPr/>
          <p:nvPr/>
        </p:nvSpPr>
        <p:spPr>
          <a:xfrm>
            <a:off x="1300195" y="1984920"/>
            <a:ext cx="1330325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中西部</a:t>
            </a:r>
            <a:endParaRPr lang="en-US" altLang="zh-CN" sz="2800" dirty="0"/>
          </a:p>
        </p:txBody>
      </p:sp>
      <p:sp>
        <p:nvSpPr>
          <p:cNvPr id="4" name="P_3_AN.15_1#cadcef163.blank?pid=278bd5383&amp;color=0,0,0&amp;mp=1&amp;vpa=13&amp;vtp=1&amp;bbb=1"/>
          <p:cNvSpPr/>
          <p:nvPr/>
        </p:nvSpPr>
        <p:spPr>
          <a:xfrm>
            <a:off x="2371757" y="26326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东部沿海</a:t>
            </a:r>
            <a:endParaRPr lang="en-US" altLang="zh-CN" sz="2800" dirty="0"/>
          </a:p>
        </p:txBody>
      </p:sp>
      <p:sp>
        <p:nvSpPr>
          <p:cNvPr id="5" name="P_3_AN.16_1#cadcef163.blank?pid=278bd5383&amp;color=0,0,0&amp;mp=1&amp;vpa=14&amp;vtp=1&amp;bbb=1"/>
          <p:cNvSpPr/>
          <p:nvPr/>
        </p:nvSpPr>
        <p:spPr>
          <a:xfrm>
            <a:off x="4157694" y="32803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东部沿海</a:t>
            </a:r>
            <a:endParaRPr lang="en-US" altLang="zh-CN" sz="2800" dirty="0"/>
          </a:p>
        </p:txBody>
      </p:sp>
      <p:sp>
        <p:nvSpPr>
          <p:cNvPr id="6" name="P_3_AN.17_1#cadcef163.blank?pid=278bd5383&amp;color=0,0,0&amp;mp=1&amp;vpa=15&amp;vtp=1&amp;bbb=1"/>
          <p:cNvSpPr/>
          <p:nvPr/>
        </p:nvSpPr>
        <p:spPr>
          <a:xfrm>
            <a:off x="7007257" y="32803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长江沿线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adcef163?pid=278bd5383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4.交通运输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）我国已形成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的交通网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。受自然环境、人口分布、经济发展等影响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，我国交通线呈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__________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的分布格局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2）我国海陆空交通线相互衔接，基本实现连接城乡、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畅行全国、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通达世界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，为“人享其行、物畅其流”提供保障。</a:t>
            </a:r>
            <a:endParaRPr lang="en-US" altLang="zh-CN" sz="2800" dirty="0"/>
          </a:p>
        </p:txBody>
      </p:sp>
      <p:sp>
        <p:nvSpPr>
          <p:cNvPr id="3" name="P_3_AN.18_1#cadcef163.blank?pid=278bd5383&amp;color=0,0,0&amp;vpa=16&amp;vtp=1&amp;bbb=1"/>
          <p:cNvSpPr/>
          <p:nvPr/>
        </p:nvSpPr>
        <p:spPr>
          <a:xfrm>
            <a:off x="3621119" y="13372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覆盖全国</a:t>
            </a:r>
            <a:endParaRPr lang="en-US" altLang="zh-CN" sz="2800" dirty="0"/>
          </a:p>
        </p:txBody>
      </p:sp>
      <p:sp>
        <p:nvSpPr>
          <p:cNvPr id="4" name="P_3_AN.19_1#cadcef163.blank?pid=278bd5383&amp;color=0,0,0&amp;vpa=17&amp;vtp=1&amp;bbb=1"/>
          <p:cNvSpPr/>
          <p:nvPr/>
        </p:nvSpPr>
        <p:spPr>
          <a:xfrm>
            <a:off x="5756306" y="13372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纵贯南北</a:t>
            </a:r>
            <a:endParaRPr lang="en-US" altLang="zh-CN" sz="2800" dirty="0"/>
          </a:p>
        </p:txBody>
      </p:sp>
      <p:sp>
        <p:nvSpPr>
          <p:cNvPr id="5" name="P_3_AN.20_1#cadcef163.blank?pid=278bd5383&amp;color=0,0,0&amp;vpa=18&amp;vtp=1&amp;bbb=1"/>
          <p:cNvSpPr/>
          <p:nvPr/>
        </p:nvSpPr>
        <p:spPr>
          <a:xfrm>
            <a:off x="7891495" y="13372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横穿东西</a:t>
            </a:r>
            <a:endParaRPr lang="en-US" altLang="zh-CN" sz="2800" dirty="0"/>
          </a:p>
        </p:txBody>
      </p:sp>
      <p:sp>
        <p:nvSpPr>
          <p:cNvPr id="6" name="P_3_AN.21_1#cadcef163.blank?pid=278bd5383&amp;color=0,0,0&amp;vpa=19&amp;vtp=1&amp;bbb=1"/>
          <p:cNvSpPr/>
          <p:nvPr/>
        </p:nvSpPr>
        <p:spPr>
          <a:xfrm>
            <a:off x="943007" y="2632620"/>
            <a:ext cx="1687513" cy="57270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东密西疏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  <p:bldP spid="5" grpId="0" animBg="1" build="p"/>
      <p:bldP spid="6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adcef163?pid=278bd5383&amp;color=0,0,0&amp;vtp=1&amp;bt=1&amp;bbb=1"/>
          <p:cNvSpPr/>
          <p:nvPr/>
        </p:nvSpPr>
        <p:spPr>
          <a:xfrm>
            <a:off x="932688" y="720000"/>
            <a:ext cx="10323576" cy="120294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.我国常见的自然灾害</a:t>
            </a:r>
            <a:endParaRPr lang="en-US" altLang="zh-CN" sz="2800" dirty="0"/>
          </a:p>
          <a:p>
            <a:pPr latinLnBrk="1">
              <a:lnSpc>
                <a:spcPts val="50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1）气象灾害。</a:t>
            </a:r>
            <a:r>
              <a:rPr lang="en-US" altLang="zh-CN" sz="100" b="1" i="0" kern="0" spc="-99900" dirty="0">
                <a:solidFill>
                  <a:srgbClr val="FFFF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#5.1</a:t>
            </a:r>
            <a:endParaRPr lang="en-US" altLang="zh-CN" sz="2800" dirty="0"/>
          </a:p>
        </p:txBody>
      </p:sp>
      <p:graphicFrame>
        <p:nvGraphicFramePr>
          <p:cNvPr id="19" name="P_3_BD#cadcef163?colgroup=2,7,4,13&amp;pid=278bd5383&amp;color=0,0,0&amp;vtp=1&amp;bbb=1&amp;hb=1"/>
          <p:cNvGraphicFramePr>
            <a:graphicFrameLocks noGrp="1"/>
          </p:cNvGraphicFramePr>
          <p:nvPr/>
        </p:nvGraphicFramePr>
        <p:xfrm>
          <a:off x="932688" y="2050452"/>
          <a:ext cx="10277856" cy="2215516"/>
        </p:xfrm>
        <a:graphic>
          <a:graphicData uri="http://schemas.openxmlformats.org/drawingml/2006/table">
            <a:tbl>
              <a:tblPr/>
              <a:tblGrid>
                <a:gridCol w="914400"/>
                <a:gridCol w="2743200"/>
                <a:gridCol w="1655064"/>
                <a:gridCol w="4965192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多发地区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多发季节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旱灾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东部季风区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其中华北平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原春旱多发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长时间降水比常年异常偏少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造成农作物减产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人畜饮水困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难等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P_3_BD#cadcef163?colgroup=2,7,4,13&amp;pid=278bd5383&amp;color=0,0,0&amp;mp=1&amp;vtp=1&amp;bt=1&amp;bbb=1&amp;hb=1"/>
          <p:cNvGraphicFramePr>
            <a:graphicFrameLocks noGrp="1"/>
          </p:cNvGraphicFramePr>
          <p:nvPr/>
        </p:nvGraphicFramePr>
        <p:xfrm>
          <a:off x="932688" y="1416214"/>
          <a:ext cx="10277856" cy="4470656"/>
        </p:xfrm>
        <a:graphic>
          <a:graphicData uri="http://schemas.openxmlformats.org/drawingml/2006/table">
            <a:tbl>
              <a:tblPr/>
              <a:tblGrid>
                <a:gridCol w="914400"/>
                <a:gridCol w="2743200"/>
                <a:gridCol w="1655064"/>
                <a:gridCol w="4965192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多发地区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多发季节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675956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洪涝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东部季风区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尤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其是东部平原和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沿海地区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夏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连续性的暴雨或短时间的大暴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雨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造成江河泛滥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土地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房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屋受淹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台风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东南沿海地区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台风带来的狂风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暴雨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海水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暴涨等侵袭我国沿海地区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39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寒潮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影响范围广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最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南可达海南岛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深秋至</a:t>
                      </a:r>
                      <a:endParaRPr lang="en-US" altLang="zh-CN" sz="1200" dirty="0"/>
                    </a:p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初春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造成沿途广大地区剧烈降温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伴随大风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雨雪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冰冻等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P_3_BD#cadcef163?colgroup=2,7,4,13&amp;pid=278bd5383&amp;color=0,0,0&amp;mp=1&amp;vtp=1&amp;bt=1&amp;bbb=1"/>
          <p:cNvSpPr txBox="1"/>
          <p:nvPr/>
        </p:nvSpPr>
        <p:spPr>
          <a:xfrm>
            <a:off x="10492399" y="720000"/>
            <a:ext cx="718145" cy="58387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r">
              <a:lnSpc>
                <a:spcPts val="5000"/>
              </a:lnSpc>
            </a:pPr>
            <a:r>
              <a:rPr lang="zh-CN" altLang="en-US" sz="2800">
                <a:latin typeface="Times New Roman" panose="02020603050405020304" pitchFamily="34" charset="0"/>
              </a:rPr>
              <a:t>续表</a:t>
            </a:r>
            <a:endParaRPr lang="zh-CN" altLang="en-US" sz="2800">
              <a:latin typeface="Times New Roman" panose="020206030504050203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1#1d65c703d.fixed?color=0,0,0&amp;vtp=1&amp;bbb=1&amp;hb=1"/>
          <p:cNvSpPr/>
          <p:nvPr/>
        </p:nvSpPr>
        <p:spPr>
          <a:xfrm>
            <a:off x="1234440" y="1568196"/>
            <a:ext cx="9720072" cy="182880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7200"/>
              </a:lnSpc>
            </a:pPr>
            <a:r>
              <a:rPr lang="en-US" altLang="zh-CN" sz="6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专题十三</a:t>
            </a:r>
            <a:r>
              <a:rPr lang="en-US" altLang="zh-CN" sz="6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6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中国的经济发展</a:t>
            </a:r>
            <a:r>
              <a:rPr lang="en-US" altLang="zh-CN" sz="6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60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algn="ctr" latinLnBrk="1">
              <a:lnSpc>
                <a:spcPts val="7500"/>
              </a:lnSpc>
            </a:pPr>
            <a:r>
              <a:rPr lang="en-US" altLang="zh-CN" sz="6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建设美丽中国</a:t>
            </a:r>
            <a:endParaRPr lang="en-US" altLang="zh-CN" sz="6000" dirty="0"/>
          </a:p>
        </p:txBody>
      </p:sp>
      <p:sp>
        <p:nvSpPr>
          <p:cNvPr id="3" name="C_1#1d65c703d"/>
          <p:cNvSpPr/>
          <p:nvPr/>
        </p:nvSpPr>
        <p:spPr>
          <a:xfrm>
            <a:off x="1618488" y="3465576"/>
            <a:ext cx="8266176" cy="9144"/>
          </a:xfrm>
          <a:prstGeom prst="line">
            <a:avLst/>
          </a:prstGeom>
          <a:noFill/>
          <a:ln w="38100">
            <a:solidFill>
              <a:srgbClr val="FFC611"/>
            </a:solidFill>
            <a:prstDash val="soli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C_1#1d65c703d.fixed?color=0,0,0&amp;vtp=1&amp;bbb=1"/>
          <p:cNvSpPr/>
          <p:nvPr/>
        </p:nvSpPr>
        <p:spPr>
          <a:xfrm>
            <a:off x="3099816" y="5330952"/>
            <a:ext cx="1947672" cy="40233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25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专题十三</a:t>
            </a:r>
            <a:endParaRPr lang="en-US" altLang="zh-CN" sz="2000" dirty="0"/>
          </a:p>
        </p:txBody>
      </p:sp>
    </p:spTree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cadcef163?pid=278bd5383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（2）地质灾害。</a:t>
            </a:r>
            <a:endParaRPr lang="en-US" altLang="zh-CN" sz="2800" dirty="0"/>
          </a:p>
        </p:txBody>
      </p:sp>
      <p:graphicFrame>
        <p:nvGraphicFramePr>
          <p:cNvPr id="21" name="P_3_BD#cadcef163?colgroup=3,9,8,6&amp;pid=278bd5383&amp;color=0,0,0&amp;vtp=1&amp;bbb=1&amp;hb=1"/>
          <p:cNvGraphicFramePr>
            <a:graphicFrameLocks noGrp="1"/>
          </p:cNvGraphicFramePr>
          <p:nvPr/>
        </p:nvGraphicFramePr>
        <p:xfrm>
          <a:off x="932688" y="1416214"/>
          <a:ext cx="10287000" cy="3336736"/>
        </p:xfrm>
        <a:graphic>
          <a:graphicData uri="http://schemas.openxmlformats.org/drawingml/2006/table">
            <a:tbl>
              <a:tblPr/>
              <a:tblGrid>
                <a:gridCol w="1271016"/>
                <a:gridCol w="3474720"/>
                <a:gridCol w="3136392"/>
                <a:gridCol w="2404872"/>
              </a:tblGrid>
              <a:tr h="53956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类型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多发地区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成因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影响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21220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华北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台湾岛及附近海域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位于板块交界处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endParaRPr lang="en-US" altLang="zh-CN" sz="2800" b="1" i="0" spc="-10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地壳活跃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损毁房屋和道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路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中断交通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和通信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造成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人员伤亡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484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滑坡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西北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西南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东南的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山区和黄土高原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山势陡峭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土质疏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indent="0" algn="l" latinLnBrk="1" hangingPunct="0">
                        <a:lnSpc>
                          <a:spcPts val="44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松</a:t>
                      </a:r>
                      <a:r>
                        <a:rPr lang="en-US" altLang="zh-CN" sz="2800" b="1" i="0" spc="-10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、</a:t>
                      </a: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植被稀疏</a:t>
                      </a:r>
                      <a:r>
                        <a:rPr lang="en-US" altLang="zh-CN" sz="2800" b="1" i="0" spc="-10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，</a:t>
                      </a: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多</a:t>
                      </a:r>
                      <a:endParaRPr lang="en-US" altLang="zh-CN" sz="2800" b="1" i="0">
                        <a:solidFill>
                          <a:srgbClr val="000000"/>
                        </a:solidFill>
                        <a:latin typeface="Times New Roman" panose="02020603050405020304" pitchFamily="34" charset="0"/>
                        <a:ea typeface="宋体" panose="02010600030101010101" pitchFamily="2" charset="-122"/>
                        <a:cs typeface="Times New Roman" panose="020206030504050203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暴雨或降水集中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1109472"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4200"/>
                        </a:lnSpc>
                      </a:pPr>
                      <a:r>
                        <a:rPr lang="en-US" altLang="zh-CN" sz="2800" b="1" i="0" dirty="0">
                          <a:solidFill>
                            <a:srgbClr val="000000"/>
                          </a:solidFill>
                          <a:latin typeface="Times New Roman" panose="02020603050405020304" pitchFamily="34" charset="0"/>
                          <a:ea typeface="宋体" panose="02010600030101010101" pitchFamily="2" charset="-122"/>
                          <a:cs typeface="Times New Roman" panose="02020603050405020304" pitchFamily="34" charset="-120"/>
                        </a:rPr>
                        <a:t>泥石流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  <a:tc vMerge="1"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4d137476.fixed?pid=1d65c703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8000" dirty="0"/>
          </a:p>
        </p:txBody>
      </p:sp>
      <p:sp>
        <p:nvSpPr>
          <p:cNvPr id="3" name="C_2_BD#24d137476.fixed?pid=1d65c703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7200" dirty="0"/>
          </a:p>
        </p:txBody>
      </p:sp>
      <p:sp>
        <p:nvSpPr>
          <p:cNvPr id="4" name="C_2#24d137476.fixed?pid=1d65c703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4d137476.fixed?lid=910db6ca2&amp;pid=1d65c703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4d137476.fixed?lid=3b9737fac&amp;pid=1d65c703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4d137476.fixed?lid=278bd5383&amp;pid=1d65c703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4d137476.fixed?lid=24d137476&amp;pid=1d65c703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4d137476.fixed?lid=a4308eeee&amp;pid=1d65c703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4d137476.fixed?lid=7d13c4248&amp;pid=1d65c703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2_1#f7764b6df?pid=24d137476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安徽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在江淮沃野上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现代化的汽车工厂如雨后春笋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般纷纷崛起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勾勒出安徽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智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造的壮丽图景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安徽省依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托前瞻性产业政策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尖端科技赋能与全产业链协同发展优势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汽车领域掀起创新浪潮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。2022—2024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全省汽车年总产量由全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国第七位攀升至全国第二位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，2024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年全省汽车出口量登顶全国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3_1#32753dc74?pid=f7764b6df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安徽省汽车产业的快速发展，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能够(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4_1#32753dc74.bracket?pid=f7764b6df&amp;color=0,0,0&amp;vpa=20&amp;vtp=1"/>
          <p:cNvSpPr/>
          <p:nvPr/>
        </p:nvSpPr>
        <p:spPr>
          <a:xfrm>
            <a:off x="6834220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23_2#32753dc74.choices?pid=f7764b6df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.增加居民就业机会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.改变能源供给类型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C.缓解城乡道路拥堵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.减少工业用地面积</a:t>
            </a:r>
            <a:endParaRPr lang="en-US" altLang="zh-CN" sz="2800" dirty="0"/>
          </a:p>
        </p:txBody>
      </p:sp>
      <p:sp>
        <p:nvSpPr>
          <p:cNvPr id="5" name="QC_4_AS.25_1#32753dc74?pid=f7764b6df&amp;color=0,0,0&amp;vtp=1&amp;bbb=1&amp;hb=1"/>
          <p:cNvSpPr/>
          <p:nvPr/>
        </p:nvSpPr>
        <p:spPr>
          <a:xfrm>
            <a:off x="932688" y="2639287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汽车产业属于劳动密集型产业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，工厂增多会创造更多就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业岗位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，A项正确；能源供给类型与能源结构相关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，材料中未提及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能源转型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，B项错误；受汽车产量增加影响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，该地汽车保有量可能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会有所增加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，可能会加剧城乡道路拥堵，C项错误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；汽车产业发展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通常需要扩大用地规模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，D项错误。故选A项。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26_1#cb8893537?pid=f7764b6df&amp;color=0,0,0&amp;vtp=1&amp;bt=1&amp;bbb=1"/>
          <p:cNvSpPr/>
          <p:nvPr/>
        </p:nvSpPr>
        <p:spPr>
          <a:xfrm>
            <a:off x="932688" y="720000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安徽省汽车出口量快速增长，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主要得益于该省(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27_1#cb8893537.bracket?pid=f7764b6df&amp;color=0,0,0&amp;vpa=21&amp;vtp=1"/>
          <p:cNvSpPr/>
          <p:nvPr/>
        </p:nvSpPr>
        <p:spPr>
          <a:xfrm>
            <a:off x="8620157" y="716317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endParaRPr lang="en-US" altLang="zh-CN" sz="2800" dirty="0"/>
          </a:p>
        </p:txBody>
      </p:sp>
      <p:sp>
        <p:nvSpPr>
          <p:cNvPr id="4" name="QC_4_BD.26_2#cb8893537?pid=f7764b6df&amp;color=0,0,0&amp;vtp=1&amp;bbb=1&amp;hb=1"/>
          <p:cNvSpPr/>
          <p:nvPr/>
        </p:nvSpPr>
        <p:spPr>
          <a:xfrm>
            <a:off x="932688" y="1343316"/>
            <a:ext cx="1032357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①高速铁路飞速发展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②运输成本大幅下降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③全产业链支撑作用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较强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④科技力量较为雄厚</a:t>
            </a:r>
            <a:endParaRPr lang="en-US" altLang="zh-CN" sz="2800" dirty="0"/>
          </a:p>
        </p:txBody>
      </p:sp>
      <p:sp>
        <p:nvSpPr>
          <p:cNvPr id="5" name="QC_4_BD.26_3#cb8893537.choices?pid=f7764b6df&amp;color=0,0,0&amp;vtp=1&amp;bbb=1"/>
          <p:cNvSpPr/>
          <p:nvPr/>
        </p:nvSpPr>
        <p:spPr>
          <a:xfrm>
            <a:off x="932688" y="2508542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4_AS.28_1#cb8893537?pid=f7764b6df&amp;color=0,0,0&amp;vtp=1&amp;bbb=1&amp;hb=1"/>
          <p:cNvSpPr/>
          <p:nvPr/>
        </p:nvSpPr>
        <p:spPr>
          <a:xfrm>
            <a:off x="932688" y="3130333"/>
            <a:ext cx="10323576" cy="3033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spc="-5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spc="-5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高速铁路主要用于客运，与汽车出口运输关联较小，</a:t>
            </a:r>
            <a:r>
              <a:rPr lang="en-US" altLang="zh-CN" sz="2800" b="1" i="0" spc="-5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①错</a:t>
            </a:r>
            <a:endParaRPr lang="en-US" altLang="zh-CN" sz="2800" b="1" i="0" spc="-5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误</a:t>
            </a:r>
            <a:r>
              <a:rPr lang="en-US" altLang="zh-CN" sz="2800" b="1" i="0" spc="-5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；材料中未提及运输成本变化，无法直接推断，②错误</a:t>
            </a:r>
            <a:r>
              <a:rPr lang="en-US" altLang="zh-CN" sz="2800" b="1" i="0" spc="-5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；材料中</a:t>
            </a:r>
            <a:endParaRPr lang="en-US" altLang="zh-CN" sz="2800" b="1" i="0" spc="-5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明确提到</a:t>
            </a:r>
            <a:r>
              <a:rPr lang="en-US" altLang="zh-CN" sz="2800" b="1" i="0" spc="-5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“全产业链协同发展</a:t>
            </a:r>
            <a:r>
              <a:rPr lang="en-US" altLang="zh-CN" sz="2800" b="1" i="0" spc="-5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”，说明安徽省汽车生产全产业链支撑</a:t>
            </a:r>
            <a:endParaRPr lang="en-US" altLang="zh-CN" sz="2800" b="1" i="0" spc="-5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 spc="-5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作用较强</a:t>
            </a:r>
            <a:r>
              <a:rPr lang="en-US" altLang="zh-CN" sz="2800" b="1" i="0" spc="-5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，③正确；材料中提到“尖端科技赋能</a:t>
            </a:r>
            <a:r>
              <a:rPr lang="en-US" altLang="zh-CN" sz="2800" b="1" i="0" spc="-5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”，说明安徽省科技</a:t>
            </a:r>
            <a:endParaRPr lang="en-US" altLang="zh-CN" sz="2800" b="1" i="0" spc="-5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 spc="-5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力量较为雄厚</a:t>
            </a:r>
            <a:r>
              <a:rPr lang="en-US" altLang="zh-CN" sz="2800" b="1" i="0" spc="-5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，可支撑其汽车产业发展，④正确</a:t>
            </a:r>
            <a:r>
              <a:rPr lang="en-US" altLang="zh-CN" sz="2800" b="1" i="0" spc="-5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spc="-5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。故选D项。</a:t>
            </a:r>
            <a:endParaRPr lang="en-US" altLang="zh-CN" sz="2800" spc="-5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29_1#e51d2e142?pid=24d137476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【新课标·环境保护与发展】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我国积极推进高速铁路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城际铁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市域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郊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铁路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城市轨道交通的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四网融合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交通体系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将极大地改变居民出行方式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这一举措在减少私家车出行比例方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面具有重要意义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对实现城市交通的绿色发展与区域协调发展产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生深远影响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0_1#ea3a24aef?pid=e51d2e142&amp;color=0,0,0&amp;vtp=1&amp;bt=1&amp;bbb=1"/>
          <p:cNvSpPr/>
          <p:nvPr/>
        </p:nvSpPr>
        <p:spPr>
          <a:xfrm>
            <a:off x="932688" y="720000"/>
            <a:ext cx="10499725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“四网融合”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交通体系实现城市交通的绿色发展主要体现在(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1_1#ea3a24aef.bracket?pid=e51d2e142&amp;color=0,0,0&amp;vpa=22&amp;vtp=1"/>
          <p:cNvSpPr/>
          <p:nvPr/>
        </p:nvSpPr>
        <p:spPr>
          <a:xfrm>
            <a:off x="10404507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0_2#ea3a24aef.choices?pid=e51d2e142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.优化能源消费结构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.增加大气颗粒物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C.降低交通碳排放量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.对环境无显著改善</a:t>
            </a:r>
            <a:endParaRPr lang="en-US" altLang="zh-CN" sz="2800" dirty="0"/>
          </a:p>
        </p:txBody>
      </p:sp>
      <p:sp>
        <p:nvSpPr>
          <p:cNvPr id="5" name="QC_4_AS.32_1#ea3a24aef?pid=e51d2e142&amp;color=0,0,0&amp;vtp=1&amp;bbb=1&amp;hb=1"/>
          <p:cNvSpPr/>
          <p:nvPr/>
        </p:nvSpPr>
        <p:spPr>
          <a:xfrm>
            <a:off x="932688" y="2639287"/>
            <a:ext cx="10323576" cy="18490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根据材料可知，“四网融合”交通体系的形成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，将极大地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改变居民出行方式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，有助于减少私家车出行使用率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，降低交通碳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排放量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。故选C项。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3_1#3d56d35d8?pid=e51d2e142&amp;color=0,0,0&amp;vtp=1&amp;bt=1&amp;bbb=1"/>
          <p:cNvSpPr/>
          <p:nvPr/>
        </p:nvSpPr>
        <p:spPr>
          <a:xfrm>
            <a:off x="932688" y="720000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“四网融合”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交通体系对城市居民出行产生的影响有(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4_1#3d56d35d8.bracket?pid=e51d2e142&amp;color=0,0,0&amp;vpa=23&amp;vtp=1"/>
          <p:cNvSpPr/>
          <p:nvPr/>
        </p:nvSpPr>
        <p:spPr>
          <a:xfrm>
            <a:off x="9332945" y="716317"/>
            <a:ext cx="515938" cy="54876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8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4" name="QC_4_BD.33_2#3d56d35d8?pid=e51d2e142&amp;color=0,0,0&amp;vtp=1&amp;bbb=1&amp;hb=1"/>
          <p:cNvSpPr/>
          <p:nvPr/>
        </p:nvSpPr>
        <p:spPr>
          <a:xfrm>
            <a:off x="932688" y="1343316"/>
            <a:ext cx="10323576" cy="11664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①有效减少私家车出行使用率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促进了区域协调发展与联系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增加了居民出行方式的选择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④城市道路拥堵状况得到改善</a:t>
            </a:r>
            <a:endParaRPr lang="en-US" altLang="zh-CN" sz="2800" dirty="0"/>
          </a:p>
        </p:txBody>
      </p:sp>
      <p:sp>
        <p:nvSpPr>
          <p:cNvPr id="5" name="QC_4_BD.33_3#3d56d35d8.choices?pid=e51d2e142&amp;color=0,0,0&amp;vtp=1&amp;bbb=1"/>
          <p:cNvSpPr/>
          <p:nvPr/>
        </p:nvSpPr>
        <p:spPr>
          <a:xfrm>
            <a:off x="932688" y="2508542"/>
            <a:ext cx="10323576" cy="5441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800"/>
              </a:lnSpc>
              <a:tabLst>
                <a:tab pos="2643505" algn="l"/>
                <a:tab pos="5260975" algn="l"/>
                <a:tab pos="7891780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C.①③④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.②③④</a:t>
            </a:r>
            <a:endParaRPr lang="en-US" altLang="zh-CN" sz="2800" dirty="0"/>
          </a:p>
        </p:txBody>
      </p:sp>
      <p:sp>
        <p:nvSpPr>
          <p:cNvPr id="6" name="QC_4_AS.35_1#3d56d35d8?pid=e51d2e142&amp;color=0,0,0&amp;vtp=1&amp;bbb=1&amp;hb=1"/>
          <p:cNvSpPr/>
          <p:nvPr/>
        </p:nvSpPr>
        <p:spPr>
          <a:xfrm>
            <a:off x="932688" y="3130333"/>
            <a:ext cx="10323576" cy="303333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900"/>
              </a:lnSpc>
            </a:pP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【解析】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“四网融合”交通体系的形成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，增加了居民出行方式的选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择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，有助于减少私家车出行使用率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，城市道路拥堵状况会得到改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善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，①③④正确；促进区域协调发展与联系主要是“四网融合</a:t>
            </a: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”交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通体系对区域发展产生的影响，不属于对城市居民出行产生的影</a:t>
            </a:r>
            <a:endParaRPr lang="en-US" altLang="zh-CN" sz="2800" b="1" i="0">
              <a:solidFill>
                <a:srgbClr val="0000FF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800"/>
              </a:lnSpc>
            </a:pPr>
            <a:r>
              <a:rPr lang="en-US" altLang="zh-CN" sz="2800" b="1" i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响</a:t>
            </a:r>
            <a:r>
              <a:rPr lang="en-US" altLang="zh-CN" sz="2800" b="1" i="0" dirty="0">
                <a:solidFill>
                  <a:srgbClr val="0000FF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，②错误。故选C项。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a4308eeee.fixed?pid=1d65c703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8000" dirty="0"/>
          </a:p>
        </p:txBody>
      </p:sp>
      <p:sp>
        <p:nvSpPr>
          <p:cNvPr id="3" name="C_2_BD#a4308eeee.fixed?pid=1d65c703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7200" dirty="0"/>
          </a:p>
        </p:txBody>
      </p:sp>
      <p:sp>
        <p:nvSpPr>
          <p:cNvPr id="4" name="C_2#a4308eeee.fixed?pid=1d65c703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a4308eeee.fixed?lid=910db6ca2&amp;pid=1d65c703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a4308eeee.fixed?lid=3b9737fac&amp;pid=1d65c703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a4308eeee.fixed?lid=278bd5383&amp;pid=1d65c703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a4308eeee.fixed?lid=24d137476&amp;pid=1d65c703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a4308eeee.fixed?lid=a4308eeee&amp;pid=1d65c703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a4308eeee.fixed?lid=7d13c4248&amp;pid=1d65c703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e300addea?pid=a4308eeee&amp;color=0,0,0&amp;vtp=1&amp;bt=1&amp;bbb=1&amp;hb=1"/>
          <p:cNvSpPr/>
          <p:nvPr/>
        </p:nvSpPr>
        <p:spPr>
          <a:xfrm>
            <a:off x="932688" y="720000"/>
            <a:ext cx="10323576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1.简述高铁开通对沿线地区人们生产生活的积极影响。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促进沿线地区的工业发展与城市建设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加快资源与人员的流动</a:t>
            </a: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endParaRPr lang="en-US" altLang="zh-CN" sz="2800" b="1" i="0" spc="-5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 spc="-5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带动沿线地区经济发展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促进沿线地区就业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增加当地居民收入</a:t>
            </a:r>
            <a:r>
              <a:rPr lang="en-US" altLang="zh-CN" sz="2800" b="1" i="0" spc="-5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spc="-5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.简述我国北方盐碱地推广种植“海水稻”的意义。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增加粮食产量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保障我国粮食安全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提高土地利用率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扩大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可耕地面积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提供就业机会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增加农民收入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_1#目录1:1d65c703d?lid=910db6ca2&amp;cid=910db6ca2&amp;tib=255,255,255&amp;vtp=1&amp;bt=1" descr="preencoded.png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060704"/>
            <a:ext cx="612648" cy="612648"/>
          </a:xfrm>
          <a:prstGeom prst="rect">
            <a:avLst/>
          </a:prstGeom>
        </p:spPr>
      </p:pic>
      <p:sp>
        <p:nvSpPr>
          <p:cNvPr id="3" name="C_1#目录1:1d65c703d?lid=910db6ca2&amp;cid=910db6ca2&amp;vtp=1&amp;bbb=1">
            <a:hlinkClick r:id="rId1" action="ppaction://hlinksldjump"/>
          </p:cNvPr>
          <p:cNvSpPr/>
          <p:nvPr/>
        </p:nvSpPr>
        <p:spPr>
          <a:xfrm>
            <a:off x="6309360" y="1060704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2400" dirty="0"/>
          </a:p>
        </p:txBody>
      </p:sp>
      <p:sp>
        <p:nvSpPr>
          <p:cNvPr id="4" name="C_1#目录1:1d65c703d?lid=910db6ca2&amp;cid=910db6ca2&amp;vtp=1&amp;bbb=1">
            <a:hlinkClick r:id="rId1" action="ppaction://hlinksldjump"/>
          </p:cNvPr>
          <p:cNvSpPr/>
          <p:nvPr/>
        </p:nvSpPr>
        <p:spPr>
          <a:xfrm>
            <a:off x="7095744" y="1078992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2800" dirty="0"/>
          </a:p>
        </p:txBody>
      </p:sp>
      <p:pic>
        <p:nvPicPr>
          <p:cNvPr id="5" name="C_1#目录1:1d65c703d?lid=3b9737fac&amp;cid=3b9737fac&amp;tib=255,255,255&amp;vtp=1" descr="preencoded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1874520"/>
            <a:ext cx="612648" cy="612648"/>
          </a:xfrm>
          <a:prstGeom prst="rect">
            <a:avLst/>
          </a:prstGeom>
        </p:spPr>
      </p:pic>
      <p:sp>
        <p:nvSpPr>
          <p:cNvPr id="6" name="C_1#目录1:1d65c703d?lid=3b9737fac&amp;cid=3b9737fac&amp;vtp=1&amp;bbb=1">
            <a:hlinkClick r:id="rId3" action="ppaction://hlinksldjump"/>
          </p:cNvPr>
          <p:cNvSpPr/>
          <p:nvPr/>
        </p:nvSpPr>
        <p:spPr>
          <a:xfrm>
            <a:off x="6309360" y="187452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2400" dirty="0"/>
          </a:p>
        </p:txBody>
      </p:sp>
      <p:sp>
        <p:nvSpPr>
          <p:cNvPr id="7" name="C_1#目录1:1d65c703d?lid=3b9737fac&amp;cid=3b9737fac&amp;vtp=1&amp;bbb=1">
            <a:hlinkClick r:id="rId3" action="ppaction://hlinksldjump"/>
          </p:cNvPr>
          <p:cNvSpPr/>
          <p:nvPr/>
        </p:nvSpPr>
        <p:spPr>
          <a:xfrm>
            <a:off x="7095744" y="189280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2800" dirty="0"/>
          </a:p>
        </p:txBody>
      </p:sp>
      <p:pic>
        <p:nvPicPr>
          <p:cNvPr id="8" name="C_1#目录1:1d65c703d?lid=278bd5383&amp;cid=278bd5383&amp;tib=255,255,255&amp;vtp=1" descr="preencoded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2679192"/>
            <a:ext cx="612648" cy="612648"/>
          </a:xfrm>
          <a:prstGeom prst="rect">
            <a:avLst/>
          </a:prstGeom>
        </p:spPr>
      </p:pic>
      <p:sp>
        <p:nvSpPr>
          <p:cNvPr id="9" name="C_1#目录1:1d65c703d?lid=278bd5383&amp;cid=278bd5383&amp;vtp=1&amp;bbb=1">
            <a:hlinkClick r:id="rId4" action="ppaction://hlinksldjump"/>
          </p:cNvPr>
          <p:cNvSpPr/>
          <p:nvPr/>
        </p:nvSpPr>
        <p:spPr>
          <a:xfrm>
            <a:off x="6309360" y="2679192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2400" dirty="0"/>
          </a:p>
        </p:txBody>
      </p:sp>
      <p:sp>
        <p:nvSpPr>
          <p:cNvPr id="10" name="C_1#目录1:1d65c703d?lid=278bd5383&amp;cid=278bd5383&amp;vtp=1&amp;bbb=1">
            <a:hlinkClick r:id="rId4" action="ppaction://hlinksldjump"/>
          </p:cNvPr>
          <p:cNvSpPr/>
          <p:nvPr/>
        </p:nvSpPr>
        <p:spPr>
          <a:xfrm>
            <a:off x="7095744" y="2697480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2800" dirty="0"/>
          </a:p>
        </p:txBody>
      </p:sp>
      <p:pic>
        <p:nvPicPr>
          <p:cNvPr id="11" name="C_1#目录1:1d65c703d?lid=24d137476&amp;cid=24d137476&amp;tib=255,255,255&amp;vtp=1" descr="preencoded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3493008"/>
            <a:ext cx="612648" cy="612648"/>
          </a:xfrm>
          <a:prstGeom prst="rect">
            <a:avLst/>
          </a:prstGeom>
        </p:spPr>
      </p:pic>
      <p:sp>
        <p:nvSpPr>
          <p:cNvPr id="12" name="C_1#目录1:1d65c703d?lid=24d137476&amp;cid=24d137476&amp;vtp=1&amp;bbb=1">
            <a:hlinkClick r:id="rId5" action="ppaction://hlinksldjump"/>
          </p:cNvPr>
          <p:cNvSpPr/>
          <p:nvPr/>
        </p:nvSpPr>
        <p:spPr>
          <a:xfrm>
            <a:off x="6309360" y="3493008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altLang="zh-CN" sz="2400" dirty="0"/>
          </a:p>
        </p:txBody>
      </p:sp>
      <p:sp>
        <p:nvSpPr>
          <p:cNvPr id="13" name="C_1#目录1:1d65c703d?lid=24d137476&amp;cid=24d137476&amp;vtp=1&amp;bbb=1">
            <a:hlinkClick r:id="rId5" action="ppaction://hlinksldjump"/>
          </p:cNvPr>
          <p:cNvSpPr/>
          <p:nvPr/>
        </p:nvSpPr>
        <p:spPr>
          <a:xfrm>
            <a:off x="7095744" y="3511296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2800" dirty="0"/>
          </a:p>
        </p:txBody>
      </p:sp>
      <p:pic>
        <p:nvPicPr>
          <p:cNvPr id="14" name="C_1#目录1:1d65c703d?lid=a4308eeee&amp;cid=a4308eeee&amp;tib=255,255,255&amp;vtp=1" descr="preencoded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4297680"/>
            <a:ext cx="612648" cy="612648"/>
          </a:xfrm>
          <a:prstGeom prst="rect">
            <a:avLst/>
          </a:prstGeom>
        </p:spPr>
      </p:pic>
      <p:sp>
        <p:nvSpPr>
          <p:cNvPr id="15" name="C_1#目录1:1d65c703d?lid=a4308eeee&amp;cid=a4308eeee&amp;vtp=1&amp;bbb=1">
            <a:hlinkClick r:id="rId6" action="ppaction://hlinksldjump"/>
          </p:cNvPr>
          <p:cNvSpPr/>
          <p:nvPr/>
        </p:nvSpPr>
        <p:spPr>
          <a:xfrm>
            <a:off x="6309360" y="4297680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altLang="zh-CN" sz="2400" dirty="0"/>
          </a:p>
        </p:txBody>
      </p:sp>
      <p:sp>
        <p:nvSpPr>
          <p:cNvPr id="16" name="C_1#目录1:1d65c703d?lid=a4308eeee&amp;cid=a4308eeee&amp;vtp=1&amp;bbb=1">
            <a:hlinkClick r:id="rId6" action="ppaction://hlinksldjump"/>
          </p:cNvPr>
          <p:cNvSpPr/>
          <p:nvPr/>
        </p:nvSpPr>
        <p:spPr>
          <a:xfrm>
            <a:off x="7095744" y="4315968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2800" dirty="0"/>
          </a:p>
        </p:txBody>
      </p:sp>
      <p:pic>
        <p:nvPicPr>
          <p:cNvPr id="17" name="C_1#目录1:1d65c703d?lid=7d13c4248&amp;cid=7d13c4248&amp;tib=255,255,255&amp;vtp=1" descr="preencoded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9360" y="5111496"/>
            <a:ext cx="612648" cy="612648"/>
          </a:xfrm>
          <a:prstGeom prst="rect">
            <a:avLst/>
          </a:prstGeom>
        </p:spPr>
      </p:pic>
      <p:sp>
        <p:nvSpPr>
          <p:cNvPr id="18" name="C_1#目录1:1d65c703d?lid=7d13c4248&amp;cid=7d13c4248&amp;vtp=1&amp;bbb=1">
            <a:hlinkClick r:id="rId7" action="ppaction://hlinksldjump"/>
          </p:cNvPr>
          <p:cNvSpPr/>
          <p:nvPr/>
        </p:nvSpPr>
        <p:spPr>
          <a:xfrm>
            <a:off x="6309360" y="5111496"/>
            <a:ext cx="612648" cy="55778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2900"/>
              </a:lnSpc>
            </a:pPr>
            <a:r>
              <a:rPr lang="en-US" altLang="zh-CN" sz="2400" b="1" i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2400" dirty="0"/>
          </a:p>
        </p:txBody>
      </p:sp>
      <p:sp>
        <p:nvSpPr>
          <p:cNvPr id="19" name="C_1#目录1:1d65c703d?lid=7d13c4248&amp;cid=7d13c4248&amp;vtp=1&amp;bbb=1">
            <a:hlinkClick r:id="rId7" action="ppaction://hlinksldjump"/>
          </p:cNvPr>
          <p:cNvSpPr/>
          <p:nvPr/>
        </p:nvSpPr>
        <p:spPr>
          <a:xfrm>
            <a:off x="7095744" y="5129784"/>
            <a:ext cx="2523744" cy="521208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3400"/>
              </a:lnSpc>
            </a:pPr>
            <a:r>
              <a:rPr lang="en-US" altLang="zh-CN" sz="2800" b="1" i="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e300addea?pid=a4308eeee&amp;color=0,0,0&amp;vtp=1&amp;bt=1&amp;bbb=1&amp;hb=1"/>
          <p:cNvSpPr/>
          <p:nvPr/>
        </p:nvSpPr>
        <p:spPr>
          <a:xfrm>
            <a:off x="932688" y="720000"/>
            <a:ext cx="10323576" cy="44398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3.简述长江三角洲工业基地发展经济的有利条件。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经济发达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市场广阔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水陆交通便利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工业基础好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；⑤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人口密集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劳动力充足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.光伏产业发展的意义。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有利于带动相关产业发展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增加就业机会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促进当地经济发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拓宽能源渠道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保障国家能源安全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完善当地基础设施建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推动清洁能源使用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优化能源消费结构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7d13c4248.fixed?pid=1d65c703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altLang="zh-CN" sz="8000" dirty="0"/>
          </a:p>
        </p:txBody>
      </p:sp>
      <p:sp>
        <p:nvSpPr>
          <p:cNvPr id="3" name="C_2_BD#7d13c4248.fixed?pid=1d65c703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7200" dirty="0"/>
          </a:p>
        </p:txBody>
      </p:sp>
      <p:sp>
        <p:nvSpPr>
          <p:cNvPr id="4" name="C_2#7d13c4248.fixed?pid=1d65c703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7d13c4248.fixed?lid=910db6ca2&amp;pid=1d65c703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7d13c4248.fixed?lid=3b9737fac&amp;pid=1d65c703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7d13c4248.fixed?lid=278bd5383&amp;pid=1d65c703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7d13c4248.fixed?lid=24d137476&amp;pid=1d65c703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7d13c4248.fixed?lid=a4308eeee&amp;pid=1d65c703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7d13c4248.fixed?lid=7d13c4248&amp;pid=1d65c703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3_BD.36_1#73855de68?pid=7d13c4248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【新课标·自然灾害防治】（2025·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海南改编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影响我国的台风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主要在西北太平洋洋面上生成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东南沿海地区夏秋季节常受到台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风影响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。2024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年第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11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号台风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摩羯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登陆海南等地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给当地带来严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重影响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1～2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37_1#10fb05b3a?pid=73855de68&amp;color=0,0,0&amp;vtp=1&amp;bt=1&amp;bbb=1&amp;hb=1"/>
          <p:cNvSpPr/>
          <p:nvPr/>
        </p:nvSpPr>
        <p:spPr>
          <a:xfrm>
            <a:off x="932688" y="720000"/>
            <a:ext cx="1032357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1.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台风“摩羯”登陆后带来强降水，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海南岛中南部山区容易引发滑坡、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5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泥石流等地质灾害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其主要原因是(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38_1#10fb05b3a.bracket?pid=73855de68&amp;color=0,0,0&amp;vpa=24&amp;vtp=1"/>
          <p:cNvSpPr/>
          <p:nvPr/>
        </p:nvSpPr>
        <p:spPr>
          <a:xfrm>
            <a:off x="6580220" y="1300645"/>
            <a:ext cx="495300" cy="5201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5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endParaRPr lang="en-US" altLang="zh-CN" sz="2800" dirty="0"/>
          </a:p>
        </p:txBody>
      </p:sp>
      <p:sp>
        <p:nvSpPr>
          <p:cNvPr id="4" name="QC_4_BD.37_2#10fb05b3a?pid=73855de68&amp;color=0,0,0&amp;vtp=1&amp;bbb=1&amp;hb=1"/>
          <p:cNvSpPr/>
          <p:nvPr/>
        </p:nvSpPr>
        <p:spPr>
          <a:xfrm>
            <a:off x="932688" y="1896085"/>
            <a:ext cx="10323576" cy="1709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7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①地势起伏较大，坡度陡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②植被覆盖率高，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保持水土能力强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7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降水集中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，多暴雨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人口稀少，受人类活动影响小</a:t>
            </a:r>
            <a:endParaRPr lang="en-US" altLang="zh-CN" sz="2800" dirty="0"/>
          </a:p>
        </p:txBody>
      </p:sp>
      <p:sp>
        <p:nvSpPr>
          <p:cNvPr id="5" name="QC_4_BD.37_3#10fb05b3a.choices?pid=73855de68&amp;color=0,0,0&amp;vtp=1&amp;bbb=1"/>
          <p:cNvSpPr/>
          <p:nvPr/>
        </p:nvSpPr>
        <p:spPr>
          <a:xfrm>
            <a:off x="1029843" y="3156813"/>
            <a:ext cx="10323576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6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  <p:sp>
        <p:nvSpPr>
          <p:cNvPr id="6" name="QC_4_BD.39_1#a92831ef9?pid=73855de68&amp;color=0,0,0&amp;vtp=1&amp;bbb=1"/>
          <p:cNvSpPr/>
          <p:nvPr/>
        </p:nvSpPr>
        <p:spPr>
          <a:xfrm>
            <a:off x="932688" y="4284827"/>
            <a:ext cx="10323576" cy="5250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2.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台风来临时，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海南的居民应该采取的防御措施是(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7" name="QC_4_AN.40_1#a92831ef9.bracket?pid=73855de68&amp;color=0,0,0&amp;vpa=25&amp;vtp=1"/>
          <p:cNvSpPr/>
          <p:nvPr/>
        </p:nvSpPr>
        <p:spPr>
          <a:xfrm>
            <a:off x="8977345" y="4278096"/>
            <a:ext cx="515938" cy="5297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6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8" name="QC_4_BD.39_2#a92831ef9.choices?pid=73855de68&amp;color=0,0,0&amp;vtp=1&amp;bbb=1"/>
          <p:cNvSpPr/>
          <p:nvPr/>
        </p:nvSpPr>
        <p:spPr>
          <a:xfrm>
            <a:off x="932688" y="4883758"/>
            <a:ext cx="10323576" cy="1112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47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.前往安全场所避险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.在广告牌下面避雨</a:t>
            </a:r>
            <a:endParaRPr lang="en-US" altLang="zh-CN" sz="2800" dirty="0"/>
          </a:p>
          <a:p>
            <a:pPr latinLnBrk="1">
              <a:lnSpc>
                <a:spcPts val="45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C.在海岸边观赏海景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.在低洼处遮风避雨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7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3_BD.41_1#598fac1a6?iti=4&amp;htil=1&amp;pid=7d13c4248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20462" y="738288"/>
            <a:ext cx="2496312" cy="3931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3_BD.41_2#598fac1a6?iti=4&amp;htil=1&amp;pid=7d13c4248&amp;color=0,0,0&amp;vtp=1&amp;bbb=1&amp;hb=1"/>
          <p:cNvSpPr/>
          <p:nvPr/>
        </p:nvSpPr>
        <p:spPr>
          <a:xfrm>
            <a:off x="8346726" y="4797208"/>
            <a:ext cx="2843784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13-4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西延高铁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线路</a:t>
            </a:r>
            <a:endParaRPr lang="en-US" altLang="zh-CN" sz="2800" dirty="0"/>
          </a:p>
        </p:txBody>
      </p:sp>
      <p:sp>
        <p:nvSpPr>
          <p:cNvPr id="4" name="QM_3_BD.41_3#598fac1a6?htil=1&amp;pid=7d13c4248&amp;color=0,0,0&amp;vtp=1&amp;bt=1&amp;bbb=1&amp;hb=1"/>
          <p:cNvSpPr/>
          <p:nvPr/>
        </p:nvSpPr>
        <p:spPr>
          <a:xfrm>
            <a:off x="932688" y="720000"/>
            <a:ext cx="7379208" cy="37921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【新课标·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高速铁路快速发展的影响】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福建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西延高铁是连接西安与延安的高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速铁路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全线桥梁和隧道占比高达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91.1%。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2025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10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月通车后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两地间的铁路出行时长预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计可缩短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1.5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小时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13-4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示意西延高铁线路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3～4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题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4_BD.42_1#8716ab792?pid=598fac1a6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3.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西延高铁采用高桥隧比建设方案的主要目的是(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3" name="QC_4_AN.43_1#8716ab792.bracket?pid=598fac1a6&amp;color=0,0,0&amp;vpa=26&amp;vtp=1"/>
          <p:cNvSpPr/>
          <p:nvPr/>
        </p:nvSpPr>
        <p:spPr>
          <a:xfrm>
            <a:off x="8620157" y="716190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endParaRPr lang="en-US" altLang="zh-CN" sz="2800" dirty="0"/>
          </a:p>
        </p:txBody>
      </p:sp>
      <p:sp>
        <p:nvSpPr>
          <p:cNvPr id="4" name="QC_4_BD.42_2#8716ab792.choices?pid=598fac1a6&amp;color=0,0,0&amp;vtp=1&amp;bbb=1"/>
          <p:cNvSpPr/>
          <p:nvPr/>
        </p:nvSpPr>
        <p:spPr>
          <a:xfrm>
            <a:off x="932688" y="1362302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100"/>
              </a:lnSpc>
              <a:tabLst>
                <a:tab pos="526732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.减小线路起伏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.降低施工难度</a:t>
            </a:r>
            <a:endParaRPr lang="en-US" altLang="zh-CN" sz="2800" dirty="0"/>
          </a:p>
          <a:p>
            <a:pPr latinLnBrk="1">
              <a:lnSpc>
                <a:spcPts val="4900"/>
              </a:lnSpc>
              <a:tabLst>
                <a:tab pos="5267325" algn="l"/>
              </a:tabLst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C.保护原始森林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.方便动物迁徙</a:t>
            </a:r>
            <a:endParaRPr lang="en-US" altLang="zh-CN" sz="2800" dirty="0"/>
          </a:p>
        </p:txBody>
      </p:sp>
      <p:sp>
        <p:nvSpPr>
          <p:cNvPr id="5" name="QC_4_BD.44_1#36483bcae?pid=598fac1a6&amp;color=0,0,0&amp;vtp=1&amp;bbb=1"/>
          <p:cNvSpPr/>
          <p:nvPr/>
        </p:nvSpPr>
        <p:spPr>
          <a:xfrm>
            <a:off x="932688" y="2631477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4.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西延高铁开通对沿线地区的积极影响有(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)</a:t>
            </a:r>
            <a:endParaRPr lang="en-US" altLang="zh-CN" sz="2800" dirty="0"/>
          </a:p>
        </p:txBody>
      </p:sp>
      <p:sp>
        <p:nvSpPr>
          <p:cNvPr id="6" name="QC_4_AN.45_1#36483bcae.bracket?pid=598fac1a6&amp;color=0,0,0&amp;vpa=27&amp;vtp=1"/>
          <p:cNvSpPr/>
          <p:nvPr/>
        </p:nvSpPr>
        <p:spPr>
          <a:xfrm>
            <a:off x="7548595" y="2627667"/>
            <a:ext cx="515938" cy="56781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</a:t>
            </a:r>
            <a:endParaRPr lang="en-US" altLang="zh-CN" sz="2800" dirty="0"/>
          </a:p>
        </p:txBody>
      </p:sp>
      <p:sp>
        <p:nvSpPr>
          <p:cNvPr id="7" name="QC_4_BD.44_2#36483bcae?pid=598fac1a6&amp;color=0,0,0&amp;vtp=1&amp;bbb=1&amp;hb=1"/>
          <p:cNvSpPr/>
          <p:nvPr/>
        </p:nvSpPr>
        <p:spPr>
          <a:xfrm>
            <a:off x="932688" y="3270477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①缩短城市空间距离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②丰富居民出行选择</a:t>
            </a: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便利矿产资源运输</a:t>
            </a: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800" b="1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④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促进旅游资源开发</a:t>
            </a:r>
            <a:endParaRPr lang="en-US" altLang="zh-CN" sz="2800" dirty="0"/>
          </a:p>
        </p:txBody>
      </p:sp>
      <p:sp>
        <p:nvSpPr>
          <p:cNvPr id="8" name="QC_4_BD.44_3#36483bcae.choices?pid=598fac1a6&amp;color=0,0,0&amp;vtp=1&amp;bbb=1"/>
          <p:cNvSpPr/>
          <p:nvPr/>
        </p:nvSpPr>
        <p:spPr>
          <a:xfrm>
            <a:off x="932688" y="4539652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5000"/>
              </a:lnSpc>
              <a:tabLst>
                <a:tab pos="2646680" algn="l"/>
                <a:tab pos="5254625" algn="l"/>
                <a:tab pos="7888605" algn="l"/>
              </a:tabLst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A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.①②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B.①③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C.②④</a:t>
            </a:r>
            <a:r>
              <a:rPr lang="en-US" altLang="zh-CN" sz="2800" b="1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D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.③④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6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3_BD.46_1#c845d6627?pid=7d13c4248&amp;color=0,0,0&amp;vtp=1&amp;bt=1&amp;bbb=1&amp;hb=1"/>
          <p:cNvSpPr/>
          <p:nvPr/>
        </p:nvSpPr>
        <p:spPr>
          <a:xfrm>
            <a:off x="932688" y="720000"/>
            <a:ext cx="10323576" cy="50875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5.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（2025·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广东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）阅读图文材料，完成下列问题。（20分）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Times New Roman" panose="02020603050405020304" pitchFamily="34" charset="-120"/>
              </a:rPr>
              <a:t>    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河套平原盛产小麦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玉米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向日葵等农产品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近年来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当地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利用智能灌溉系统节约农业用水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无人机提升农药使用效率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物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联网监测农田环境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着力打造智慧农业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同时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推出观赏花海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种植或采摘葵花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参观葵花籽油加工厂等活动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定期举办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河套葵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花节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促进农粮融合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河套平原推行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“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+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文旅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”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模式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实现了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农业创新发展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助力当地乡村振兴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13-5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为河套平原乌梁素海多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年平均各月气温和降水量图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13-6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为黄河流域示意图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O_3_BD.46_3#c845d6627?iti=5&amp;htil=1&amp;pid=7d13c4248&amp;color=0,0,0&amp;tib=255,255,255&amp;vtp=1&amp;bt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9344" y="720000"/>
            <a:ext cx="3227832" cy="303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3" name="QO_3_BD.46_4#c845d6627?iti=6&amp;htil=1&amp;pid=7d13c4248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3560" y="765720"/>
            <a:ext cx="5513832" cy="2999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O_3_BD.46_5#c845d6627?iti=5&amp;htil=1&amp;pid=7d13c4248&amp;color=0,0,0&amp;vtp=1&amp;bbb=1&amp;hb=1"/>
          <p:cNvSpPr/>
          <p:nvPr/>
        </p:nvSpPr>
        <p:spPr>
          <a:xfrm>
            <a:off x="1028700" y="3882808"/>
            <a:ext cx="4389120" cy="163576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1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13-5</a:t>
            </a:r>
            <a:r>
              <a:rPr lang="en-US" altLang="zh-CN" sz="28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河套平原乌梁素海多</a:t>
            </a:r>
            <a:endParaRPr lang="en-US" altLang="zh-CN" sz="2800" b="0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ctr" latinLnBrk="1">
              <a:lnSpc>
                <a:spcPts val="4900"/>
              </a:lnSpc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年平均各月气温和降水量图</a:t>
            </a:r>
            <a:endParaRPr lang="en-US" altLang="zh-CN" sz="2800" dirty="0"/>
          </a:p>
        </p:txBody>
      </p:sp>
      <p:sp>
        <p:nvSpPr>
          <p:cNvPr id="5" name="QO_3_BD.46_6#c845d6627?iti=6&amp;htil=1&amp;pid=7d13c4248&amp;color=0,0,0&amp;vtp=1&amp;bbb=1"/>
          <p:cNvSpPr/>
          <p:nvPr/>
        </p:nvSpPr>
        <p:spPr>
          <a:xfrm>
            <a:off x="6502464" y="3891952"/>
            <a:ext cx="37560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图13-6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黄河流域示意图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47_1#3cece0b21?pid=c845d6627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（1）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简述河套平原发展农业的优势自然条件。（6分）</a:t>
            </a:r>
            <a:endParaRPr lang="en-US" altLang="zh-CN" sz="2800" dirty="0"/>
          </a:p>
        </p:txBody>
      </p:sp>
      <p:sp>
        <p:nvSpPr>
          <p:cNvPr id="3" name="QO_4_AN.48_1#3cece0b21?pid=c845d6627&amp;color=0,0,0&amp;vtp=1&amp;bbb=1&amp;hb=1"/>
          <p:cNvSpPr/>
          <p:nvPr/>
        </p:nvSpPr>
        <p:spPr>
          <a:xfrm>
            <a:off x="932688" y="135773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①临近黄河，灌溉水源充足；②当地地形平坦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，土壤肥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；③当地气候适宜，光照充足，昼夜温差大。（6分）</a:t>
            </a:r>
            <a:endParaRPr lang="en-US" altLang="zh-CN" sz="2800" dirty="0"/>
          </a:p>
        </p:txBody>
      </p:sp>
      <p:sp>
        <p:nvSpPr>
          <p:cNvPr id="4" name="QO_4_BD.49_1#82e6e9093?pid=c845d6627&amp;color=0,0,0&amp;vtp=1&amp;bbb=1"/>
          <p:cNvSpPr/>
          <p:nvPr/>
        </p:nvSpPr>
        <p:spPr>
          <a:xfrm>
            <a:off x="932688" y="2626905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（2）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列举促进河套平原智慧农业发展的技术。（4分）</a:t>
            </a:r>
            <a:endParaRPr lang="en-US" altLang="zh-CN" sz="2800" dirty="0"/>
          </a:p>
        </p:txBody>
      </p:sp>
      <p:sp>
        <p:nvSpPr>
          <p:cNvPr id="5" name="QO_4_AN.50_1#82e6e9093?pid=c845d6627&amp;color=0,0,0&amp;vtp=1&amp;bbb=1&amp;hb=1"/>
          <p:cNvSpPr/>
          <p:nvPr/>
        </p:nvSpPr>
        <p:spPr>
          <a:xfrm>
            <a:off x="932688" y="3265905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①智能灌溉系统；②无人机喷洒农药；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③物联网实时监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测农田环境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。（4分，任答两点）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5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1_1#969aa1036?pid=c845d6627&amp;color=0,0,0&amp;vtp=1&amp;bt=1&amp;bbb=1&amp;hb=1"/>
          <p:cNvSpPr/>
          <p:nvPr/>
        </p:nvSpPr>
        <p:spPr>
          <a:xfrm>
            <a:off x="932688" y="720000"/>
            <a:ext cx="10323576" cy="12013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（3）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设计两个与向日葵有关的研学活动主题，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并说明设计意图。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4分）</a:t>
            </a:r>
            <a:endParaRPr lang="en-US" altLang="zh-CN" sz="2800" dirty="0"/>
          </a:p>
        </p:txBody>
      </p:sp>
      <p:sp>
        <p:nvSpPr>
          <p:cNvPr id="3" name="QO_4_AN.52_1#969aa1036?pid=c845d6627&amp;color=0,0,0&amp;vtp=1&amp;bbb=1&amp;hb=1"/>
          <p:cNvSpPr/>
          <p:nvPr/>
        </p:nvSpPr>
        <p:spPr>
          <a:xfrm>
            <a:off x="932688" y="2003525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主题一：探究向日葵从田间到餐桌的产业链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：①让学生参与向日葵的种植、收割及初步加工过程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，帮助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他们了解农作物的生长周期和农业生产的基本知识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②组织参观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葵花籽油加工厂或其他相关食品加工企业，增强他们对食品安全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和食品工业的理解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910db6ca2.fixed?pid=1d65c703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altLang="zh-CN" sz="8000" dirty="0"/>
          </a:p>
        </p:txBody>
      </p:sp>
      <p:sp>
        <p:nvSpPr>
          <p:cNvPr id="3" name="C_2_BD#910db6ca2.fixed?pid=1d65c703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7200" dirty="0"/>
          </a:p>
        </p:txBody>
      </p:sp>
      <p:sp>
        <p:nvSpPr>
          <p:cNvPr id="4" name="C_2#910db6ca2.fixed?pid=1d65c703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910db6ca2.fixed?lid=910db6ca2&amp;pid=1d65c703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910db6ca2.fixed?lid=3b9737fac&amp;pid=1d65c703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910db6ca2.fixed?lid=278bd5383&amp;pid=1d65c703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910db6ca2.fixed?lid=24d137476&amp;pid=1d65c703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910db6ca2.fixed?lid=a4308eeee&amp;pid=1d65c703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910db6ca2.fixed?lid=7d13c4248&amp;pid=1d65c703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AN.52_2#969aa1036?pid=c845d6627&amp;color=0,0,0&amp;vtp=1&amp;bt=1&amp;bbb=1&amp;hb=1"/>
          <p:cNvSpPr/>
          <p:nvPr/>
        </p:nvSpPr>
        <p:spPr>
          <a:xfrm>
            <a:off x="932688" y="720000"/>
            <a:ext cx="10323576" cy="31444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主题二：了解河套平原地区向日葵的文化与历史</a:t>
            </a:r>
            <a:endParaRPr lang="en-US" altLang="zh-CN" sz="2800" dirty="0"/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理由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：①通过参观当地的博物馆或历史文化展览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，了解向日葵在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河套地区的种植历史及其在当地文化中的地位，增加学生的文化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认同感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。②组织一些与向日葵相关的手工艺活动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（如制作向日葵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艺术品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）或故事分享会，激发学生对地理学科的兴趣。（4分）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4_BD.53_1#357a93010?pid=c845d6627&amp;color=0,0,0&amp;vtp=1&amp;bt=1&amp;bbb=1"/>
          <p:cNvSpPr/>
          <p:nvPr/>
        </p:nvSpPr>
        <p:spPr>
          <a:xfrm>
            <a:off x="932688" y="720000"/>
            <a:ext cx="10323576" cy="56318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（4）</a:t>
            </a:r>
            <a:r>
              <a:rPr lang="en-US" altLang="zh-CN" sz="2800" b="1" i="0" spc="-10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简述河套平原“农业+文旅”模式对乡村振兴的积极影响。（6分）</a:t>
            </a:r>
            <a:endParaRPr lang="en-US" altLang="zh-CN" sz="2800" spc="-100" dirty="0"/>
          </a:p>
        </p:txBody>
      </p:sp>
      <p:sp>
        <p:nvSpPr>
          <p:cNvPr id="3" name="QO_4_AN.54_1#357a93010?pid=c845d6627&amp;color=0,0,0&amp;vtp=1&amp;bbb=1&amp;hb=1"/>
          <p:cNvSpPr/>
          <p:nvPr/>
        </p:nvSpPr>
        <p:spPr>
          <a:xfrm>
            <a:off x="932688" y="135773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黑体" panose="02010609060101010101" pitchFamily="34" charset="-122"/>
                <a:cs typeface="Times New Roman" panose="02020603050405020304" pitchFamily="34" charset="-120"/>
              </a:rPr>
              <a:t>【答案】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①提高农业现代化水平，促进就业，增加农民收入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；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algn="l"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②促进农村基础设施建设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，改善农村生活环境；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③推动文旅融合发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展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，促进乡村地区的经济发展；④实现文化传承与创新</a:t>
            </a: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，提升乡</a:t>
            </a:r>
            <a:endParaRPr lang="en-US" altLang="zh-CN" sz="2800" b="1" i="0">
              <a:solidFill>
                <a:srgbClr val="FF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村吸引力</a:t>
            </a:r>
            <a:r>
              <a:rPr lang="en-US" altLang="zh-CN" sz="28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。（6分，任答三点）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3_BD#017eff77e?pid=910db6ca2&amp;color=0,0,0&amp;vtp=1&amp;bt=1&amp;bbb=1&amp;hb=1"/>
          <p:cNvSpPr/>
          <p:nvPr/>
        </p:nvSpPr>
        <p:spPr>
          <a:xfrm>
            <a:off x="932688" y="720000"/>
            <a:ext cx="10323576" cy="2496757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5100"/>
              </a:lnSpc>
            </a:pPr>
            <a:r>
              <a:rPr lang="en-US" altLang="zh-CN" sz="28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本专题是中考的重点内容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，主要结合时政热点材料或地方特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色题材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，考查农业发展状况、工业发展的区位条件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、高速铁路等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51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交通运输发展状况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、乡村振兴发展、洪涝</a:t>
            </a: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/地震等自然灾害的影响</a:t>
            </a:r>
            <a:endParaRPr lang="en-US" altLang="zh-CN" sz="2800" b="1" i="0">
              <a:solidFill>
                <a:srgbClr val="000000"/>
              </a:solidFill>
              <a:latin typeface="Times New Roman" panose="02020603050405020304" pitchFamily="34" charset="0"/>
              <a:ea typeface="宋体" panose="02010600030101010101" pitchFamily="2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4900"/>
              </a:lnSpc>
            </a:pPr>
            <a:r>
              <a:rPr lang="en-US" altLang="zh-CN" sz="2800" b="1" i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及其防御</a:t>
            </a:r>
            <a:r>
              <a:rPr lang="en-US" altLang="zh-CN" sz="2800" b="1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、自然环境保护等方面的内容。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3b9737fac.fixed?pid=1d65c703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altLang="zh-CN" sz="8000" dirty="0"/>
          </a:p>
        </p:txBody>
      </p:sp>
      <p:sp>
        <p:nvSpPr>
          <p:cNvPr id="3" name="C_2_BD#3b9737fac.fixed?pid=1d65c703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7200" dirty="0"/>
          </a:p>
        </p:txBody>
      </p:sp>
      <p:sp>
        <p:nvSpPr>
          <p:cNvPr id="4" name="C_2#3b9737fac.fixed?pid=1d65c703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3b9737fac.fixed?lid=910db6ca2&amp;pid=1d65c703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3b9737fac.fixed?lid=3b9737fac&amp;pid=1d65c703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3b9737fac.fixed?lid=278bd5383&amp;pid=1d65c703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3b9737fac.fixed?lid=24d137476&amp;pid=1d65c703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3b9737fac.fixed?lid=a4308eeee&amp;pid=1d65c703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3b9737fac.fixed?lid=7d13c4248&amp;pid=1d65c703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B_3_BD.1_1#d902e4c3e?iti=1&amp;pid=3b9737fac&amp;color=0,0,0&amp;tib=255,255,255&amp;iip=1&amp;vip=1#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308583"/>
            <a:ext cx="10277856" cy="4681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B_3_AN.2_1#d902e4c3e.blank?pid=3b9737fac&amp;color=0,0,0&amp;vpa=1&amp;vtp=1"/>
          <p:cNvSpPr/>
          <p:nvPr/>
        </p:nvSpPr>
        <p:spPr>
          <a:xfrm>
            <a:off x="7150100" y="1116811"/>
            <a:ext cx="1079499" cy="263333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因地制宜</a:t>
            </a:r>
            <a:endParaRPr lang="en-US" altLang="zh-CN" sz="2100" dirty="0"/>
          </a:p>
        </p:txBody>
      </p:sp>
      <p:sp>
        <p:nvSpPr>
          <p:cNvPr id="6" name="QB_3_AN.3_1#d902e4c3e.blank?pid=3b9737fac&amp;color=0,0,0&amp;vpa=2&amp;vtp=1"/>
          <p:cNvSpPr/>
          <p:nvPr/>
        </p:nvSpPr>
        <p:spPr>
          <a:xfrm>
            <a:off x="1489965" y="1812136"/>
            <a:ext cx="1103606" cy="17373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经济发达</a:t>
            </a:r>
            <a:endParaRPr lang="en-US" altLang="zh-CN" sz="2100" dirty="0"/>
          </a:p>
        </p:txBody>
      </p:sp>
      <p:sp>
        <p:nvSpPr>
          <p:cNvPr id="7" name="QB_3_AN.4_1#d902e4c3e.blank?pid=3b9737fac&amp;color=0,0,0&amp;vpa=3&amp;vtp=1"/>
          <p:cNvSpPr/>
          <p:nvPr/>
        </p:nvSpPr>
        <p:spPr>
          <a:xfrm>
            <a:off x="9280652" y="3914875"/>
            <a:ext cx="1168445" cy="164592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八纵八横</a:t>
            </a:r>
            <a:endParaRPr lang="en-US" altLang="zh-CN" sz="2100" dirty="0"/>
          </a:p>
        </p:txBody>
      </p:sp>
      <p:sp>
        <p:nvSpPr>
          <p:cNvPr id="4" name="QB_3_BD.1_2#d902e4c3e?iti=1&amp;pid=3b9737fac&amp;color=0,0,0&amp;vtp=1&amp;bbb=1"/>
          <p:cNvSpPr/>
          <p:nvPr/>
        </p:nvSpPr>
        <p:spPr>
          <a:xfrm>
            <a:off x="3545904" y="5117311"/>
            <a:ext cx="5178425" cy="566992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0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图13-1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中国的经济发展思维导图</a:t>
            </a:r>
            <a:endParaRPr lang="en-US" altLang="zh-CN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  <p:bldP spid="6" grpId="0" animBg="1" build="p"/>
      <p:bldP spid="7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B_3_BD.5_1#ee38cc52e?iti=2&amp;pid=3b9737fac&amp;color=0,0,0&amp;tib=255,255,255&amp;iip=2&amp;vip=4#4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189" y="955934"/>
            <a:ext cx="10277856" cy="1737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B_3_BD.5_2#ee38cc52e?iti=2&amp;pid=3b9737fac&amp;color=0,0,0&amp;vtp=1&amp;bbb=1"/>
          <p:cNvSpPr/>
          <p:nvPr/>
        </p:nvSpPr>
        <p:spPr>
          <a:xfrm>
            <a:off x="3723704" y="2820294"/>
            <a:ext cx="4822825" cy="995680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4900"/>
              </a:lnSpc>
            </a:pP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图13-2</a:t>
            </a:r>
            <a:r>
              <a:rPr lang="en-US" altLang="zh-CN" sz="2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800" b="0" i="0" dirty="0">
                <a:solidFill>
                  <a:srgbClr val="00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建设美丽中国思维导图</a:t>
            </a:r>
            <a:endParaRPr lang="en-US" altLang="zh-CN" sz="2800" dirty="0"/>
          </a:p>
        </p:txBody>
      </p:sp>
      <p:sp>
        <p:nvSpPr>
          <p:cNvPr id="5" name="QB_3_AN.6_1#ee38cc52e.blank?pid=3b9737fac&amp;color=0,0,0&amp;vpa=4&amp;vtp=1"/>
          <p:cNvSpPr/>
          <p:nvPr/>
        </p:nvSpPr>
        <p:spPr>
          <a:xfrm>
            <a:off x="1407668" y="974222"/>
            <a:ext cx="1177589" cy="219456"/>
          </a:xfrm>
          <a:prstGeom prst="rect">
            <a:avLst/>
          </a:prstGeom>
          <a:noFill/>
        </p:spPr>
        <p:txBody>
          <a:bodyPr wrap="square" lIns="0" tIns="0" rIns="0" bIns="0" rtlCol="0" anchor="b"/>
          <a:lstStyle/>
          <a:p>
            <a:pPr algn="l" latinLnBrk="1"/>
            <a:r>
              <a:rPr lang="en-US" altLang="zh-CN" sz="2100" b="1" i="0" dirty="0">
                <a:solidFill>
                  <a:srgbClr val="FF0000"/>
                </a:solidFill>
                <a:latin typeface="Times New Roman" panose="02020603050405020304" pitchFamily="34" charset="0"/>
                <a:ea typeface="宋体" panose="02010600030101010101" pitchFamily="2" charset="-122"/>
                <a:cs typeface="Times New Roman" panose="02020603050405020304" pitchFamily="34" charset="-120"/>
              </a:rPr>
              <a:t>气象灾害</a:t>
            </a:r>
            <a:endParaRPr lang="en-US" altLang="zh-CN" sz="21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278bd5383.fixed?pid=1d65c703d&amp;color=0,0,0&amp;vtp=1&amp;bbb=1"/>
          <p:cNvSpPr/>
          <p:nvPr/>
        </p:nvSpPr>
        <p:spPr>
          <a:xfrm>
            <a:off x="795528" y="722376"/>
            <a:ext cx="1508760" cy="1325880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10000"/>
              </a:lnSpc>
            </a:pPr>
            <a:r>
              <a:rPr lang="en-US" altLang="zh-CN" sz="8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altLang="zh-CN" sz="8000" dirty="0"/>
          </a:p>
        </p:txBody>
      </p:sp>
      <p:sp>
        <p:nvSpPr>
          <p:cNvPr id="3" name="C_2_BD#278bd5383.fixed?pid=1d65c703d&amp;color=255,198,17&amp;vtp=1&amp;bbb=1"/>
          <p:cNvSpPr/>
          <p:nvPr/>
        </p:nvSpPr>
        <p:spPr>
          <a:xfrm>
            <a:off x="795528" y="2953512"/>
            <a:ext cx="6848856" cy="1197864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8900"/>
              </a:lnSpc>
            </a:pPr>
            <a:r>
              <a:rPr lang="en-US" altLang="zh-CN" sz="7200" b="1" i="0" dirty="0">
                <a:solidFill>
                  <a:srgbClr val="FFC61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7200" dirty="0"/>
          </a:p>
        </p:txBody>
      </p:sp>
      <p:sp>
        <p:nvSpPr>
          <p:cNvPr id="4" name="C_2#278bd5383.fixed?pid=1d65c703d&amp;color=0,0,0&amp;vtp=1&amp;bbb=1"/>
          <p:cNvSpPr/>
          <p:nvPr/>
        </p:nvSpPr>
        <p:spPr>
          <a:xfrm>
            <a:off x="2295144" y="932688"/>
            <a:ext cx="612648" cy="3108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700"/>
              </a:lnSpc>
            </a:pPr>
            <a:r>
              <a:rPr lang="en-US" altLang="zh-CN" sz="1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2026</a:t>
            </a:r>
            <a:endParaRPr lang="en-US" altLang="zh-CN" sz="1400" dirty="0"/>
          </a:p>
        </p:txBody>
      </p:sp>
      <p:sp>
        <p:nvSpPr>
          <p:cNvPr id="5" name="C_2#278bd5383.fixed?lid=910db6ca2&amp;pid=1d65c703d&amp;color=0,0,0&amp;vtp=1&amp;bbb=1">
            <a:hlinkClick r:id="rId1" action="ppaction://hlinksldjump"/>
          </p:cNvPr>
          <p:cNvSpPr/>
          <p:nvPr/>
        </p:nvSpPr>
        <p:spPr>
          <a:xfrm>
            <a:off x="522122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备考指南</a:t>
            </a:r>
            <a:endParaRPr lang="en-US" altLang="zh-CN" sz="1200" dirty="0"/>
          </a:p>
        </p:txBody>
      </p:sp>
      <p:sp>
        <p:nvSpPr>
          <p:cNvPr id="6" name="C_2#278bd5383.fixed?lid=3b9737fac&amp;pid=1d65c703d&amp;color=0,0,0&amp;vtp=1&amp;bbb=1">
            <a:hlinkClick r:id="rId2" action="ppaction://hlinksldjump"/>
          </p:cNvPr>
          <p:cNvSpPr/>
          <p:nvPr/>
        </p:nvSpPr>
        <p:spPr>
          <a:xfrm>
            <a:off x="6336792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导图建维</a:t>
            </a:r>
            <a:endParaRPr lang="en-US" altLang="zh-CN" sz="1200" dirty="0"/>
          </a:p>
        </p:txBody>
      </p:sp>
      <p:sp>
        <p:nvSpPr>
          <p:cNvPr id="7" name="C_2#278bd5383.fixed?lid=278bd5383&amp;pid=1d65c703d&amp;color=0,0,0&amp;vtp=1&amp;bbb=1">
            <a:hlinkClick r:id="rId3" action="ppaction://hlinksldjump"/>
          </p:cNvPr>
          <p:cNvSpPr/>
          <p:nvPr/>
        </p:nvSpPr>
        <p:spPr>
          <a:xfrm>
            <a:off x="7452360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重点点击</a:t>
            </a:r>
            <a:endParaRPr lang="en-US" altLang="zh-CN" sz="1200" dirty="0"/>
          </a:p>
        </p:txBody>
      </p:sp>
      <p:sp>
        <p:nvSpPr>
          <p:cNvPr id="8" name="C_2#278bd5383.fixed?lid=24d137476&amp;pid=1d65c703d&amp;color=0,0,0&amp;vtp=1&amp;bbb=1">
            <a:hlinkClick r:id="rId4" action="ppaction://hlinksldjump"/>
          </p:cNvPr>
          <p:cNvSpPr/>
          <p:nvPr/>
        </p:nvSpPr>
        <p:spPr>
          <a:xfrm>
            <a:off x="8567928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典题精析</a:t>
            </a:r>
            <a:endParaRPr lang="en-US" altLang="zh-CN" sz="1200" dirty="0"/>
          </a:p>
        </p:txBody>
      </p:sp>
      <p:sp>
        <p:nvSpPr>
          <p:cNvPr id="9" name="C_2#278bd5383.fixed?lid=a4308eeee&amp;pid=1d65c703d&amp;color=0,0,0&amp;vtp=1&amp;bbb=1">
            <a:hlinkClick r:id="rId5" action="ppaction://hlinksldjump"/>
          </p:cNvPr>
          <p:cNvSpPr/>
          <p:nvPr/>
        </p:nvSpPr>
        <p:spPr>
          <a:xfrm>
            <a:off x="9683496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素养进阶</a:t>
            </a:r>
            <a:endParaRPr lang="en-US" altLang="zh-CN" sz="1200" dirty="0"/>
          </a:p>
        </p:txBody>
      </p:sp>
      <p:sp>
        <p:nvSpPr>
          <p:cNvPr id="10" name="C_2#278bd5383.fixed?lid=7d13c4248&amp;pid=1d65c703d&amp;color=0,0,0&amp;vtp=1&amp;bbb=1">
            <a:hlinkClick r:id="rId6" action="ppaction://hlinksldjump"/>
          </p:cNvPr>
          <p:cNvSpPr/>
          <p:nvPr/>
        </p:nvSpPr>
        <p:spPr>
          <a:xfrm>
            <a:off x="10799064" y="182880"/>
            <a:ext cx="722376" cy="21945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1800"/>
              </a:lnSpc>
            </a:pPr>
            <a:r>
              <a:rPr lang="en-US" altLang="zh-CN" sz="12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全国考情</a:t>
            </a:r>
            <a:endParaRPr lang="en-US" altLang="zh-CN" sz="1200" dirty="0"/>
          </a:p>
        </p:txBody>
      </p:sp>
    </p:spTree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4733</Words>
  <Application>WPS 演示</Application>
  <PresentationFormat>宽屏</PresentationFormat>
  <Paragraphs>648</Paragraphs>
  <Slides>42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7" baseType="lpstr">
      <vt:lpstr>Arial</vt:lpstr>
      <vt:lpstr>宋体</vt:lpstr>
      <vt:lpstr>Wingdings</vt:lpstr>
      <vt:lpstr>黑体</vt:lpstr>
      <vt:lpstr>黑体</vt:lpstr>
      <vt:lpstr>Times New Roman</vt:lpstr>
      <vt:lpstr>微软雅黑</vt:lpstr>
      <vt:lpstr>Times New Roman</vt:lpstr>
      <vt:lpstr>微软雅黑</vt:lpstr>
      <vt:lpstr>宋体</vt:lpstr>
      <vt:lpstr>Calibri</vt:lpstr>
      <vt:lpstr>Arial Unicode MS</vt:lpstr>
      <vt:lpstr>等线</vt:lpstr>
      <vt:lpstr>楷体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WPS_1767008123</cp:lastModifiedBy>
  <cp:revision>5</cp:revision>
  <dcterms:created xsi:type="dcterms:W3CDTF">2026-02-26T11:22:00Z</dcterms:created>
  <dcterms:modified xsi:type="dcterms:W3CDTF">2026-02-27T07:17:19Z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52FA5B4ACC034F89B1A835677BD7A969_12</vt:lpwstr>
  </property>
</Properties>
</file>