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15" d="100"/>
          <a:sy n="115" d="100"/>
        </p:scale>
        <p:origin x="3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0" Type="http://schemas.openxmlformats.org/officeDocument/2006/relationships/tableStyles" Target="tableStyles.xml"/><Relationship Id="rId5" Type="http://schemas.openxmlformats.org/officeDocument/2006/relationships/slide" Target="slides/slide2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slide" Target="../slides/slide30.xml"/><Relationship Id="rId5" Type="http://schemas.openxmlformats.org/officeDocument/2006/relationships/slide" Target="../slides/slide29.xml"/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slide" Target="../slides/slide39.xml"/><Relationship Id="rId8" Type="http://schemas.openxmlformats.org/officeDocument/2006/relationships/slide" Target="../slides/slide38.xml"/><Relationship Id="rId7" Type="http://schemas.openxmlformats.org/officeDocument/2006/relationships/slide" Target="../slides/slide37.xml"/><Relationship Id="rId6" Type="http://schemas.openxmlformats.org/officeDocument/2006/relationships/slide" Target="../slides/slide36.xml"/><Relationship Id="rId5" Type="http://schemas.openxmlformats.org/officeDocument/2006/relationships/slide" Target="../slides/slide35.xml"/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e59957b9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  <p:sp>
        <p:nvSpPr>
          <p:cNvPr id="4" name="C_0#auto_editor_catalog_7?lid=70ea54eff&amp;cid=70ea54eff&amp;vtp=1">
            <a:hlinkClick r:id="rId5" action="ppaction://hlinksldjump"/>
          </p:cNvPr>
          <p:cNvSpPr/>
          <p:nvPr/>
        </p:nvSpPr>
        <p:spPr>
          <a:xfrm>
            <a:off x="56875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1600" dirty="0"/>
          </a:p>
        </p:txBody>
      </p:sp>
      <p:sp>
        <p:nvSpPr>
          <p:cNvPr id="5" name="C_0#auto_editor_catalog_7?lid=134a8604b&amp;cid=134a8604b&amp;vtp=1">
            <a:hlinkClick r:id="rId6" action="ppaction://hlinksldjump"/>
          </p:cNvPr>
          <p:cNvSpPr/>
          <p:nvPr/>
        </p:nvSpPr>
        <p:spPr>
          <a:xfrm>
            <a:off x="615391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3f66a54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  <p:sp>
        <p:nvSpPr>
          <p:cNvPr id="4" name="C_0#auto_editor_catalog_10?lid=8a6e5663d&amp;cid=8a6e5663d&amp;vtp=1">
            <a:hlinkClick r:id="rId5" action="ppaction://hlinksldjump"/>
          </p:cNvPr>
          <p:cNvSpPr/>
          <p:nvPr/>
        </p:nvSpPr>
        <p:spPr>
          <a:xfrm>
            <a:off x="474573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1600" dirty="0"/>
          </a:p>
        </p:txBody>
      </p:sp>
      <p:sp>
        <p:nvSpPr>
          <p:cNvPr id="5" name="C_0#auto_editor_catalog_10?lid=60ac8ca6b&amp;cid=60ac8ca6b&amp;vtp=1">
            <a:hlinkClick r:id="rId5" action="ppaction://hlinksldjump"/>
          </p:cNvPr>
          <p:cNvSpPr/>
          <p:nvPr/>
        </p:nvSpPr>
        <p:spPr>
          <a:xfrm>
            <a:off x="521208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1600" dirty="0"/>
          </a:p>
        </p:txBody>
      </p:sp>
      <p:sp>
        <p:nvSpPr>
          <p:cNvPr id="6" name="C_0#auto_editor_catalog_10?lid=92200f5a1&amp;cid=92200f5a1&amp;vtp=1">
            <a:hlinkClick r:id="rId6" action="ppaction://hlinksldjump"/>
          </p:cNvPr>
          <p:cNvSpPr/>
          <p:nvPr/>
        </p:nvSpPr>
        <p:spPr>
          <a:xfrm>
            <a:off x="56875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endParaRPr lang="en-US" sz="1600" dirty="0"/>
          </a:p>
        </p:txBody>
      </p:sp>
      <p:sp>
        <p:nvSpPr>
          <p:cNvPr id="7" name="C_0#auto_editor_catalog_10?lid=5616e656e&amp;cid=5616e656e&amp;vtp=1">
            <a:hlinkClick r:id="rId7" action="ppaction://hlinksldjump"/>
          </p:cNvPr>
          <p:cNvSpPr/>
          <p:nvPr/>
        </p:nvSpPr>
        <p:spPr>
          <a:xfrm>
            <a:off x="615391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</a:t>
            </a:r>
            <a:endParaRPr lang="en-US" sz="1600" dirty="0"/>
          </a:p>
        </p:txBody>
      </p:sp>
      <p:sp>
        <p:nvSpPr>
          <p:cNvPr id="8" name="C_0#auto_editor_catalog_10?lid=5deecdb4d&amp;cid=5deecdb4d&amp;vtp=1">
            <a:hlinkClick r:id="rId8" action="ppaction://hlinksldjump"/>
          </p:cNvPr>
          <p:cNvSpPr/>
          <p:nvPr/>
        </p:nvSpPr>
        <p:spPr>
          <a:xfrm>
            <a:off x="662940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</a:t>
            </a:r>
            <a:endParaRPr lang="en-US" sz="1600" dirty="0"/>
          </a:p>
        </p:txBody>
      </p:sp>
      <p:sp>
        <p:nvSpPr>
          <p:cNvPr id="9" name="C_0#auto_editor_catalog_10?lid=e2eca6778&amp;cid=e2eca6778&amp;vtp=1">
            <a:hlinkClick r:id="rId9" action="ppaction://hlinksldjump"/>
          </p:cNvPr>
          <p:cNvSpPr/>
          <p:nvPr/>
        </p:nvSpPr>
        <p:spPr>
          <a:xfrm>
            <a:off x="709574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c4680b5d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ed29c64a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f0de87e6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3896e56f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98d863a8aa9c3a59a07fd93#tid=699e6699755a509d69ba6ffb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4.xml"/><Relationship Id="rId5" Type="http://schemas.openxmlformats.org/officeDocument/2006/relationships/slide" Target="slide31.xml"/><Relationship Id="rId4" Type="http://schemas.openxmlformats.org/officeDocument/2006/relationships/slide" Target="slide27.xml"/><Relationship Id="rId3" Type="http://schemas.openxmlformats.org/officeDocument/2006/relationships/slide" Target="slide10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15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7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4.xml"/><Relationship Id="rId5" Type="http://schemas.openxmlformats.org/officeDocument/2006/relationships/slide" Target="slide31.xml"/><Relationship Id="rId4" Type="http://schemas.openxmlformats.org/officeDocument/2006/relationships/slide" Target="slide27.xml"/><Relationship Id="rId3" Type="http://schemas.openxmlformats.org/officeDocument/2006/relationships/slide" Target="slide10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2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5.xml"/><Relationship Id="rId7" Type="http://schemas.openxmlformats.org/officeDocument/2006/relationships/slide" Target="slide34.xml"/><Relationship Id="rId6" Type="http://schemas.openxmlformats.org/officeDocument/2006/relationships/slide" Target="slide31.xml"/><Relationship Id="rId5" Type="http://schemas.openxmlformats.org/officeDocument/2006/relationships/slide" Target="slide27.xml"/><Relationship Id="rId4" Type="http://schemas.openxmlformats.org/officeDocument/2006/relationships/slide" Target="slide10.xml"/><Relationship Id="rId3" Type="http://schemas.openxmlformats.org/officeDocument/2006/relationships/slide" Target="slide6.xml"/><Relationship Id="rId2" Type="http://schemas.openxmlformats.org/officeDocument/2006/relationships/image" Target="../media/image8.png"/><Relationship Id="rId1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1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4.xml"/><Relationship Id="rId5" Type="http://schemas.openxmlformats.org/officeDocument/2006/relationships/slide" Target="slide31.xml"/><Relationship Id="rId4" Type="http://schemas.openxmlformats.org/officeDocument/2006/relationships/slide" Target="slide27.xml"/><Relationship Id="rId3" Type="http://schemas.openxmlformats.org/officeDocument/2006/relationships/slide" Target="slide10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4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4.xml"/><Relationship Id="rId5" Type="http://schemas.openxmlformats.org/officeDocument/2006/relationships/slide" Target="slide31.xml"/><Relationship Id="rId4" Type="http://schemas.openxmlformats.org/officeDocument/2006/relationships/slide" Target="slide27.xml"/><Relationship Id="rId3" Type="http://schemas.openxmlformats.org/officeDocument/2006/relationships/slide" Target="slide10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5.xml"/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26.jpeg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7.xml"/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1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4.xml"/><Relationship Id="rId5" Type="http://schemas.openxmlformats.org/officeDocument/2006/relationships/slide" Target="slide31.xml"/><Relationship Id="rId4" Type="http://schemas.openxmlformats.org/officeDocument/2006/relationships/slide" Target="slide27.xml"/><Relationship Id="rId3" Type="http://schemas.openxmlformats.org/officeDocument/2006/relationships/slide" Target="slide10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2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4.xml"/><Relationship Id="rId5" Type="http://schemas.openxmlformats.org/officeDocument/2006/relationships/slide" Target="slide31.xml"/><Relationship Id="rId4" Type="http://schemas.openxmlformats.org/officeDocument/2006/relationships/slide" Target="slide27.xml"/><Relationship Id="rId3" Type="http://schemas.openxmlformats.org/officeDocument/2006/relationships/slide" Target="slide10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f0de87e6b.fixed?pid=43767a5c1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03</a:t>
            </a:r>
            <a:endParaRPr lang="en-US" altLang="zh-CN" sz="8000" dirty="0"/>
          </a:p>
        </p:txBody>
      </p:sp>
      <p:sp>
        <p:nvSpPr>
          <p:cNvPr id="3" name="C_2_BD#f0de87e6b.fixed?pid=43767a5c1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7200" dirty="0"/>
          </a:p>
        </p:txBody>
      </p:sp>
      <p:sp>
        <p:nvSpPr>
          <p:cNvPr id="4" name="C_2#f0de87e6b.fixed?pid=43767a5c1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f0de87e6b.fixed?lid=c4680b5d6&amp;pid=43767a5c1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f0de87e6b.fixed?lid=ed29c64a8&amp;pid=43767a5c1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f0de87e6b.fixed?lid=f0de87e6b&amp;pid=43767a5c1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f0de87e6b.fixed?lid=e59957b94&amp;pid=43767a5c1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f0de87e6b.fixed?lid=3896e56f4&amp;pid=43767a5c1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f0de87e6b.fixed?lid=3f66a5428&amp;pid=43767a5c1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8537c4b9d?pid=f0de87e6b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1.多变的天气</a:t>
            </a:r>
            <a:endParaRPr lang="en-US" altLang="zh-CN" sz="2800" dirty="0"/>
          </a:p>
        </p:txBody>
      </p:sp>
      <p:pic>
        <p:nvPicPr>
          <p:cNvPr id="3" name="P_3_BD#8537c4b9d?iti=2&amp;pid=f0de87e6b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50592" y="1411642"/>
            <a:ext cx="7296912" cy="229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3_BD#8537c4b9d?iti=2&amp;pid=f0de87e6b&amp;color=0,0,0&amp;vtp=1&amp;bbb=1"/>
          <p:cNvSpPr/>
          <p:nvPr/>
        </p:nvSpPr>
        <p:spPr>
          <a:xfrm>
            <a:off x="4309935" y="3833786"/>
            <a:ext cx="3578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图4-2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常用的天气符号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8537c4b9d?pid=f0de87e6b&amp;color=0,0,0&amp;vtp=1&amp;bt=1&amp;bbb=1&amp;hb=1"/>
          <p:cNvSpPr/>
          <p:nvPr/>
        </p:nvSpPr>
        <p:spPr>
          <a:xfrm>
            <a:off x="932688" y="720000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2.世界年平均气温的分布规律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1）从纬度位置看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：大致由低纬向高纬逐渐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2）从海陆位置看：同纬度陆地和海洋气温不同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，夏季陆地气温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，冬季海洋气温高。</a:t>
            </a:r>
            <a:endParaRPr lang="en-US" altLang="zh-CN" sz="2800" dirty="0"/>
          </a:p>
        </p:txBody>
      </p:sp>
      <p:sp>
        <p:nvSpPr>
          <p:cNvPr id="3" name="P_3_AN.11_1#8537c4b9d.blank?pid=f0de87e6b&amp;color=0,0,0&amp;vpa=11&amp;vtp=1&amp;bbb=1"/>
          <p:cNvSpPr/>
          <p:nvPr/>
        </p:nvSpPr>
        <p:spPr>
          <a:xfrm>
            <a:off x="7907370" y="1337220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降低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3_BD#8537c4b9d?pid=f0de87e6b&amp;color=0,0,0&amp;mp=1&amp;vtp=1&amp;bt=1&amp;bbb=1&amp;hb=1"/>
              <p:cNvSpPr/>
              <p:nvPr/>
            </p:nvSpPr>
            <p:spPr>
              <a:xfrm>
                <a:off x="932688" y="720000"/>
                <a:ext cx="10323576" cy="12029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（3）从地形因素看：地势越高，气温越低，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海拔大致每升高100</a:t>
                </a:r>
                <a:endParaRPr lang="en-US" altLang="zh-CN" sz="28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米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，气温约下降0.6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1" i="0">
                        <a:solidFill>
                          <a:srgbClr val="000000"/>
                        </a:solidFill>
                        <a:latin typeface="Cambria Math" panose="02040503050406030204" pitchFamily="34" charset="0"/>
                        <a:ea typeface="Cambria Math" panose="02040503050406030204" pitchFamily="34" charset="-122"/>
                        <a:cs typeface="Cambria Math" panose="02040503050406030204" pitchFamily="34" charset="-120"/>
                      </a:rPr>
                      <m:t>℃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#2.3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P_3_BD#8537c4b9d?pid=f0de87e6b&amp;color=0,0,0&amp;mp=1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2688" y="720000"/>
                <a:ext cx="10323576" cy="1202944"/>
              </a:xfrm>
              <a:prstGeom prst="rect">
                <a:avLst/>
              </a:prstGeom>
              <a:blipFill rotWithShape="1">
                <a:blip r:embed="rId1"/>
                <a:stretch>
                  <a:fillRect l="-5" t="-45" r="2" b="-65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_3_BD#8537c4b9d?iti=3&amp;pid=f0de87e6b&amp;color=0,0,0&amp;mp=1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0672" y="2050452"/>
            <a:ext cx="6007608" cy="3319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3_BD#8537c4b9d?iti=3&amp;pid=f0de87e6b&amp;color=0,0,0&amp;mp=1&amp;vtp=1&amp;bbb=1"/>
          <p:cNvSpPr/>
          <p:nvPr/>
        </p:nvSpPr>
        <p:spPr>
          <a:xfrm>
            <a:off x="3771964" y="5496724"/>
            <a:ext cx="4645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图4-3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世界年平均气温的分布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_BD#8537c4b9d?pid=f0de87e6b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92040" y="720000"/>
            <a:ext cx="2404872" cy="84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3_BD#8537c4b9d?pid=f0de87e6b&amp;color=0,0,0&amp;mp=1&amp;vtp=1&amp;bbb=1&amp;hb=1"/>
          <p:cNvSpPr/>
          <p:nvPr/>
        </p:nvSpPr>
        <p:spPr>
          <a:xfrm>
            <a:off x="932688" y="1689264"/>
            <a:ext cx="10323576" cy="11744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世界气温最高的地方不在赤道附近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而是在回归线附近的热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带沙漠气候区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#3.1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8537c4b9d?pid=f0de87e6b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3.世界年降水量的分布规律</a:t>
            </a:r>
            <a:endParaRPr lang="en-US" altLang="zh-CN" sz="2800" dirty="0"/>
          </a:p>
        </p:txBody>
      </p:sp>
      <p:pic>
        <p:nvPicPr>
          <p:cNvPr id="3" name="P_3_BD#8537c4b9d?iti=4&amp;pid=f0de87e6b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92424" y="1411642"/>
            <a:ext cx="5413248" cy="384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3_BD#8537c4b9d?iti=4&amp;pid=f0de87e6b&amp;color=0,0,0&amp;vtp=1&amp;bbb=1"/>
          <p:cNvSpPr/>
          <p:nvPr/>
        </p:nvSpPr>
        <p:spPr>
          <a:xfrm>
            <a:off x="3954335" y="5388266"/>
            <a:ext cx="42894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图4-4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世界年降水量的分布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3_BD#8537c4b9d?colgroup=8,8,5,4&amp;pid=f0de87e6b&amp;color=0,0,0&amp;vtp=1&amp;bt=1&amp;bbb=1&amp;hb=1"/>
          <p:cNvGraphicFramePr>
            <a:graphicFrameLocks noGrp="1"/>
          </p:cNvGraphicFramePr>
          <p:nvPr/>
        </p:nvGraphicFramePr>
        <p:xfrm>
          <a:off x="932688" y="720000"/>
          <a:ext cx="10277856" cy="2782000"/>
        </p:xfrm>
        <a:graphic>
          <a:graphicData uri="http://schemas.openxmlformats.org/drawingml/2006/table">
            <a:tbl>
              <a:tblPr/>
              <a:tblGrid>
                <a:gridCol w="3236976"/>
                <a:gridCol w="3246120"/>
                <a:gridCol w="2075688"/>
                <a:gridCol w="1719072"/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赤道或极地地区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北回归线两侧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中纬度大陆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山地地区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赤道附近降水较多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大陆东岸降水较多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沿海地区降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水较多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迎风坡降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水较多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极地附近降水较少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大陆西岸降水较少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内陆地区降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水较少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背风坡降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水较少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8537c4b9d?pid=f0de87e6b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4.世界气候类型的分布及其规律</a:t>
            </a:r>
            <a:endParaRPr lang="en-US" altLang="zh-CN" sz="2800" dirty="0"/>
          </a:p>
        </p:txBody>
      </p:sp>
      <p:pic>
        <p:nvPicPr>
          <p:cNvPr id="3" name="P_3_BD#8537c4b9d?iti=5&amp;pid=f0de87e6b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62656" y="1411642"/>
            <a:ext cx="6272784" cy="384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3_BD#8537c4b9d?iti=5&amp;pid=f0de87e6b&amp;color=0,0,0&amp;vtp=1&amp;bbb=1"/>
          <p:cNvSpPr/>
          <p:nvPr/>
        </p:nvSpPr>
        <p:spPr>
          <a:xfrm>
            <a:off x="3954335" y="5388266"/>
            <a:ext cx="42894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图4-5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世界气候类型的分布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P_3_BD#8537c4b9d?colgroup=5,22&amp;pid=f0de87e6b&amp;color=0,0,0&amp;vtp=1&amp;bt=1&amp;bbb=1&amp;hb=1"/>
          <p:cNvGraphicFramePr>
            <a:graphicFrameLocks noGrp="1"/>
          </p:cNvGraphicFramePr>
          <p:nvPr/>
        </p:nvGraphicFramePr>
        <p:xfrm>
          <a:off x="932688" y="720000"/>
          <a:ext cx="10287000" cy="5036188"/>
        </p:xfrm>
        <a:graphic>
          <a:graphicData uri="http://schemas.openxmlformats.org/drawingml/2006/table">
            <a:tbl>
              <a:tblPr/>
              <a:tblGrid>
                <a:gridCol w="2057400"/>
                <a:gridCol w="8229600"/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分布地区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热带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A热带雨林气候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B热带沙漠气候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C热带草原气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候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D热带季风气候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温带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E亚热带季风气候和湿润气候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F地中海气候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G温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带大陆性气候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H温带季风气候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I温带海洋性气候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寒带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J寒带气候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高原山地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K高原山地气候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大陆东岸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D热带季风气候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E亚热带季风气候和湿润气候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H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温带季风气候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3_BD#8537c4b9d?colgroup=5,22&amp;pid=f0de87e6b&amp;color=0,0,0&amp;vtp=1&amp;bt=1&amp;bbb=1"/>
          <p:cNvGraphicFramePr>
            <a:graphicFrameLocks noGrp="1"/>
          </p:cNvGraphicFramePr>
          <p:nvPr/>
        </p:nvGraphicFramePr>
        <p:xfrm>
          <a:off x="932688" y="1416214"/>
          <a:ext cx="10287000" cy="1672528"/>
        </p:xfrm>
        <a:graphic>
          <a:graphicData uri="http://schemas.openxmlformats.org/drawingml/2006/table">
            <a:tbl>
              <a:tblPr/>
              <a:tblGrid>
                <a:gridCol w="2057400"/>
                <a:gridCol w="8229600"/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分布地区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大陆内部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G温带大陆性气候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大陆西岸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F地中海气候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I温带海洋性气候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P_3_BD#8537c4b9d?colgroup=5,22&amp;pid=f0de87e6b&amp;color=0,0,0&amp;vtp=1&amp;bt=1&amp;bbb=1"/>
          <p:cNvSpPr txBox="1"/>
          <p:nvPr/>
        </p:nvSpPr>
        <p:spPr>
          <a:xfrm>
            <a:off x="10501543" y="7200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43767a5c1.fixed?color=0,0,0&amp;vtp=1&amp;bbb=1"/>
          <p:cNvSpPr/>
          <p:nvPr/>
        </p:nvSpPr>
        <p:spPr>
          <a:xfrm>
            <a:off x="0" y="2157984"/>
            <a:ext cx="12188952" cy="126187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6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专题四</a:t>
            </a:r>
            <a:r>
              <a:rPr lang="en-US" altLang="zh-CN" sz="6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天气与气候</a:t>
            </a:r>
            <a:endParaRPr lang="en-US" altLang="zh-CN" sz="6000" dirty="0"/>
          </a:p>
        </p:txBody>
      </p:sp>
      <p:sp>
        <p:nvSpPr>
          <p:cNvPr id="3" name="C_1#43767a5c1"/>
          <p:cNvSpPr/>
          <p:nvPr/>
        </p:nvSpPr>
        <p:spPr>
          <a:xfrm>
            <a:off x="1618488" y="3465576"/>
            <a:ext cx="8266176" cy="9144"/>
          </a:xfrm>
          <a:prstGeom prst="line">
            <a:avLst/>
          </a:prstGeom>
          <a:noFill/>
          <a:ln w="381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C_1#43767a5c1.fixed?color=0,0,0&amp;vtp=1&amp;bbb=1"/>
          <p:cNvSpPr/>
          <p:nvPr/>
        </p:nvSpPr>
        <p:spPr>
          <a:xfrm>
            <a:off x="3099816" y="5330952"/>
            <a:ext cx="1947672" cy="40233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2500"/>
              </a:lnSpc>
            </a:pPr>
            <a:r>
              <a:rPr lang="en-US" altLang="zh-CN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专题四</a:t>
            </a:r>
            <a:endParaRPr lang="en-US" altLang="zh-CN" sz="2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8537c4b9d?pid=f0de87e6b&amp;color=0,0,0&amp;mp=1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5.影响气候的主要因素及其对气温和降水的影响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1" name="P_3_BD#8537c4b9d?colgroup=4,11,11&amp;pid=f0de87e6b&amp;color=0,0,0&amp;mp=1&amp;vtp=1&amp;bbb=1&amp;hb=1"/>
              <p:cNvGraphicFramePr>
                <a:graphicFrameLocks noGrp="1"/>
              </p:cNvGraphicFramePr>
              <p:nvPr/>
            </p:nvGraphicFramePr>
            <p:xfrm>
              <a:off x="932688" y="1411642"/>
              <a:ext cx="10287000" cy="3895282"/>
            </p:xfrm>
            <a:graphic>
              <a:graphicData uri="http://schemas.openxmlformats.org/drawingml/2006/table">
                <a:tbl>
                  <a:tblPr/>
                  <a:tblGrid>
                    <a:gridCol w="1783080"/>
                    <a:gridCol w="4343400"/>
                    <a:gridCol w="4160520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影响因素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对气温的影响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对降水的影响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纬度位置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低纬度高温</a:t>
                          </a:r>
                          <a:r>
                            <a:rPr lang="en-US" altLang="zh-CN" sz="2800" b="1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高纬度低温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赤道地区多</a:t>
                          </a:r>
                          <a:r>
                            <a:rPr lang="en-US" altLang="zh-CN" sz="2800" b="1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两极地区少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海陆位置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同纬度夏季陆地气温高于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海洋</a:t>
                          </a:r>
                          <a:r>
                            <a:rPr lang="en-US" altLang="zh-CN" sz="2800" b="1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冬季相反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受海洋湿润气流影响的沿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海地区降水多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66801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地形因素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海拔高</a:t>
                          </a:r>
                          <a:r>
                            <a:rPr lang="en-US" altLang="zh-CN" sz="2800" b="1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气温低</a:t>
                          </a:r>
                          <a:r>
                            <a:rPr lang="en-US" altLang="zh-CN" sz="2800" b="1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海拔大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致每升高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100米</a:t>
                          </a:r>
                          <a:r>
                            <a:rPr lang="en-US" altLang="zh-CN" sz="2800" b="1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气温约下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降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0.6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1" i="0" spc="-100">
                                  <a:solidFill>
                                    <a:srgbClr val="000000"/>
                                  </a:solidFill>
                                  <a:latin typeface="Cambria Math" panose="02040503050406030204" pitchFamily="34" charset="0"/>
                                  <a:ea typeface="Cambria Math" panose="02040503050406030204" pitchFamily="34" charset="-122"/>
                                  <a:cs typeface="Cambria Math" panose="02040503050406030204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山地迎风坡多雨</a:t>
                          </a:r>
                          <a:r>
                            <a:rPr lang="en-US" altLang="zh-CN" sz="2800" b="1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背风坡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少雨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1" name="P_3_BD#8537c4b9d?colgroup=4,11,11&amp;pid=f0de87e6b&amp;color=0,0,0&amp;mp=1&amp;vtp=1&amp;bbb=1&amp;hb=1"/>
              <p:cNvGraphicFramePr>
                <a:graphicFrameLocks noGrp="1"/>
              </p:cNvGraphicFramePr>
              <p:nvPr/>
            </p:nvGraphicFramePr>
            <p:xfrm>
              <a:off x="932688" y="1411642"/>
              <a:ext cx="10287000" cy="3895282"/>
            </p:xfrm>
            <a:graphic>
              <a:graphicData uri="http://schemas.openxmlformats.org/drawingml/2006/table">
                <a:tbl>
                  <a:tblPr/>
                  <a:tblGrid>
                    <a:gridCol w="1783080"/>
                    <a:gridCol w="4343400"/>
                    <a:gridCol w="4160520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影响因素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对气温的影响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对降水的影响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纬度位置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低纬度高温</a:t>
                          </a:r>
                          <a:r>
                            <a:rPr lang="en-US" altLang="zh-CN" sz="2800" b="1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高纬度低温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赤道地区多</a:t>
                          </a:r>
                          <a:r>
                            <a:rPr lang="en-US" altLang="zh-CN" sz="2800" b="1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两极地区少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2122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海陆位置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同纬度夏季陆地气温高于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海洋</a:t>
                          </a:r>
                          <a:r>
                            <a:rPr lang="en-US" altLang="zh-CN" sz="2800" b="1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冬季相反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受海洋湿润气流影响的沿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海地区降水多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66751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地形因素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山地迎风坡多雨</a:t>
                          </a:r>
                          <a:r>
                            <a:rPr lang="en-US" altLang="zh-CN" sz="2800" b="1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，</a:t>
                          </a: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背风坡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少雨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8537c4b9d?pid=f0de87e6b&amp;color=0,0,0&amp;mp=1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6.根据气温曲线和降水量柱状图判断气候类型及其特征</a:t>
            </a:r>
            <a:endParaRPr lang="en-US" altLang="zh-CN" sz="2800" dirty="0"/>
          </a:p>
        </p:txBody>
      </p:sp>
      <p:pic>
        <p:nvPicPr>
          <p:cNvPr id="3" name="P_3_BD#8537c4b9d?iti=6&amp;pid=f0de87e6b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73259" y="1411642"/>
            <a:ext cx="6051579" cy="3843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3_BD#8537c4b9d?iti=6&amp;pid=f0de87e6b&amp;color=0,0,0&amp;vtp=1&amp;bbb=1"/>
          <p:cNvSpPr/>
          <p:nvPr/>
        </p:nvSpPr>
        <p:spPr>
          <a:xfrm>
            <a:off x="1376236" y="5382450"/>
            <a:ext cx="944562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图4-6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8种气候类型的多年平均各月气温曲线和降水量柱状图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3_BD#8537c4b9d?pid=f0de87e6b&amp;color=0,0,0&amp;vtp=1&amp;bt=1&amp;bbb=1&amp;hb=1"/>
              <p:cNvSpPr/>
              <p:nvPr/>
            </p:nvSpPr>
            <p:spPr>
              <a:xfrm>
                <a:off x="932688" y="720000"/>
                <a:ext cx="10323576" cy="550348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（1）根据气温曲线判断温度带。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①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如果各月平均气温都在15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1" i="0">
                        <a:solidFill>
                          <a:srgbClr val="000000"/>
                        </a:solidFill>
                        <a:latin typeface="Cambria Math" panose="02040503050406030204" pitchFamily="34" charset="0"/>
                        <a:ea typeface="Cambria Math" panose="02040503050406030204" pitchFamily="34" charset="-122"/>
                        <a:cs typeface="Cambria Math" panose="02040503050406030204" pitchFamily="34" charset="-120"/>
                      </a:rPr>
                      <m:t>℃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以上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，就可以判断属于热带气</a:t>
                </a:r>
                <a:endParaRPr lang="en-US" altLang="zh-CN" sz="28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候类型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②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如果最冷月平均气温为0—15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1" i="0">
                        <a:solidFill>
                          <a:srgbClr val="000000"/>
                        </a:solidFill>
                        <a:latin typeface="Cambria Math" panose="02040503050406030204" pitchFamily="34" charset="0"/>
                        <a:ea typeface="Cambria Math" panose="02040503050406030204" pitchFamily="34" charset="-122"/>
                        <a:cs typeface="Cambria Math" panose="02040503050406030204" pitchFamily="34" charset="-120"/>
                      </a:rPr>
                      <m:t>℃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，就可以判断属于亚热带气</a:t>
                </a:r>
                <a:endParaRPr lang="en-US" altLang="zh-CN" sz="28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候类型或温带海洋性气候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③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如果最冷月平均气温为-15—0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1" i="0">
                        <a:solidFill>
                          <a:srgbClr val="000000"/>
                        </a:solidFill>
                        <a:latin typeface="Cambria Math" panose="02040503050406030204" pitchFamily="34" charset="0"/>
                        <a:ea typeface="Cambria Math" panose="02040503050406030204" pitchFamily="34" charset="-122"/>
                        <a:cs typeface="Cambria Math" panose="02040503050406030204" pitchFamily="34" charset="-120"/>
                      </a:rPr>
                      <m:t>℃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，就可以判断属于温带气</a:t>
                </a:r>
                <a:endParaRPr lang="en-US" altLang="zh-CN" sz="28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候类型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（除温带海洋性气候）。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34" charset="-120"/>
                  </a:rPr>
                  <a:t>    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④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如果最热月平均气温低于10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1" i="0">
                        <a:solidFill>
                          <a:srgbClr val="000000"/>
                        </a:solidFill>
                        <a:latin typeface="Cambria Math" panose="02040503050406030204" pitchFamily="34" charset="0"/>
                        <a:ea typeface="Cambria Math" panose="02040503050406030204" pitchFamily="34" charset="-122"/>
                        <a:cs typeface="Cambria Math" panose="02040503050406030204" pitchFamily="34" charset="-120"/>
                      </a:rPr>
                      <m:t>℃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，就可以判断属于寒带气候</a:t>
                </a:r>
                <a:endParaRPr lang="en-US" altLang="zh-CN" sz="28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6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类型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P_3_BD#8537c4b9d?pid=f0de87e6b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2688" y="720000"/>
                <a:ext cx="10323576" cy="5503482"/>
              </a:xfrm>
              <a:prstGeom prst="rect">
                <a:avLst/>
              </a:prstGeom>
              <a:blipFill rotWithShape="1">
                <a:blip r:embed="rId1"/>
                <a:stretch>
                  <a:fillRect l="-5" t="-10" r="-1031" b="-10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8537c4b9d?pid=f0de87e6b&amp;color=0,0,0&amp;mp=1&amp;vtp=1&amp;bt=1&amp;bb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（2）根据降水特点确定具体的气候类型。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热带有四种。</a:t>
            </a:r>
            <a:endParaRPr lang="en-US" altLang="zh-CN" sz="2800" dirty="0"/>
          </a:p>
        </p:txBody>
      </p:sp>
      <p:graphicFrame>
        <p:nvGraphicFramePr>
          <p:cNvPr id="24" name="P_3_BD#8537c4b9d?colgroup=12,4,11&amp;pid=f0de87e6b&amp;color=0,0,0&amp;vtp=1&amp;bbb=1&amp;hb=1"/>
          <p:cNvGraphicFramePr>
            <a:graphicFrameLocks noGrp="1"/>
          </p:cNvGraphicFramePr>
          <p:nvPr/>
        </p:nvGraphicFramePr>
        <p:xfrm>
          <a:off x="932688" y="2049309"/>
          <a:ext cx="10277856" cy="2782000"/>
        </p:xfrm>
        <a:graphic>
          <a:graphicData uri="http://schemas.openxmlformats.org/drawingml/2006/table">
            <a:tbl>
              <a:tblPr/>
              <a:tblGrid>
                <a:gridCol w="4526280"/>
                <a:gridCol w="1618488"/>
                <a:gridCol w="4133088"/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降水特点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联系与区别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121220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各月降水量都超过100毫米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热带雨林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热带雨林气候终年多雨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endParaRPr lang="en-US" altLang="zh-CN" sz="2800" b="1" i="0" spc="-1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热带沙漠气候终年少雨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220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各月降水量都非常少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或几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乎没有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热带沙漠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P_3_BD#8537c4b9d?colgroup=12,4,11&amp;pid=f0de87e6b&amp;color=0,0,0&amp;mp=1&amp;vtp=1&amp;bt=1&amp;bbb=1&amp;hb=1"/>
          <p:cNvGraphicFramePr>
            <a:graphicFrameLocks noGrp="1"/>
          </p:cNvGraphicFramePr>
          <p:nvPr/>
        </p:nvGraphicFramePr>
        <p:xfrm>
          <a:off x="932688" y="1416214"/>
          <a:ext cx="10277856" cy="3891472"/>
        </p:xfrm>
        <a:graphic>
          <a:graphicData uri="http://schemas.openxmlformats.org/drawingml/2006/table">
            <a:tbl>
              <a:tblPr/>
              <a:tblGrid>
                <a:gridCol w="4526280"/>
                <a:gridCol w="1618488"/>
                <a:gridCol w="4133088"/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降水特点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联系与区别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6759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有旱季和雨季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雨季各月降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水量超过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100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毫米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最大月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降水量超过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600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毫米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热带季风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热带季风气候与热带草原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气候在降水方面的区别：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季风气候年降水量比草原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气候多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且比草原气候降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水更为集中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595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有干季和湿季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湿季各月降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水量超过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100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毫米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最大月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降水量不超过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400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 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毫米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热带草原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</a:tr>
            </a:tbl>
          </a:graphicData>
        </a:graphic>
      </p:graphicFrame>
      <p:sp>
        <p:nvSpPr>
          <p:cNvPr id="2" name="P_3_BD#8537c4b9d?colgroup=12,4,11&amp;pid=f0de87e6b&amp;color=0,0,0&amp;mp=1&amp;vtp=1&amp;bt=1&amp;bbb=1"/>
          <p:cNvSpPr txBox="1"/>
          <p:nvPr/>
        </p:nvSpPr>
        <p:spPr>
          <a:xfrm>
            <a:off x="10492399" y="7200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8537c4b9d?pid=f0de87e6b&amp;color=0,0,0&amp;mp=1&amp;vtp=1&amp;bt=1&amp;bbb=1&amp;hb=1"/>
          <p:cNvSpPr/>
          <p:nvPr/>
        </p:nvSpPr>
        <p:spPr>
          <a:xfrm>
            <a:off x="932688" y="720000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②亚热带有两种：亚热带季风气候和湿润气候夏季多雨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，地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中海气候冬季多雨。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③温带有三种：温带季风气候夏季多雨，冬季干燥；温带海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洋性气候终年湿润；温带大陆性气候终年降水较少，气候干燥。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#8537c4b9d?pid=f0de87e6b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92040" y="720000"/>
            <a:ext cx="2404872" cy="84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P_3_BD#8537c4b9d?pid=f0de87e6b&amp;color=0,0,0&amp;vtp=1&amp;bbb=1&amp;hb=1"/>
              <p:cNvSpPr/>
              <p:nvPr/>
            </p:nvSpPr>
            <p:spPr>
              <a:xfrm>
                <a:off x="932688" y="1689264"/>
                <a:ext cx="10323576" cy="31444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月平均气温在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15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1" i="0">
                        <a:solidFill>
                          <a:srgbClr val="000000"/>
                        </a:solidFill>
                        <a:latin typeface="Cambria Math" panose="02040503050406030204" pitchFamily="34" charset="0"/>
                        <a:ea typeface="Cambria Math" panose="02040503050406030204" pitchFamily="34" charset="-122"/>
                        <a:cs typeface="Cambria Math" panose="02040503050406030204" pitchFamily="34" charset="-120"/>
                      </a:rPr>
                      <m:t>℃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以上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可以描述为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高温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炎热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”；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0—15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2800" b="1" i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1" i="0">
                        <a:solidFill>
                          <a:srgbClr val="000000"/>
                        </a:solidFill>
                        <a:latin typeface="Cambria Math" panose="02040503050406030204" pitchFamily="34" charset="0"/>
                        <a:ea typeface="Cambria Math" panose="02040503050406030204" pitchFamily="34" charset="-122"/>
                        <a:cs typeface="Cambria Math" panose="02040503050406030204" pitchFamily="34" charset="-120"/>
                      </a:rPr>
                      <m:t>℃</m:t>
                    </m:r>
                  </m:oMath>
                </a14:m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可以描述为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温暖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温和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”；-15—0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1" i="0">
                        <a:solidFill>
                          <a:srgbClr val="000000"/>
                        </a:solidFill>
                        <a:latin typeface="Cambria Math" panose="02040503050406030204" pitchFamily="34" charset="0"/>
                        <a:ea typeface="Cambria Math" panose="02040503050406030204" pitchFamily="34" charset="-122"/>
                        <a:cs typeface="Cambria Math" panose="02040503050406030204" pitchFamily="34" charset="-120"/>
                      </a:rPr>
                      <m:t>℃</m:t>
                    </m:r>
                  </m:oMath>
                </a14:m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可以描述为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寒冷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”；-15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b="1" i="0">
                        <a:solidFill>
                          <a:srgbClr val="000000"/>
                        </a:solidFill>
                        <a:latin typeface="Cambria Math" panose="02040503050406030204" pitchFamily="34" charset="0"/>
                        <a:ea typeface="Cambria Math" panose="02040503050406030204" pitchFamily="34" charset="-122"/>
                        <a:cs typeface="Cambria Math" panose="02040503050406030204" pitchFamily="34" charset="-120"/>
                      </a:rPr>
                      <m:t>℃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1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以下可以描述为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严寒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”。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月降水量大于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100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毫米可以描述为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多雨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”；</a:t>
                </a:r>
                <a:endParaRPr lang="en-US" altLang="zh-CN" sz="28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50—100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毫米可以描述为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湿润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”；20—50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毫米可以描述为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少雨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”；</a:t>
                </a:r>
                <a:endParaRPr lang="en-US" altLang="zh-CN" sz="28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小于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20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毫米可以描述为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“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干燥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”。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3" name="P_3_BD#8537c4b9d?pid=f0de87e6b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2688" y="1689264"/>
                <a:ext cx="10323576" cy="3144457"/>
              </a:xfrm>
              <a:prstGeom prst="rect">
                <a:avLst/>
              </a:prstGeom>
              <a:blipFill rotWithShape="1">
                <a:blip r:embed="rId2"/>
                <a:stretch>
                  <a:fillRect l="-5" t="-5" r="-3048" b="-21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e59957b94.fixed?pid=43767a5c1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04</a:t>
            </a:r>
            <a:endParaRPr lang="en-US" altLang="zh-CN" sz="8000" dirty="0"/>
          </a:p>
        </p:txBody>
      </p:sp>
      <p:sp>
        <p:nvSpPr>
          <p:cNvPr id="3" name="C_2_BD#e59957b94.fixed?pid=43767a5c1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7200" dirty="0"/>
          </a:p>
        </p:txBody>
      </p:sp>
      <p:sp>
        <p:nvSpPr>
          <p:cNvPr id="4" name="C_2#e59957b94.fixed?pid=43767a5c1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e59957b94.fixed?lid=c4680b5d6&amp;pid=43767a5c1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e59957b94.fixed?lid=ed29c64a8&amp;pid=43767a5c1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e59957b94.fixed?lid=f0de87e6b&amp;pid=43767a5c1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e59957b94.fixed?lid=e59957b94&amp;pid=43767a5c1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e59957b94.fixed?lid=3896e56f4&amp;pid=43767a5c1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e59957b94.fixed?lid=3f66a5428&amp;pid=43767a5c1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3_BD.12_1#421cffdaf?iti=7&amp;htil=1&amp;pid=e59957b94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96328" y="738288"/>
            <a:ext cx="4041648" cy="3767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3_BD.12_2#421cffdaf?iti=7&amp;htil=1&amp;pid=e59957b94&amp;color=0,0,0&amp;vtp=1&amp;bbb=1&amp;hb=1"/>
          <p:cNvSpPr/>
          <p:nvPr/>
        </p:nvSpPr>
        <p:spPr>
          <a:xfrm>
            <a:off x="7177785" y="4632616"/>
            <a:ext cx="4078224" cy="16357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4-7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马黛树种植区的气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候资料图</a:t>
            </a:r>
            <a:endParaRPr lang="en-US" altLang="zh-CN" sz="2800" dirty="0"/>
          </a:p>
        </p:txBody>
      </p:sp>
      <p:sp>
        <p:nvSpPr>
          <p:cNvPr id="4" name="QM_3_BD.12_3#421cffdaf?htil=1&amp;pid=e59957b94&amp;color=0,0,0&amp;vtp=1&amp;bt=1&amp;bbb=1&amp;hb=1"/>
          <p:cNvSpPr/>
          <p:nvPr/>
        </p:nvSpPr>
        <p:spPr>
          <a:xfrm>
            <a:off x="932688" y="720000"/>
            <a:ext cx="6144768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马黛茶是南美洲国家阿根廷的国饮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其制作原料马黛树是一种生长于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18°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—30°S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的亚热带常绿植物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其生长期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需要高温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高湿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在气温较低时进行采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4-7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为马黛树种植区的气候资料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1～2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3_1#70ea54eff?pid=421cffdaf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马黛树生长地区的气候特点是(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14_1#70ea54eff.bracket?pid=421cffdaf&amp;color=0,0,0&amp;vpa=12&amp;vtp=1"/>
          <p:cNvSpPr/>
          <p:nvPr/>
        </p:nvSpPr>
        <p:spPr>
          <a:xfrm>
            <a:off x="6132544" y="71619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4_BD.13_2#70ea54eff.choices?pid=421cffdaf&amp;color=0,0,0&amp;vtp=1&amp;bbb=1"/>
          <p:cNvSpPr/>
          <p:nvPr/>
        </p:nvSpPr>
        <p:spPr>
          <a:xfrm>
            <a:off x="932688" y="1362302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A.终年炎热干燥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.夏季高温多雨，冬季温和湿润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.全年寒冷干燥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.夏季温和湿润，冬季寒冷干燥</a:t>
            </a:r>
            <a:endParaRPr lang="en-US" altLang="zh-CN" sz="2800" dirty="0"/>
          </a:p>
        </p:txBody>
      </p:sp>
      <p:sp>
        <p:nvSpPr>
          <p:cNvPr id="5" name="QC_4_AS.15_1#70ea54eff?pid=421cffdaf&amp;color=0,0,0&amp;vtp=1&amp;bbb=1&amp;hb=1"/>
          <p:cNvSpPr/>
          <p:nvPr/>
        </p:nvSpPr>
        <p:spPr>
          <a:xfrm>
            <a:off x="932688" y="3927702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由材料分析，马黛树属于亚热带常绿植物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，生长于南美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洲亚热带湿润气候区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，该气候夏季高温多雨，冬季温和湿润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。故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1#目录1:43767a5c1?lid=c4680b5d6&amp;cid=c4680b5d6&amp;tib=255,255,255&amp;vtp=1&amp;bt=1" descr="preencod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1060704"/>
            <a:ext cx="612648" cy="612648"/>
          </a:xfrm>
          <a:prstGeom prst="rect">
            <a:avLst/>
          </a:prstGeom>
        </p:spPr>
      </p:pic>
      <p:sp>
        <p:nvSpPr>
          <p:cNvPr id="3" name="C_1#目录1:43767a5c1?lid=c4680b5d6&amp;cid=c4680b5d6&amp;vtp=1&amp;bbb=1">
            <a:hlinkClick r:id="rId1" action="ppaction://hlinksldjump"/>
          </p:cNvPr>
          <p:cNvSpPr/>
          <p:nvPr/>
        </p:nvSpPr>
        <p:spPr>
          <a:xfrm>
            <a:off x="6309360" y="1060704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01</a:t>
            </a:r>
            <a:endParaRPr lang="en-US" altLang="zh-CN" sz="2400" dirty="0"/>
          </a:p>
        </p:txBody>
      </p:sp>
      <p:sp>
        <p:nvSpPr>
          <p:cNvPr id="4" name="C_1#目录1:43767a5c1?lid=c4680b5d6&amp;cid=c4680b5d6&amp;vtp=1&amp;bbb=1">
            <a:hlinkClick r:id="rId1" action="ppaction://hlinksldjump"/>
          </p:cNvPr>
          <p:cNvSpPr/>
          <p:nvPr/>
        </p:nvSpPr>
        <p:spPr>
          <a:xfrm>
            <a:off x="7095744" y="1078992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2800" dirty="0"/>
          </a:p>
        </p:txBody>
      </p:sp>
      <p:pic>
        <p:nvPicPr>
          <p:cNvPr id="5" name="C_1#目录1:43767a5c1?lid=ed29c64a8&amp;cid=ed29c64a8&amp;tib=255,255,255&amp;vtp=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1874520"/>
            <a:ext cx="612648" cy="612648"/>
          </a:xfrm>
          <a:prstGeom prst="rect">
            <a:avLst/>
          </a:prstGeom>
        </p:spPr>
      </p:pic>
      <p:sp>
        <p:nvSpPr>
          <p:cNvPr id="6" name="C_1#目录1:43767a5c1?lid=ed29c64a8&amp;cid=ed29c64a8&amp;vtp=1&amp;bbb=1">
            <a:hlinkClick r:id="rId3" action="ppaction://hlinksldjump"/>
          </p:cNvPr>
          <p:cNvSpPr/>
          <p:nvPr/>
        </p:nvSpPr>
        <p:spPr>
          <a:xfrm>
            <a:off x="6309360" y="1874520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02</a:t>
            </a:r>
            <a:endParaRPr lang="en-US" altLang="zh-CN" sz="2400" dirty="0"/>
          </a:p>
        </p:txBody>
      </p:sp>
      <p:sp>
        <p:nvSpPr>
          <p:cNvPr id="7" name="C_1#目录1:43767a5c1?lid=ed29c64a8&amp;cid=ed29c64a8&amp;vtp=1&amp;bbb=1">
            <a:hlinkClick r:id="rId3" action="ppaction://hlinksldjump"/>
          </p:cNvPr>
          <p:cNvSpPr/>
          <p:nvPr/>
        </p:nvSpPr>
        <p:spPr>
          <a:xfrm>
            <a:off x="7095744" y="1892808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2800" dirty="0"/>
          </a:p>
        </p:txBody>
      </p:sp>
      <p:pic>
        <p:nvPicPr>
          <p:cNvPr id="8" name="C_1#目录1:43767a5c1?lid=f0de87e6b&amp;cid=f0de87e6b&amp;tib=255,255,255&amp;vtp=1" descr="preencoded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2679192"/>
            <a:ext cx="612648" cy="612648"/>
          </a:xfrm>
          <a:prstGeom prst="rect">
            <a:avLst/>
          </a:prstGeom>
        </p:spPr>
      </p:pic>
      <p:sp>
        <p:nvSpPr>
          <p:cNvPr id="9" name="C_1#目录1:43767a5c1?lid=f0de87e6b&amp;cid=f0de87e6b&amp;vtp=1&amp;bbb=1">
            <a:hlinkClick r:id="rId4" action="ppaction://hlinksldjump"/>
          </p:cNvPr>
          <p:cNvSpPr/>
          <p:nvPr/>
        </p:nvSpPr>
        <p:spPr>
          <a:xfrm>
            <a:off x="6309360" y="2679192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03</a:t>
            </a:r>
            <a:endParaRPr lang="en-US" altLang="zh-CN" sz="2400" dirty="0"/>
          </a:p>
        </p:txBody>
      </p:sp>
      <p:sp>
        <p:nvSpPr>
          <p:cNvPr id="10" name="C_1#目录1:43767a5c1?lid=f0de87e6b&amp;cid=f0de87e6b&amp;vtp=1&amp;bbb=1">
            <a:hlinkClick r:id="rId4" action="ppaction://hlinksldjump"/>
          </p:cNvPr>
          <p:cNvSpPr/>
          <p:nvPr/>
        </p:nvSpPr>
        <p:spPr>
          <a:xfrm>
            <a:off x="7095744" y="2697480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2800" dirty="0"/>
          </a:p>
        </p:txBody>
      </p:sp>
      <p:pic>
        <p:nvPicPr>
          <p:cNvPr id="11" name="C_1#目录1:43767a5c1?lid=e59957b94&amp;cid=e59957b94&amp;tib=255,255,255&amp;vtp=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3493008"/>
            <a:ext cx="612648" cy="612648"/>
          </a:xfrm>
          <a:prstGeom prst="rect">
            <a:avLst/>
          </a:prstGeom>
        </p:spPr>
      </p:pic>
      <p:sp>
        <p:nvSpPr>
          <p:cNvPr id="12" name="C_1#目录1:43767a5c1?lid=e59957b94&amp;cid=e59957b94&amp;vtp=1&amp;bbb=1">
            <a:hlinkClick r:id="rId5" action="ppaction://hlinksldjump"/>
          </p:cNvPr>
          <p:cNvSpPr/>
          <p:nvPr/>
        </p:nvSpPr>
        <p:spPr>
          <a:xfrm>
            <a:off x="6309360" y="3493008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04</a:t>
            </a:r>
            <a:endParaRPr lang="en-US" altLang="zh-CN" sz="2400" dirty="0"/>
          </a:p>
        </p:txBody>
      </p:sp>
      <p:sp>
        <p:nvSpPr>
          <p:cNvPr id="13" name="C_1#目录1:43767a5c1?lid=e59957b94&amp;cid=e59957b94&amp;vtp=1&amp;bbb=1">
            <a:hlinkClick r:id="rId5" action="ppaction://hlinksldjump"/>
          </p:cNvPr>
          <p:cNvSpPr/>
          <p:nvPr/>
        </p:nvSpPr>
        <p:spPr>
          <a:xfrm>
            <a:off x="7095744" y="3511296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2800" dirty="0"/>
          </a:p>
        </p:txBody>
      </p:sp>
      <p:pic>
        <p:nvPicPr>
          <p:cNvPr id="14" name="C_1#目录1:43767a5c1?lid=3896e56f4&amp;cid=3896e56f4&amp;tib=255,255,255&amp;vtp=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4297680"/>
            <a:ext cx="612648" cy="612648"/>
          </a:xfrm>
          <a:prstGeom prst="rect">
            <a:avLst/>
          </a:prstGeom>
        </p:spPr>
      </p:pic>
      <p:sp>
        <p:nvSpPr>
          <p:cNvPr id="15" name="C_1#目录1:43767a5c1?lid=3896e56f4&amp;cid=3896e56f4&amp;vtp=1&amp;bbb=1">
            <a:hlinkClick r:id="rId6" action="ppaction://hlinksldjump"/>
          </p:cNvPr>
          <p:cNvSpPr/>
          <p:nvPr/>
        </p:nvSpPr>
        <p:spPr>
          <a:xfrm>
            <a:off x="6309360" y="4297680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05</a:t>
            </a:r>
            <a:endParaRPr lang="en-US" altLang="zh-CN" sz="2400" dirty="0"/>
          </a:p>
        </p:txBody>
      </p:sp>
      <p:sp>
        <p:nvSpPr>
          <p:cNvPr id="16" name="C_1#目录1:43767a5c1?lid=3896e56f4&amp;cid=3896e56f4&amp;vtp=1&amp;bbb=1">
            <a:hlinkClick r:id="rId6" action="ppaction://hlinksldjump"/>
          </p:cNvPr>
          <p:cNvSpPr/>
          <p:nvPr/>
        </p:nvSpPr>
        <p:spPr>
          <a:xfrm>
            <a:off x="7095744" y="4315968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2800" dirty="0"/>
          </a:p>
        </p:txBody>
      </p:sp>
      <p:pic>
        <p:nvPicPr>
          <p:cNvPr id="17" name="C_1#目录1:43767a5c1?lid=3f66a5428&amp;cid=3f66a5428&amp;tib=255,255,255&amp;vtp=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5111496"/>
            <a:ext cx="612648" cy="612648"/>
          </a:xfrm>
          <a:prstGeom prst="rect">
            <a:avLst/>
          </a:prstGeom>
        </p:spPr>
      </p:pic>
      <p:sp>
        <p:nvSpPr>
          <p:cNvPr id="18" name="C_1#目录1:43767a5c1?lid=3f66a5428&amp;cid=3f66a5428&amp;vtp=1&amp;bbb=1">
            <a:hlinkClick r:id="rId7" action="ppaction://hlinksldjump"/>
          </p:cNvPr>
          <p:cNvSpPr/>
          <p:nvPr/>
        </p:nvSpPr>
        <p:spPr>
          <a:xfrm>
            <a:off x="6309360" y="5111496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06</a:t>
            </a:r>
            <a:endParaRPr lang="en-US" altLang="zh-CN" sz="2400" dirty="0"/>
          </a:p>
        </p:txBody>
      </p:sp>
      <p:sp>
        <p:nvSpPr>
          <p:cNvPr id="19" name="C_1#目录1:43767a5c1?lid=3f66a5428&amp;cid=3f66a5428&amp;vtp=1&amp;bbb=1">
            <a:hlinkClick r:id="rId7" action="ppaction://hlinksldjump"/>
          </p:cNvPr>
          <p:cNvSpPr/>
          <p:nvPr/>
        </p:nvSpPr>
        <p:spPr>
          <a:xfrm>
            <a:off x="7095744" y="5129784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6_1#134a8604b?pid=421cffdaf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马黛茶的采摘期最可能是(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17_1#134a8604b.bracket?pid=421cffdaf&amp;color=0,0,0&amp;vpa=13&amp;vtp=1"/>
          <p:cNvSpPr/>
          <p:nvPr/>
        </p:nvSpPr>
        <p:spPr>
          <a:xfrm>
            <a:off x="5405469" y="71619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4_BD.16_2#134a8604b.choices?pid=421cffdaf&amp;color=0,0,0&amp;vtp=1&amp;bbb=1"/>
          <p:cNvSpPr/>
          <p:nvPr/>
        </p:nvSpPr>
        <p:spPr>
          <a:xfrm>
            <a:off x="932688" y="1362302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4—8月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.9月至次年1月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1—4月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.7—11月</a:t>
            </a:r>
            <a:endParaRPr lang="en-US" altLang="zh-CN" sz="2800" dirty="0"/>
          </a:p>
        </p:txBody>
      </p:sp>
      <p:sp>
        <p:nvSpPr>
          <p:cNvPr id="5" name="QC_4_AS.18_1#134a8604b?pid=421cffdaf&amp;color=0,0,0&amp;vtp=1&amp;bbb=1&amp;hb=1"/>
          <p:cNvSpPr/>
          <p:nvPr/>
        </p:nvSpPr>
        <p:spPr>
          <a:xfrm>
            <a:off x="932688" y="2639287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5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spc="-5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马黛树在气温较低时进行采摘，从图示中看出，</a:t>
            </a:r>
            <a:r>
              <a:rPr lang="en-US" altLang="zh-CN" sz="2800" b="1" i="0" spc="-5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该地4—8</a:t>
            </a:r>
            <a:endParaRPr lang="en-US" altLang="zh-CN" sz="2800" b="1" i="0" spc="-5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 spc="-5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月气温较低</a:t>
            </a:r>
            <a:r>
              <a:rPr lang="en-US" altLang="zh-CN" sz="2800" b="1" i="0" spc="-5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，由此可推知马黛茶的采摘期可能是4—8月。故选A项。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3896e56f4.fixed?pid=43767a5c1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05</a:t>
            </a:r>
            <a:endParaRPr lang="en-US" altLang="zh-CN" sz="8000" dirty="0"/>
          </a:p>
        </p:txBody>
      </p:sp>
      <p:sp>
        <p:nvSpPr>
          <p:cNvPr id="3" name="C_2_BD#3896e56f4.fixed?pid=43767a5c1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7200" dirty="0"/>
          </a:p>
        </p:txBody>
      </p:sp>
      <p:sp>
        <p:nvSpPr>
          <p:cNvPr id="4" name="C_2#3896e56f4.fixed?pid=43767a5c1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3896e56f4.fixed?lid=c4680b5d6&amp;pid=43767a5c1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3896e56f4.fixed?lid=ed29c64a8&amp;pid=43767a5c1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3896e56f4.fixed?lid=f0de87e6b&amp;pid=43767a5c1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3896e56f4.fixed?lid=e59957b94&amp;pid=43767a5c1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3896e56f4.fixed?lid=3896e56f4&amp;pid=43767a5c1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3896e56f4.fixed?lid=3f66a5428&amp;pid=43767a5c1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2eb6110d7?pid=3896e56f4&amp;color=0,0,0&amp;vtp=1&amp;bt=1&amp;bbb=1&amp;hb=1"/>
          <p:cNvSpPr/>
          <p:nvPr/>
        </p:nvSpPr>
        <p:spPr>
          <a:xfrm>
            <a:off x="932688" y="720000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1.分析乞拉朋齐被称为“世界雨极”的原因。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乞拉朋齐属于热带季风气候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年降水量丰富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地处喜马拉雅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山脉的迎风坡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来自印度洋的暖湿气流受山地阻挡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被迫抬升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形成地形雨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2eb6110d7?pid=3896e56f4&amp;color=0,0,0&amp;vtp=1&amp;bt=1&amp;bbb=1&amp;hb=1"/>
          <p:cNvSpPr/>
          <p:nvPr/>
        </p:nvSpPr>
        <p:spPr>
          <a:xfrm>
            <a:off x="932688" y="720000"/>
            <a:ext cx="10323576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2.温带海洋性气候在北美洲呈南北长条状分布，分析其主要影响因素。</a:t>
            </a:r>
            <a:endParaRPr lang="en-US" altLang="zh-CN" sz="2800" spc="-1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其影响因素主要是地形因素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因为北美洲西部是高大的落基山脉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阻挡了来自太平洋的湿润气流的深入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3.试分析全球气候变暖的形成原因及其影响。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原因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：①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燃烧煤炭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石油等矿物燃料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大量排放二氧化碳等温室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气体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；②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砍伐森林减少了森林对二氧化碳的吸收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影响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：①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两极地区冰川融化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；②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海平面上升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沿海地区可能被淹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没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；③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全球气候异常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3f66a5428.fixed?pid=43767a5c1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06</a:t>
            </a:r>
            <a:endParaRPr lang="en-US" altLang="zh-CN" sz="8000" dirty="0"/>
          </a:p>
        </p:txBody>
      </p:sp>
      <p:sp>
        <p:nvSpPr>
          <p:cNvPr id="3" name="C_2_BD#3f66a5428.fixed?pid=43767a5c1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7200" dirty="0"/>
          </a:p>
        </p:txBody>
      </p:sp>
      <p:sp>
        <p:nvSpPr>
          <p:cNvPr id="4" name="C_2#3f66a5428.fixed?pid=43767a5c1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3f66a5428.fixed?lid=c4680b5d6&amp;pid=43767a5c1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3f66a5428.fixed?lid=ed29c64a8&amp;pid=43767a5c1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3f66a5428.fixed?lid=f0de87e6b&amp;pid=43767a5c1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3f66a5428.fixed?lid=e59957b94&amp;pid=43767a5c1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3f66a5428.fixed?lid=3896e56f4&amp;pid=43767a5c1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3f66a5428.fixed?lid=3f66a5428&amp;pid=43767a5c1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3_BD.19_1#d0281f8cc?pid=3f66a5428&amp;color=0,0,0&amp;vtp=1&amp;bt=1&amp;bbb=1&amp;hb=1"/>
          <p:cNvSpPr/>
          <p:nvPr/>
        </p:nvSpPr>
        <p:spPr>
          <a:xfrm>
            <a:off x="932688" y="720000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【新课标·自然灾害防治】（2025·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广东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）2025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我国南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方多省区连降暴雨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全面进入汛期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为此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各地加强应用直升机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无人机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无人艇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卫星电话等装备进行实战演练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增强应对汛情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的预警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应急等能力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1～3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4_BD.20_1#8a6e5663d?pid=d0281f8cc&amp;color=0,0,0&amp;vtp=1&amp;bbb=1"/>
          <p:cNvSpPr/>
          <p:nvPr/>
        </p:nvSpPr>
        <p:spPr>
          <a:xfrm>
            <a:off x="932688" y="3193453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下列天气符号表示暴雨的是(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4_AN.21_1#8a6e5663d.bracket?pid=d0281f8cc&amp;color=0,0,0&amp;vpa=14&amp;vtp=1"/>
          <p:cNvSpPr/>
          <p:nvPr/>
        </p:nvSpPr>
        <p:spPr>
          <a:xfrm>
            <a:off x="5762656" y="3192818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4_BD.20_2#8a6e5663d.choices?pid=d0281f8cc&amp;color=0,0,0&amp;vtp=1&amp;bbb=1"/>
          <p:cNvSpPr/>
          <p:nvPr/>
        </p:nvSpPr>
        <p:spPr>
          <a:xfrm>
            <a:off x="932689" y="3889539"/>
            <a:ext cx="10323320" cy="92900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8300"/>
              </a:lnSpc>
              <a:tabLst>
                <a:tab pos="2662555" algn="l"/>
                <a:tab pos="5286375" algn="l"/>
                <a:tab pos="7987030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4650" b="1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4650" b="1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4650" b="1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4650" b="1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6" name="QC_4_BD.20_2#8a6e5663d.choice_image?pid=d0281f8cc&amp;color=0,0,0&amp;tib=255,255,255&amp;iip=1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7940" y="3892524"/>
            <a:ext cx="1124712" cy="93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4_BD.20_2#8a6e5663d.choice_image?pid=d0281f8cc&amp;color=0,0,0&amp;tib=255,255,255&amp;iip=2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0713" y="3892524"/>
            <a:ext cx="1143000" cy="93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4_BD.20_2#8a6e5663d.choice_image?pid=d0281f8cc&amp;color=0,0,0&amp;tib=255,255,255&amp;iip=3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66949" y="3938244"/>
            <a:ext cx="1197864" cy="886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9" name="QC_4_BD.20_2#8a6e5663d.choice_image?pid=d0281f8cc&amp;color=0,0,0&amp;tib=255,255,255&amp;iip=4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77891" y="3956532"/>
            <a:ext cx="1005840" cy="86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10" name="QC_4_BD.22_1#60ac8ca6b?pid=d0281f8cc&amp;color=0,0,0&amp;vtp=1&amp;bbb=1"/>
          <p:cNvSpPr/>
          <p:nvPr/>
        </p:nvSpPr>
        <p:spPr>
          <a:xfrm>
            <a:off x="932688" y="4824449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进入汛期，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我国南方地区容易发生的气象灾害是(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1" name="QC_4_AN.23_1#60ac8ca6b.bracket?pid=d0281f8cc&amp;color=0,0,0&amp;vpa=15&amp;vtp=1"/>
          <p:cNvSpPr/>
          <p:nvPr/>
        </p:nvSpPr>
        <p:spPr>
          <a:xfrm>
            <a:off x="8977345" y="4823814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2" name="QC_4_BD.22_2#60ac8ca6b.choices?pid=d0281f8cc&amp;color=0,0,0&amp;vtp=1&amp;bbb=1"/>
          <p:cNvSpPr/>
          <p:nvPr/>
        </p:nvSpPr>
        <p:spPr>
          <a:xfrm>
            <a:off x="932688" y="5460591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554605" algn="l"/>
                <a:tab pos="5438775" algn="l"/>
                <a:tab pos="79806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.滑坡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B.沙尘暴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C.洪涝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.寒潮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11" grpId="0" animBg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4_1#92200f5a1?pid=d0281f8cc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在防汛备汛中使用无人机，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能够(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25_1#92200f5a1.bracket?pid=d0281f8cc&amp;color=0,0,0&amp;vpa=16&amp;vtp=1"/>
          <p:cNvSpPr/>
          <p:nvPr/>
        </p:nvSpPr>
        <p:spPr>
          <a:xfrm>
            <a:off x="6477032" y="71619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4_BD.24_2#92200f5a1?pid=d0281f8cc&amp;color=0,0,0&amp;vtp=1&amp;bbb=1"/>
          <p:cNvSpPr/>
          <p:nvPr/>
        </p:nvSpPr>
        <p:spPr>
          <a:xfrm>
            <a:off x="932688" y="135449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①检修设备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②巡堤查险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③定位险点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④监测水情</a:t>
            </a:r>
            <a:endParaRPr lang="en-US" altLang="zh-CN" sz="2800" dirty="0"/>
          </a:p>
        </p:txBody>
      </p:sp>
      <p:sp>
        <p:nvSpPr>
          <p:cNvPr id="5" name="QC_4_BD.24_3#92200f5a1.choices?pid=d0281f8cc&amp;color=0,0,0&amp;vtp=1&amp;bbb=1"/>
          <p:cNvSpPr/>
          <p:nvPr/>
        </p:nvSpPr>
        <p:spPr>
          <a:xfrm>
            <a:off x="932688" y="198568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3_BD.26_1#ac484bad2?iti=8&amp;htil=2&amp;pid=3f66a5428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0840" y="738288"/>
            <a:ext cx="4517136" cy="3127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M_3_BD.26_2#ac484bad2?iti=8&amp;htil=2&amp;pid=3f66a5428&amp;color=0,0,0&amp;vtp=1&amp;bbb=1&amp;hb=1"/>
              <p:cNvSpPr/>
              <p:nvPr/>
            </p:nvSpPr>
            <p:spPr>
              <a:xfrm>
                <a:off x="6743700" y="3986821"/>
                <a:ext cx="4471416" cy="140716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图4-8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世界1月平均气温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10—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algn="ctr"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22</a:t>
                </a:r>
                <a14:m>
                  <m:oMath xmlns:m="http://schemas.openxmlformats.org/officeDocument/2006/math">
                    <m:r>
                      <a:rPr lang="en-US" altLang="zh-CN" sz="2800" b="1" i="0">
                        <a:solidFill>
                          <a:srgbClr val="000000"/>
                        </a:solidFill>
                        <a:latin typeface="Cambria Math" panose="02040503050406030204" pitchFamily="34" charset="0"/>
                        <a:ea typeface="Cambria Math" panose="02040503050406030204" pitchFamily="34" charset="-122"/>
                        <a:cs typeface="Cambria Math" panose="02040503050406030204" pitchFamily="34" charset="-120"/>
                      </a:rPr>
                      <m:t>℃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范围示意图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3" name="QM_3_BD.26_2#ac484bad2?iti=8&amp;htil=2&amp;pid=3f66a5428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43700" y="3986821"/>
                <a:ext cx="4471416" cy="1407160"/>
              </a:xfrm>
              <a:prstGeom prst="rect">
                <a:avLst/>
              </a:prstGeom>
              <a:blipFill rotWithShape="1">
                <a:blip r:embed="rId2"/>
                <a:stretch>
                  <a:fillRect t="-21" r="-1241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M_3_BD.26_3#ac484bad2?htil=2&amp;pid=3f66a5428&amp;color=0,0,0&amp;vtp=1&amp;bt=1&amp;bbb=1&amp;hb=1"/>
              <p:cNvSpPr/>
              <p:nvPr/>
            </p:nvSpPr>
            <p:spPr>
              <a:xfrm>
                <a:off x="932688" y="720000"/>
                <a:ext cx="5669280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（2025·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江苏苏州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图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4-8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为世界</a:t>
                </a:r>
                <a:endParaRPr lang="en-US" altLang="zh-CN" sz="2800" b="1" i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月平均气温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10—22</a:t>
                </a:r>
                <a14:m>
                  <m:oMath xmlns:m="http://schemas.openxmlformats.org/officeDocument/2006/math">
                    <m:r>
                      <a:rPr lang="en-US" altLang="zh-CN" sz="2800" b="1" i="0">
                        <a:solidFill>
                          <a:srgbClr val="000000"/>
                        </a:solidFill>
                        <a:latin typeface="Cambria Math" panose="02040503050406030204" pitchFamily="34" charset="0"/>
                        <a:ea typeface="Cambria Math" panose="02040503050406030204" pitchFamily="34" charset="-122"/>
                        <a:cs typeface="Cambria Math" panose="02040503050406030204" pitchFamily="34" charset="-120"/>
                      </a:rPr>
                      <m:t>℃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适宜避寒区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28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范围示意图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据此完成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4～5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题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4" name="QM_3_BD.26_3#ac484bad2?htil=2&amp;pid=3f66a5428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2688" y="720000"/>
                <a:ext cx="5669280" cy="1849057"/>
              </a:xfrm>
              <a:prstGeom prst="rect">
                <a:avLst/>
              </a:prstGeom>
              <a:blipFill rotWithShape="1">
                <a:blip r:embed="rId3"/>
                <a:stretch>
                  <a:fillRect l="-9" t="-29" r="-5031" b="-36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4_BD.27_1#5616e656e?htil=2&amp;pid=ac484bad2&amp;color=0,0,0&amp;vtp=1&amp;bbb=1&amp;hb=1"/>
          <p:cNvSpPr/>
          <p:nvPr/>
        </p:nvSpPr>
        <p:spPr>
          <a:xfrm>
            <a:off x="932688" y="2644240"/>
            <a:ext cx="566928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等温线a、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b表示的气温分别是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QC_4_BD.27_2#5616e656e.choices?htil=2&amp;pid=ac484bad2&amp;color=0,0,0&amp;vtp=1&amp;bbb=1"/>
              <p:cNvSpPr/>
              <p:nvPr/>
            </p:nvSpPr>
            <p:spPr>
              <a:xfrm>
                <a:off x="932688" y="3848137"/>
                <a:ext cx="5669280" cy="12029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  <a:tabLst>
                    <a:tab pos="2942590" algn="l"/>
                  </a:tabLst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A.10</a:t>
                </a:r>
                <a14:m>
                  <m:oMath xmlns:m="http://schemas.openxmlformats.org/officeDocument/2006/math">
                    <m:r>
                      <a:rPr lang="en-US" altLang="zh-CN" sz="2800" b="1" i="0">
                        <a:solidFill>
                          <a:srgbClr val="000000"/>
                        </a:solidFill>
                        <a:latin typeface="Cambria Math" panose="02040503050406030204" pitchFamily="34" charset="0"/>
                        <a:ea typeface="Cambria Math" panose="02040503050406030204" pitchFamily="34" charset="-122"/>
                        <a:cs typeface="Cambria Math" panose="02040503050406030204" pitchFamily="34" charset="-120"/>
                      </a:rPr>
                      <m:t>℃</m:t>
                    </m:r>
                  </m:oMath>
                </a14:m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、10</a:t>
                </a:r>
                <a14:m>
                  <m:oMath xmlns:m="http://schemas.openxmlformats.org/officeDocument/2006/math">
                    <m:r>
                      <a:rPr lang="en-US" altLang="zh-CN" sz="2800" b="1" i="0">
                        <a:solidFill>
                          <a:srgbClr val="000000"/>
                        </a:solidFill>
                        <a:latin typeface="Cambria Math" panose="02040503050406030204" pitchFamily="34" charset="0"/>
                        <a:ea typeface="Cambria Math" panose="02040503050406030204" pitchFamily="34" charset="-122"/>
                        <a:cs typeface="Cambria Math" panose="02040503050406030204" pitchFamily="34" charset="-120"/>
                      </a:rPr>
                      <m:t>℃</m:t>
                    </m:r>
                  </m:oMath>
                </a14:m>
                <a:r>
                  <a:rPr lang="en-US" altLang="zh-CN" sz="2800" b="1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.10</a:t>
                </a:r>
                <a14:m>
                  <m:oMath xmlns:m="http://schemas.openxmlformats.org/officeDocument/2006/math">
                    <m:r>
                      <a:rPr lang="en-US" altLang="zh-CN" sz="2800" b="1" i="0">
                        <a:solidFill>
                          <a:srgbClr val="000000"/>
                        </a:solidFill>
                        <a:latin typeface="Cambria Math" panose="02040503050406030204" pitchFamily="34" charset="0"/>
                        <a:ea typeface="Cambria Math" panose="02040503050406030204" pitchFamily="34" charset="-122"/>
                        <a:cs typeface="Cambria Math" panose="02040503050406030204" pitchFamily="34" charset="-120"/>
                      </a:rPr>
                      <m:t>℃</m:t>
                    </m:r>
                  </m:oMath>
                </a14:m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、22</a:t>
                </a:r>
                <a14:m>
                  <m:oMath xmlns:m="http://schemas.openxmlformats.org/officeDocument/2006/math">
                    <m:r>
                      <a:rPr lang="en-US" altLang="zh-CN" sz="2800" b="1" i="0">
                        <a:solidFill>
                          <a:srgbClr val="000000"/>
                        </a:solidFill>
                        <a:latin typeface="Cambria Math" panose="02040503050406030204" pitchFamily="34" charset="0"/>
                        <a:ea typeface="Cambria Math" panose="02040503050406030204" pitchFamily="34" charset="-122"/>
                        <a:cs typeface="Cambria Math" panose="02040503050406030204" pitchFamily="34" charset="-120"/>
                      </a:rPr>
                      <m:t>℃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  <a:tabLst>
                    <a:tab pos="2942590" algn="l"/>
                  </a:tabLst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.22</a:t>
                </a:r>
                <a14:m>
                  <m:oMath xmlns:m="http://schemas.openxmlformats.org/officeDocument/2006/math">
                    <m:r>
                      <a:rPr lang="en-US" altLang="zh-CN" sz="2800" b="1" i="0">
                        <a:solidFill>
                          <a:srgbClr val="000000"/>
                        </a:solidFill>
                        <a:latin typeface="Cambria Math" panose="02040503050406030204" pitchFamily="34" charset="0"/>
                        <a:ea typeface="Cambria Math" panose="02040503050406030204" pitchFamily="34" charset="-122"/>
                        <a:cs typeface="Cambria Math" panose="02040503050406030204" pitchFamily="34" charset="-120"/>
                      </a:rPr>
                      <m:t>℃</m:t>
                    </m:r>
                  </m:oMath>
                </a14:m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、22</a:t>
                </a:r>
                <a14:m>
                  <m:oMath xmlns:m="http://schemas.openxmlformats.org/officeDocument/2006/math">
                    <m:r>
                      <a:rPr lang="en-US" altLang="zh-CN" sz="2800" b="1" i="0">
                        <a:solidFill>
                          <a:srgbClr val="000000"/>
                        </a:solidFill>
                        <a:latin typeface="Cambria Math" panose="02040503050406030204" pitchFamily="34" charset="0"/>
                        <a:ea typeface="Cambria Math" panose="02040503050406030204" pitchFamily="34" charset="-122"/>
                        <a:cs typeface="Cambria Math" panose="02040503050406030204" pitchFamily="34" charset="-120"/>
                      </a:rPr>
                      <m:t>℃</m:t>
                    </m:r>
                  </m:oMath>
                </a14:m>
                <a:r>
                  <a:rPr lang="en-US" altLang="zh-CN" sz="2800" b="1" i="0" spc="-1030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	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.22</a:t>
                </a:r>
                <a14:m>
                  <m:oMath xmlns:m="http://schemas.openxmlformats.org/officeDocument/2006/math">
                    <m:r>
                      <a:rPr lang="en-US" altLang="zh-CN" sz="2800" b="1" i="0">
                        <a:solidFill>
                          <a:srgbClr val="000000"/>
                        </a:solidFill>
                        <a:latin typeface="Cambria Math" panose="02040503050406030204" pitchFamily="34" charset="0"/>
                        <a:ea typeface="Cambria Math" panose="02040503050406030204" pitchFamily="34" charset="-122"/>
                        <a:cs typeface="Cambria Math" panose="02040503050406030204" pitchFamily="34" charset="-120"/>
                      </a:rPr>
                      <m:t>℃</m:t>
                    </m:r>
                  </m:oMath>
                </a14:m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、10</a:t>
                </a:r>
                <a14:m>
                  <m:oMath xmlns:m="http://schemas.openxmlformats.org/officeDocument/2006/math">
                    <m:r>
                      <a:rPr lang="en-US" altLang="zh-CN" sz="2800" b="1" i="0">
                        <a:solidFill>
                          <a:srgbClr val="000000"/>
                        </a:solidFill>
                        <a:latin typeface="Cambria Math" panose="02040503050406030204" pitchFamily="34" charset="0"/>
                        <a:ea typeface="Cambria Math" panose="02040503050406030204" pitchFamily="34" charset="-122"/>
                        <a:cs typeface="Cambria Math" panose="02040503050406030204" pitchFamily="34" charset="-120"/>
                      </a:rPr>
                      <m:t>℃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6" name="QC_4_BD.27_2#5616e656e.choices?htil=2&amp;pid=ac484bad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2688" y="3848137"/>
                <a:ext cx="5669280" cy="1202944"/>
              </a:xfrm>
              <a:prstGeom prst="rect">
                <a:avLst/>
              </a:prstGeom>
              <a:blipFill rotWithShape="1">
                <a:blip r:embed="rId4"/>
                <a:stretch>
                  <a:fillRect l="-9" t="-3" r="9" b="-66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QC_4_AN.28_1#5616e656e.bracket?pid=ac484bad2&amp;color=0,0,0&amp;vpa=17&amp;vtp=1"/>
          <p:cNvSpPr/>
          <p:nvPr/>
        </p:nvSpPr>
        <p:spPr>
          <a:xfrm>
            <a:off x="1222407" y="3278605"/>
            <a:ext cx="495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9_1#5deecdb4d?pid=ac484bad2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世界1月适宜避寒区呈带状分布，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其主要影响因素是(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30_1#5deecdb4d.bracket?pid=ac484bad2&amp;color=0,0,0&amp;vpa=18&amp;vtp=1"/>
          <p:cNvSpPr/>
          <p:nvPr/>
        </p:nvSpPr>
        <p:spPr>
          <a:xfrm>
            <a:off x="9512332" y="71619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4_BD.29_2#5deecdb4d.choices?pid=ac484bad2&amp;color=0,0,0&amp;vtp=1&amp;bbb=1"/>
          <p:cNvSpPr/>
          <p:nvPr/>
        </p:nvSpPr>
        <p:spPr>
          <a:xfrm>
            <a:off x="932688" y="135449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.纬度位置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B.海陆位置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C.地形因素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.人类活动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31_1#e2eca6778?iti=9&amp;htil=3&amp;pid=3f66a5428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93992" y="738288"/>
            <a:ext cx="4434840" cy="3995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3_BD.31_2#e2eca6778?iti=9&amp;htil=3&amp;pid=3f66a5428&amp;color=0,0,0&amp;vtp=1&amp;bbb=1"/>
          <p:cNvSpPr/>
          <p:nvPr/>
        </p:nvSpPr>
        <p:spPr>
          <a:xfrm>
            <a:off x="7577900" y="4861216"/>
            <a:ext cx="2867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图4-9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北美洲简图</a:t>
            </a:r>
            <a:endParaRPr lang="en-US" altLang="zh-CN" sz="2800" dirty="0"/>
          </a:p>
        </p:txBody>
      </p:sp>
      <p:sp>
        <p:nvSpPr>
          <p:cNvPr id="4" name="QO_3_BD.31_3#e2eca6778?htil=3&amp;pid=3f66a5428&amp;color=0,0,0&amp;vtp=1&amp;bt=1&amp;bbb=1&amp;hb=1"/>
          <p:cNvSpPr/>
          <p:nvPr/>
        </p:nvSpPr>
        <p:spPr>
          <a:xfrm>
            <a:off x="932688" y="720000"/>
            <a:ext cx="5751576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【回归教材】（2025·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山东菏泽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）阅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读图文材料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，完成下列问题。（14分）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某中学地理学习小组以北美洲为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例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开展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地形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气候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河流间相互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影响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主题探究活动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4-9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为北美洲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简图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4-1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为圣路易斯月平均气温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和降水量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c4680b5d6.fixed?pid=43767a5c1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01</a:t>
            </a:r>
            <a:endParaRPr lang="en-US" altLang="zh-CN" sz="8000" dirty="0"/>
          </a:p>
        </p:txBody>
      </p:sp>
      <p:sp>
        <p:nvSpPr>
          <p:cNvPr id="3" name="C_2_BD#c4680b5d6.fixed?pid=43767a5c1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7200" dirty="0"/>
          </a:p>
        </p:txBody>
      </p:sp>
      <p:sp>
        <p:nvSpPr>
          <p:cNvPr id="4" name="C_2#c4680b5d6.fixed?pid=43767a5c1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c4680b5d6.fixed?lid=c4680b5d6&amp;pid=43767a5c1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c4680b5d6.fixed?lid=ed29c64a8&amp;pid=43767a5c1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c4680b5d6.fixed?lid=f0de87e6b&amp;pid=43767a5c1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c4680b5d6.fixed?lid=e59957b94&amp;pid=43767a5c1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c4680b5d6.fixed?lid=3896e56f4&amp;pid=43767a5c1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c4680b5d6.fixed?lid=3f66a5428&amp;pid=43767a5c1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31_4#e2eca6778?pid=3f66a5428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表4-1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圣路易斯月平均气温和降水量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2" name="QO_3_BD.31_5#e2eca6778?colgroup=3,1,1,1,1,1,1,1,1,1,1,1,1&amp;pid=3f66a5428&amp;color=0,0,0&amp;vtp=1&amp;bbb=1&amp;hb=1"/>
              <p:cNvGraphicFramePr>
                <a:graphicFrameLocks noGrp="1"/>
              </p:cNvGraphicFramePr>
              <p:nvPr/>
            </p:nvGraphicFramePr>
            <p:xfrm>
              <a:off x="932688" y="1416214"/>
              <a:ext cx="10250424" cy="2238883"/>
            </p:xfrm>
            <a:graphic>
              <a:graphicData uri="http://schemas.openxmlformats.org/drawingml/2006/table">
                <a:tbl>
                  <a:tblPr/>
                  <a:tblGrid>
                    <a:gridCol w="1362456"/>
                    <a:gridCol w="749808"/>
                    <a:gridCol w="612648"/>
                    <a:gridCol w="612648"/>
                    <a:gridCol w="804672"/>
                    <a:gridCol w="813816"/>
                    <a:gridCol w="813816"/>
                    <a:gridCol w="813816"/>
                    <a:gridCol w="813816"/>
                    <a:gridCol w="813816"/>
                    <a:gridCol w="813816"/>
                    <a:gridCol w="612648"/>
                    <a:gridCol w="612648"/>
                  </a:tblGrid>
                  <a:tr h="56286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月份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119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气温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/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1" i="0" spc="-100">
                                  <a:solidFill>
                                    <a:srgbClr val="000000"/>
                                  </a:solidFill>
                                  <a:latin typeface="Cambria Math" panose="02040503050406030204" pitchFamily="34" charset="0"/>
                                  <a:ea typeface="Cambria Math" panose="02040503050406030204" pitchFamily="34" charset="-122"/>
                                  <a:cs typeface="Cambria Math" panose="02040503050406030204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-0.8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14.2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19.8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24.8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26.9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26.0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21.7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09429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降水量/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毫米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114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136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127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71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2" name="QO_3_BD.31_5#e2eca6778?colgroup=3,1,1,1,1,1,1,1,1,1,1,1,1&amp;pid=3f66a5428&amp;color=0,0,0&amp;vtp=1&amp;bbb=1&amp;hb=1"/>
              <p:cNvGraphicFramePr>
                <a:graphicFrameLocks noGrp="1"/>
              </p:cNvGraphicFramePr>
              <p:nvPr/>
            </p:nvGraphicFramePr>
            <p:xfrm>
              <a:off x="932688" y="1416214"/>
              <a:ext cx="10250424" cy="2238883"/>
            </p:xfrm>
            <a:graphic>
              <a:graphicData uri="http://schemas.openxmlformats.org/drawingml/2006/table">
                <a:tbl>
                  <a:tblPr/>
                  <a:tblGrid>
                    <a:gridCol w="1362456"/>
                    <a:gridCol w="749808"/>
                    <a:gridCol w="612648"/>
                    <a:gridCol w="612648"/>
                    <a:gridCol w="804672"/>
                    <a:gridCol w="813816"/>
                    <a:gridCol w="813816"/>
                    <a:gridCol w="813816"/>
                    <a:gridCol w="813816"/>
                    <a:gridCol w="813816"/>
                    <a:gridCol w="813816"/>
                    <a:gridCol w="612648"/>
                    <a:gridCol w="612648"/>
                  </a:tblGrid>
                  <a:tr h="56286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月份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3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715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-0.8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14.2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19.8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24.8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26.9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26.0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21.7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15.1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8.1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2.5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094296">
                    <a:tc>
                      <a:txBody>
                        <a:bodyPr/>
                        <a:lstStyle/>
                        <a:p>
                          <a:pPr marL="0" indent="0" algn="ctr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降水量/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毫米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50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102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114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136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127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107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89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84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71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56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31_6#e2eca6778?pid=3f66a5428&amp;color=0,0,0&amp;vtp=1&amp;bt=1&amp;bbb=1&amp;hb=1"/>
          <p:cNvSpPr/>
          <p:nvPr/>
        </p:nvSpPr>
        <p:spPr>
          <a:xfrm>
            <a:off x="932688" y="720000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探究一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地形与气候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北美洲中部以温带大陆性气候为主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其显著特征是冬冷夏热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气温年较差大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4_BD.32_1#5f5c64739?pid=e2eca6778&amp;color=0,0,0&amp;vtp=1&amp;bbb=1"/>
          <p:cNvSpPr/>
          <p:nvPr/>
        </p:nvSpPr>
        <p:spPr>
          <a:xfrm>
            <a:off x="932688" y="263643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从地形角度分析北美洲中部气温年较差大的原因。（4分）</a:t>
            </a:r>
            <a:endParaRPr lang="en-US" altLang="zh-CN" sz="2800" dirty="0"/>
          </a:p>
        </p:txBody>
      </p:sp>
      <p:sp>
        <p:nvSpPr>
          <p:cNvPr id="4" name="QO_4_AN.33_1#5f5c64739?pid=e2eca6778&amp;color=0,0,0&amp;vtp=1&amp;bbb=1&amp;hb=1"/>
          <p:cNvSpPr/>
          <p:nvPr/>
        </p:nvSpPr>
        <p:spPr>
          <a:xfrm>
            <a:off x="932688" y="3275430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北美洲中部以平原为主，平原贯通南北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，冬季极地寒冷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气流长驱南下使气温降低，夏季墨西哥湾暖湿气流北上使气温升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，导致气温年较差大。（4分）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498b6f8ec?pid=e2eca6778&amp;color=0,0,0&amp;vtp=1&amp;bt=1&amp;bbb=1&amp;hb=1"/>
          <p:cNvSpPr/>
          <p:nvPr/>
        </p:nvSpPr>
        <p:spPr>
          <a:xfrm>
            <a:off x="932688" y="720000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探究二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地形、气候与河流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密西西比河流经北美洲中部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是北美洲流程最长的河流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航运价值大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沿岸城市圣路易斯是著名的内河航运中心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4_BD.34_1#0d48b976d?pid=e2eca6778&amp;color=0,0,0&amp;vtp=1&amp;bbb=1"/>
          <p:cNvSpPr/>
          <p:nvPr/>
        </p:nvSpPr>
        <p:spPr>
          <a:xfrm>
            <a:off x="932688" y="263643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描述北美洲中部的地势特征，并说出判断依据。（4分）</a:t>
            </a:r>
            <a:endParaRPr lang="en-US" altLang="zh-CN" sz="2800" dirty="0"/>
          </a:p>
        </p:txBody>
      </p:sp>
      <p:sp>
        <p:nvSpPr>
          <p:cNvPr id="4" name="QO_4_AN.35_1#0d48b976d?pid=e2eca6778&amp;color=0,0,0&amp;vtp=1&amp;bbb=1"/>
          <p:cNvSpPr/>
          <p:nvPr/>
        </p:nvSpPr>
        <p:spPr>
          <a:xfrm>
            <a:off x="932688" y="327543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地势特征：北高南低。（2分）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判断依据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：密西西比河干流自北向南流。（2分）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36_1#5f48a0ccc?pid=e2eca6778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说明密西西比河航运价值大的自然条件。（6分）</a:t>
            </a:r>
            <a:endParaRPr lang="en-US" altLang="zh-CN" sz="2800" dirty="0"/>
          </a:p>
        </p:txBody>
      </p:sp>
      <p:sp>
        <p:nvSpPr>
          <p:cNvPr id="3" name="QO_4_AN.37_1#5f48a0ccc?pid=e2eca6778&amp;color=0,0,0&amp;vtp=1&amp;bbb=1&amp;hb=1"/>
          <p:cNvSpPr/>
          <p:nvPr/>
        </p:nvSpPr>
        <p:spPr>
          <a:xfrm>
            <a:off x="932688" y="1357730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①密西西比河流域大部分地区地形平坦，水流平缓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；②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降水较丰富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，支流多，水量大且稳定；③水系庞大，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通航里程长。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7fbf7d265?pid=c4680b5d6&amp;color=0,0,0&amp;vtp=1&amp;bt=1&amp;bbb=1&amp;hb=1"/>
          <p:cNvSpPr/>
          <p:nvPr/>
        </p:nvSpPr>
        <p:spPr>
          <a:xfrm>
            <a:off x="932688" y="720000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本专题经常会联系生活实际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，考查天气符号和气候变化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如全球气候变暖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）给人类生产生活所带来的影响及相关应对措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以及结合气温曲线和降水量柱状图分析某地区的气候特征，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归纳影响气候的主要因素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ed29c64a8.fixed?pid=43767a5c1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02</a:t>
            </a:r>
            <a:endParaRPr lang="en-US" altLang="zh-CN" sz="8000" dirty="0"/>
          </a:p>
        </p:txBody>
      </p:sp>
      <p:sp>
        <p:nvSpPr>
          <p:cNvPr id="3" name="C_2_BD#ed29c64a8.fixed?pid=43767a5c1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7200" dirty="0"/>
          </a:p>
        </p:txBody>
      </p:sp>
      <p:sp>
        <p:nvSpPr>
          <p:cNvPr id="4" name="C_2#ed29c64a8.fixed?pid=43767a5c1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ed29c64a8.fixed?lid=c4680b5d6&amp;pid=43767a5c1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ed29c64a8.fixed?lid=ed29c64a8&amp;pid=43767a5c1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ed29c64a8.fixed?lid=f0de87e6b&amp;pid=43767a5c1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ed29c64a8.fixed?lid=e59957b94&amp;pid=43767a5c1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ed29c64a8.fixed?lid=3896e56f4&amp;pid=43767a5c1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ed29c64a8.fixed?lid=3f66a5428&amp;pid=43767a5c1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3#4997cc226?pid=ed29c64a8&amp;color=0,0,0&amp;tib=255,255,255&amp;vip=1#6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87415" y="719999"/>
            <a:ext cx="7667348" cy="533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3_AN.1_1#4997cc226.blank?pid=ed29c64a8&amp;color=0,0,0&amp;vpa=1&amp;vtp=1"/>
          <p:cNvSpPr/>
          <p:nvPr/>
        </p:nvSpPr>
        <p:spPr>
          <a:xfrm>
            <a:off x="4783975" y="2128058"/>
            <a:ext cx="1226128" cy="510711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午后2</a:t>
            </a:r>
            <a:r>
              <a:rPr lang="en-US" altLang="zh-CN" sz="2100" b="1" i="0" dirty="0" smtClean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</a:t>
            </a:r>
            <a:endParaRPr lang="en-US" altLang="zh-CN" sz="2100" b="1" i="0" dirty="0" smtClean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/>
            <a:r>
              <a:rPr lang="en-US" altLang="zh-CN" sz="2100" b="1" i="0" dirty="0" err="1" smtClean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左右</a:t>
            </a:r>
            <a:endParaRPr lang="en-US" altLang="zh-CN" sz="2100" dirty="0"/>
          </a:p>
        </p:txBody>
      </p:sp>
      <p:sp>
        <p:nvSpPr>
          <p:cNvPr id="4" name="QB_3_AN.2_1#4997cc226.blank?pid=ed29c64a8&amp;color=0,0,0&amp;vpa=2&amp;vtp=1"/>
          <p:cNvSpPr/>
          <p:nvPr/>
        </p:nvSpPr>
        <p:spPr>
          <a:xfrm>
            <a:off x="4776493" y="2763267"/>
            <a:ext cx="1124524" cy="236525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l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日出前后</a:t>
            </a:r>
            <a:endParaRPr lang="en-US" altLang="zh-CN" sz="2100" dirty="0"/>
          </a:p>
        </p:txBody>
      </p:sp>
      <p:sp>
        <p:nvSpPr>
          <p:cNvPr id="5" name="QB_3_AN.3_1#4997cc226.blank?pid=ed29c64a8&amp;color=0,0,0&amp;vpa=3&amp;vtp=1"/>
          <p:cNvSpPr/>
          <p:nvPr/>
        </p:nvSpPr>
        <p:spPr>
          <a:xfrm>
            <a:off x="4026685" y="3165604"/>
            <a:ext cx="213752" cy="246380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endParaRPr lang="en-US" altLang="zh-CN" sz="2100" dirty="0"/>
          </a:p>
        </p:txBody>
      </p:sp>
      <p:sp>
        <p:nvSpPr>
          <p:cNvPr id="6" name="QB_3_AN.4_1#4997cc226.blank?pid=ed29c64a8&amp;color=0,0,0&amp;vpa=4&amp;vtp=1"/>
          <p:cNvSpPr/>
          <p:nvPr/>
        </p:nvSpPr>
        <p:spPr>
          <a:xfrm>
            <a:off x="5416573" y="3147316"/>
            <a:ext cx="269514" cy="275946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endParaRPr lang="en-US" altLang="zh-CN" sz="2100" dirty="0"/>
          </a:p>
        </p:txBody>
      </p:sp>
      <p:sp>
        <p:nvSpPr>
          <p:cNvPr id="7" name="QB_3_AN.5_1#4997cc226.blank?pid=ed29c64a8&amp;color=0,0,0&amp;vpa=5&amp;vtp=1"/>
          <p:cNvSpPr/>
          <p:nvPr/>
        </p:nvSpPr>
        <p:spPr>
          <a:xfrm>
            <a:off x="4026684" y="3494787"/>
            <a:ext cx="250927" cy="187249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</a:t>
            </a:r>
            <a:endParaRPr lang="en-US" altLang="zh-CN" sz="2100" dirty="0"/>
          </a:p>
        </p:txBody>
      </p:sp>
      <p:sp>
        <p:nvSpPr>
          <p:cNvPr id="8" name="QB_3_AN.6_1#4997cc226.blank?pid=ed29c64a8&amp;color=0,0,0&amp;vpa=6&amp;vtp=1"/>
          <p:cNvSpPr/>
          <p:nvPr/>
        </p:nvSpPr>
        <p:spPr>
          <a:xfrm>
            <a:off x="5444004" y="3476499"/>
            <a:ext cx="250927" cy="206959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endParaRPr lang="en-US" altLang="zh-CN" sz="2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3#4997cc226?pid=ed29c64a8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2688" y="720000"/>
            <a:ext cx="10222992" cy="3758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3#4997cc226?iti=1&amp;pid=ed29c64a8&amp;color=0,0,0&amp;mp=1&amp;tib=255,255,255&amp;vip=7#10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2688" y="720000"/>
            <a:ext cx="7818120" cy="4672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3#4997cc226?iti=1&amp;pid=ed29c64a8&amp;color=0,0,0&amp;mp=1&amp;vtp=1&amp;bbb=1"/>
          <p:cNvSpPr/>
          <p:nvPr/>
        </p:nvSpPr>
        <p:spPr>
          <a:xfrm>
            <a:off x="2697035" y="5519584"/>
            <a:ext cx="42894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图4-1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天气与气候思维导图</a:t>
            </a:r>
            <a:endParaRPr lang="en-US" altLang="zh-CN" sz="2800" dirty="0"/>
          </a:p>
        </p:txBody>
      </p:sp>
      <p:sp>
        <p:nvSpPr>
          <p:cNvPr id="5" name="QB_3_AN.7_1#4997cc226.blank?pid=ed29c64a8&amp;color=0,0,0&amp;mp=1&amp;vpa=7&amp;vtp=1"/>
          <p:cNvSpPr/>
          <p:nvPr/>
        </p:nvSpPr>
        <p:spPr>
          <a:xfrm>
            <a:off x="5257800" y="2036736"/>
            <a:ext cx="987552" cy="256032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地中海</a:t>
            </a:r>
            <a:endParaRPr lang="en-US" altLang="zh-CN" sz="2100" dirty="0"/>
          </a:p>
        </p:txBody>
      </p:sp>
      <p:sp>
        <p:nvSpPr>
          <p:cNvPr id="6" name="QB_3_AN.8_1#4997cc226.blank?pid=ed29c64a8&amp;color=0,0,0&amp;mp=1&amp;vpa=8&amp;vtp=1"/>
          <p:cNvSpPr/>
          <p:nvPr/>
        </p:nvSpPr>
        <p:spPr>
          <a:xfrm>
            <a:off x="6382512" y="2503080"/>
            <a:ext cx="1216152" cy="301752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海洋性</a:t>
            </a:r>
            <a:endParaRPr lang="en-US" altLang="zh-CN" sz="2100" dirty="0"/>
          </a:p>
        </p:txBody>
      </p:sp>
      <p:sp>
        <p:nvSpPr>
          <p:cNvPr id="7" name="QB_3_AN.9_1#4997cc226.blank?pid=ed29c64a8&amp;color=0,0,0&amp;mp=1&amp;vpa=9&amp;vtp=1"/>
          <p:cNvSpPr/>
          <p:nvPr/>
        </p:nvSpPr>
        <p:spPr>
          <a:xfrm>
            <a:off x="4187952" y="3828960"/>
            <a:ext cx="877824" cy="301752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寒带</a:t>
            </a:r>
            <a:endParaRPr lang="en-US" altLang="zh-CN" sz="2100" dirty="0"/>
          </a:p>
        </p:txBody>
      </p:sp>
      <p:sp>
        <p:nvSpPr>
          <p:cNvPr id="8" name="QB_3_AN.10_1#4997cc226.blank?pid=ed29c64a8&amp;color=0,0,0&amp;mp=1&amp;vpa=10&amp;vtp=1"/>
          <p:cNvSpPr/>
          <p:nvPr/>
        </p:nvSpPr>
        <p:spPr>
          <a:xfrm>
            <a:off x="7434071" y="4313592"/>
            <a:ext cx="1244415" cy="356616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地形因素</a:t>
            </a:r>
            <a:endParaRPr lang="en-US" altLang="zh-CN" sz="2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8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3676</Words>
  <Application>WPS 演示</Application>
  <PresentationFormat>宽屏</PresentationFormat>
  <Paragraphs>585</Paragraphs>
  <Slides>44</Slides>
  <Notes>44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64" baseType="lpstr">
      <vt:lpstr>Arial</vt:lpstr>
      <vt:lpstr>宋体</vt:lpstr>
      <vt:lpstr>Wingdings</vt:lpstr>
      <vt:lpstr>黑体</vt:lpstr>
      <vt:lpstr>黑体</vt:lpstr>
      <vt:lpstr>Times New Roman</vt:lpstr>
      <vt:lpstr>微软雅黑</vt:lpstr>
      <vt:lpstr>Times New Roman</vt:lpstr>
      <vt:lpstr>微软雅黑</vt:lpstr>
      <vt:lpstr>宋体</vt:lpstr>
      <vt:lpstr>Calibri</vt:lpstr>
      <vt:lpstr>Arial Unicode MS</vt:lpstr>
      <vt:lpstr>等线</vt:lpstr>
      <vt:lpstr>Cambria Math</vt:lpstr>
      <vt:lpstr>Cambria Math</vt:lpstr>
      <vt:lpstr>Cambria Math</vt:lpstr>
      <vt:lpstr>楷体</vt:lpstr>
      <vt:lpstr>Calibri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WPS_1767008123</cp:lastModifiedBy>
  <cp:revision>4</cp:revision>
  <dcterms:created xsi:type="dcterms:W3CDTF">2026-02-26T11:51:00Z</dcterms:created>
  <dcterms:modified xsi:type="dcterms:W3CDTF">2026-02-27T06:01:53Z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790F61B16FD94D5D865407BA54283C79_12</vt:lpwstr>
  </property>
</Properties>
</file>