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slide" Target="../slides/slide28.xml"/><Relationship Id="rId8" Type="http://schemas.openxmlformats.org/officeDocument/2006/relationships/slide" Target="../slides/slide27.xml"/><Relationship Id="rId7" Type="http://schemas.openxmlformats.org/officeDocument/2006/relationships/slide" Target="../slides/slide26.xml"/><Relationship Id="rId6" Type="http://schemas.openxmlformats.org/officeDocument/2006/relationships/slide" Target="../slides/slide24.xml"/><Relationship Id="rId5" Type="http://schemas.openxmlformats.org/officeDocument/2006/relationships/slide" Target="../slides/slide23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37.xml"/><Relationship Id="rId7" Type="http://schemas.openxmlformats.org/officeDocument/2006/relationships/slide" Target="../slides/slide36.xml"/><Relationship Id="rId6" Type="http://schemas.openxmlformats.org/officeDocument/2006/relationships/slide" Target="../slides/slide35.xml"/><Relationship Id="rId5" Type="http://schemas.openxmlformats.org/officeDocument/2006/relationships/slide" Target="../slides/slide34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6ae28e5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cc6cad639&amp;cid=cc6cad639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7a795d7ef&amp;cid=7a795d7ef&amp;vtp=1">
            <a:hlinkClick r:id="rId6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8606a4617&amp;cid=8606a4617&amp;vtp=1">
            <a:hlinkClick r:id="rId7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3ce25f3e7&amp;cid=3ce25f3e7&amp;vtp=1">
            <a:hlinkClick r:id="rId8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7?lid=6ee15a8df&amp;cid=6ee15a8df&amp;vtp=1">
            <a:hlinkClick r:id="rId9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7bf948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3?lid=11e88d5a8&amp;cid=11e88d5a8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3?lid=203d8b29d&amp;cid=203d8b29d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3?lid=b5f42693b&amp;cid=b5f42693b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3?lid=aff3c3606&amp;cid=aff3c3606&amp;vtp=1">
            <a:hlinkClick r:id="rId7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3?lid=6fac006cb&amp;cid=6fac006cb&amp;vtp=1">
            <a:hlinkClick r:id="rId8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9d5492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c8fa30c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faaaff6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e9517f2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6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9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2.xml"/><Relationship Id="rId6" Type="http://schemas.openxmlformats.org/officeDocument/2006/relationships/slide" Target="slide29.xml"/><Relationship Id="rId5" Type="http://schemas.openxmlformats.org/officeDocument/2006/relationships/slide" Target="slide21.xml"/><Relationship Id="rId4" Type="http://schemas.openxmlformats.org/officeDocument/2006/relationships/slide" Target="slide11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2.xml"/><Relationship Id="rId5" Type="http://schemas.openxmlformats.org/officeDocument/2006/relationships/slide" Target="slide29.xml"/><Relationship Id="rId4" Type="http://schemas.openxmlformats.org/officeDocument/2006/relationships/slide" Target="slide21.xml"/><Relationship Id="rId3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cabb6884?iti=1&amp;pid=3c8fa30c8&amp;color=0,0,0&amp;mp=1&amp;tib=255,255,255&amp;vip=6#8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8887968" cy="466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#5cabb6884?iti=1&amp;pid=3c8fa30c8&amp;color=0,0,0&amp;mp=1&amp;vtp=1&amp;bbb=1"/>
          <p:cNvSpPr/>
          <p:nvPr/>
        </p:nvSpPr>
        <p:spPr>
          <a:xfrm>
            <a:off x="3320860" y="5510440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北方地区思维导图</a:t>
            </a:r>
            <a:endParaRPr lang="en-US" altLang="zh-CN" sz="2800" dirty="0"/>
          </a:p>
        </p:txBody>
      </p:sp>
      <p:sp>
        <p:nvSpPr>
          <p:cNvPr id="5" name="QB_3_AN.6_1#5cabb6884.blank?pid=3c8fa30c8&amp;color=0,0,0&amp;mp=1&amp;vpa=6&amp;vtp=1"/>
          <p:cNvSpPr/>
          <p:nvPr/>
        </p:nvSpPr>
        <p:spPr>
          <a:xfrm>
            <a:off x="6281928" y="1387512"/>
            <a:ext cx="1280160" cy="429768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安塞腰鼓</a:t>
            </a:r>
            <a:endParaRPr lang="en-US" altLang="zh-CN" sz="2300" dirty="0"/>
          </a:p>
        </p:txBody>
      </p:sp>
      <p:sp>
        <p:nvSpPr>
          <p:cNvPr id="6" name="QB_3_AN.7_1#5cabb6884.blank?pid=3c8fa30c8&amp;color=0,0,0&amp;mp=1&amp;vpa=7&amp;vtp=1"/>
          <p:cNvSpPr/>
          <p:nvPr/>
        </p:nvSpPr>
        <p:spPr>
          <a:xfrm>
            <a:off x="4663440" y="2064168"/>
            <a:ext cx="1271016" cy="36576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0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风成说</a:t>
            </a:r>
            <a:endParaRPr lang="en-US" altLang="zh-CN" sz="2300" dirty="0"/>
          </a:p>
        </p:txBody>
      </p:sp>
      <p:sp>
        <p:nvSpPr>
          <p:cNvPr id="7" name="QB_3_AN.8_1#5cabb6884.blank?pid=3c8fa30c8&amp;color=0,0,0&amp;mp=1&amp;vpa=8&amp;vtp=1"/>
          <p:cNvSpPr/>
          <p:nvPr/>
        </p:nvSpPr>
        <p:spPr>
          <a:xfrm>
            <a:off x="5330952" y="4331880"/>
            <a:ext cx="905256" cy="4023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4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生物</a:t>
            </a:r>
            <a:endParaRPr lang="en-US" altLang="zh-CN" sz="23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faaaff691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faaaff691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faaaff691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faaaff691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faaaff691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faaaff691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faaaff691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faaaff691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faaaff691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1.北方地区主要地形区的农业发展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</a:t>
            </a:r>
            <a:endParaRPr lang="en-US" altLang="zh-CN" sz="2800" dirty="0"/>
          </a:p>
        </p:txBody>
      </p:sp>
      <p:graphicFrame>
        <p:nvGraphicFramePr>
          <p:cNvPr id="13" name="P_3_BD#3c7fe7463?colgroup=6,8,5,7&amp;pid=faaaff691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77856" cy="4481452"/>
        </p:xfrm>
        <a:graphic>
          <a:graphicData uri="http://schemas.openxmlformats.org/drawingml/2006/table">
            <a:tbl>
              <a:tblPr/>
              <a:tblGrid>
                <a:gridCol w="905256"/>
                <a:gridCol w="1627632"/>
                <a:gridCol w="3072384"/>
                <a:gridCol w="1975104"/>
                <a:gridCol w="2697480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条件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温度带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以中温带为主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以暖温带为主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湿润区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半湿润区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半湿润区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半干旱区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黑土地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566484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一年一熟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一年两熟或两年三熟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1675956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春小麦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豆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甜菜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冬小麦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花生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冬小麦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谷子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3_BD#3c7fe7463?colgroup=6,8,5,7&amp;pid=faaaff691&amp;color=0,0,0&amp;mp=1&amp;vtp=1&amp;bt=1&amp;bbb=1&amp;hb=1"/>
          <p:cNvGraphicFramePr>
            <a:graphicFrameLocks noGrp="1"/>
          </p:cNvGraphicFramePr>
          <p:nvPr/>
        </p:nvGraphicFramePr>
        <p:xfrm>
          <a:off x="932688" y="1343821"/>
          <a:ext cx="10320538" cy="4837622"/>
        </p:xfrm>
        <a:graphic>
          <a:graphicData uri="http://schemas.openxmlformats.org/drawingml/2006/table">
            <a:tbl>
              <a:tblPr/>
              <a:tblGrid>
                <a:gridCol w="2616803"/>
                <a:gridCol w="3056027"/>
                <a:gridCol w="1964589"/>
                <a:gridCol w="2683119"/>
              </a:tblGrid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72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农业发展地位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我国重要的商品粮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生产基地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我国小麦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棉花的主要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678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主要自然灾害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及其成因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主要自然灾害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：低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温冻害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：纬度高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近冬季风源地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春季受寒潮影响大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主要自然灾害：春旱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：春季降水少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冬小麦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返青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农田需水量大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" name="P_3_BD#3c7fe7463?colgroup=6,8,5,7&amp;pid=faaaff691&amp;color=0,0,0&amp;mp=1&amp;vtp=1&amp;bt=1&amp;bbb=1"/>
          <p:cNvSpPr txBox="1"/>
          <p:nvPr/>
        </p:nvSpPr>
        <p:spPr>
          <a:xfrm>
            <a:off x="10535081" y="7200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3_BD#3c7fe7463?colgroup=6,8,5,7&amp;pid=faaaff691&amp;color=0,0,0&amp;mp=1&amp;vtp=1&amp;bt=1&amp;bbb=1&amp;hb=1"/>
          <p:cNvGraphicFramePr>
            <a:graphicFrameLocks noGrp="1"/>
          </p:cNvGraphicFramePr>
          <p:nvPr/>
        </p:nvGraphicFramePr>
        <p:xfrm>
          <a:off x="932688" y="1343821"/>
          <a:ext cx="10320538" cy="4833240"/>
        </p:xfrm>
        <a:graphic>
          <a:graphicData uri="http://schemas.openxmlformats.org/drawingml/2006/table">
            <a:tbl>
              <a:tblPr/>
              <a:tblGrid>
                <a:gridCol w="2616803"/>
                <a:gridCol w="3056027"/>
                <a:gridCol w="1964589"/>
                <a:gridCol w="2683119"/>
              </a:tblGrid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9682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开发利用中存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在的问题及解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决措施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：经过长期开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沼泽面积锐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生态环境退化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解决措施：停止开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建立自然保</a:t>
                      </a:r>
                      <a:endParaRPr lang="en-US" altLang="zh-CN" sz="1200" dirty="0"/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护区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：水资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源短缺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发展节水农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培育抗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旱品种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跨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区域调水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修建水库等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问题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：过垦过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加剧水土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流失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解决措施：合理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安排农业生产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实施退耕还林还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促进生态环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境修复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3c7fe7463?colgroup=6,8,5,7&amp;pid=faaaff691&amp;color=0,0,0&amp;mp=1&amp;vtp=1&amp;bt=1&amp;bbb=1"/>
          <p:cNvSpPr txBox="1"/>
          <p:nvPr/>
        </p:nvSpPr>
        <p:spPr>
          <a:xfrm>
            <a:off x="10535081" y="7200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2.东北三省发展农业的有利条件：①地形平坦，平原广阔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，黑土肥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；②夏季暖热，雨热同期；③纬度较高，冬季严寒，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病虫害少；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作物生长周期长，养分积累多，品质优；⑤河流众多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，水源充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；⑥地广人稀，人均耕地多，人均粮食产量大；⑦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重工业发达，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为农业生产提供技术支持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，机械化程度高。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3c7fe7463?pid=faaaff691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3c7fe7463?pid=faaaff691&amp;color=0,0,0&amp;vtp=1&amp;bbb=1&amp;hb=1"/>
          <p:cNvSpPr/>
          <p:nvPr/>
        </p:nvSpPr>
        <p:spPr>
          <a:xfrm>
            <a:off x="932688" y="1689264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商品粮基地建设的基本条件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余粮多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粮食商品率高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生产条件好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旱涝保收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农业生产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基础好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宜耕荒地多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增产潜力大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3.黄土高原严重的水土流失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1）形成原因。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自然因素：地形——坡度较陡，雨水冲刷侵蚀力强；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植被——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地表裸露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，缺乏植被保护；土壤——黄土土质疏松，多孔隙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，易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被流水侵蚀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；气候——夏季降水集中，且多暴雨。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人为因素：人多地少，开发历史悠久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；长期的过垦过牧导致生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态环境恶化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；修路、采矿等活动破坏地表。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（2）水土保持的措施。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①生物措施：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工程措施：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③合理安排农业生产。</a:t>
            </a:r>
            <a:endParaRPr lang="en-US" altLang="zh-CN" sz="2800" dirty="0"/>
          </a:p>
        </p:txBody>
      </p:sp>
      <p:sp>
        <p:nvSpPr>
          <p:cNvPr id="3" name="P_3_AN.9_1#3c7fe7463.blank?pid=faaaff691&amp;color=0,0,0&amp;vpa=9&amp;vtp=1&amp;bbb=1"/>
          <p:cNvSpPr/>
          <p:nvPr/>
        </p:nvSpPr>
        <p:spPr>
          <a:xfrm>
            <a:off x="3086131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植树种草</a:t>
            </a:r>
            <a:endParaRPr lang="en-US" altLang="zh-CN" sz="2800" dirty="0"/>
          </a:p>
        </p:txBody>
      </p:sp>
      <p:sp>
        <p:nvSpPr>
          <p:cNvPr id="4" name="P_3_AN.10_1#3c7fe7463.blank?pid=faaaff691&amp;color=0,0,0&amp;vpa=10&amp;vtp=1&amp;bbb=1&amp;hb=1"/>
          <p:cNvSpPr/>
          <p:nvPr/>
        </p:nvSpPr>
        <p:spPr>
          <a:xfrm>
            <a:off x="932689" y="1337220"/>
            <a:ext cx="10323321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34" charset="-120"/>
              </a:rPr>
              <a:t>                                     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缓坡修建梯田，或种植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经济林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、优质牧草</a:t>
            </a:r>
            <a:endParaRPr lang="en-US" altLang="zh-CN" sz="2800" dirty="0"/>
          </a:p>
        </p:txBody>
      </p:sp>
      <p:sp>
        <p:nvSpPr>
          <p:cNvPr id="5" name="P_3_AN.11_1#3c7fe7463.blank?pid=faaaff691&amp;color=0,0,0&amp;vpa=11&amp;vtp=1&amp;bbb=1"/>
          <p:cNvSpPr/>
          <p:nvPr/>
        </p:nvSpPr>
        <p:spPr>
          <a:xfrm>
            <a:off x="4310094" y="1984920"/>
            <a:ext cx="561657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陡坡退耕还林还草，建设林草护坡</a:t>
            </a:r>
            <a:endParaRPr lang="en-US" altLang="zh-CN" sz="2800" dirty="0"/>
          </a:p>
        </p:txBody>
      </p:sp>
      <p:sp>
        <p:nvSpPr>
          <p:cNvPr id="6" name="P_3_AN.12_1#3c7fe7463.blank?pid=faaaff691&amp;color=0,0,0&amp;vpa=12&amp;vtp=1&amp;bbb=1"/>
          <p:cNvSpPr/>
          <p:nvPr/>
        </p:nvSpPr>
        <p:spPr>
          <a:xfrm>
            <a:off x="1031907" y="2611665"/>
            <a:ext cx="4187825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坡脚修建挡土坝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、护坡等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vtp=1&amp;bt=1&amp;bbb=1&amp;hb=1"/>
          <p:cNvSpPr/>
          <p:nvPr/>
        </p:nvSpPr>
        <p:spPr>
          <a:xfrm>
            <a:off x="932688" y="720000"/>
            <a:ext cx="10323576" cy="31175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.北京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1）首都职能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：全国的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、科技创新中心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是国际交往中心。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历史悠久的古都：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、北京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颐和园、天坛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十三陵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、北京中轴线等先后被列入《世界遗产名录》。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</a:t>
            </a:r>
            <a:endParaRPr lang="en-US" altLang="zh-CN" sz="2800" dirty="0"/>
          </a:p>
        </p:txBody>
      </p:sp>
      <p:sp>
        <p:nvSpPr>
          <p:cNvPr id="3" name="P_3_AN.13_1#3c7fe7463.blank?pid=faaaff691&amp;color=0,0,0&amp;vpa=13&amp;vtp=1&amp;bbb=1"/>
          <p:cNvSpPr/>
          <p:nvPr/>
        </p:nvSpPr>
        <p:spPr>
          <a:xfrm>
            <a:off x="4692681" y="1337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政治</a:t>
            </a:r>
            <a:endParaRPr lang="en-US" altLang="zh-CN" sz="2800" dirty="0"/>
          </a:p>
        </p:txBody>
      </p:sp>
      <p:sp>
        <p:nvSpPr>
          <p:cNvPr id="4" name="P_3_AN.14_1#3c7fe7463.blank?pid=faaaff691&amp;color=0,0,0&amp;vpa=14&amp;vtp=1&amp;bbb=1"/>
          <p:cNvSpPr/>
          <p:nvPr/>
        </p:nvSpPr>
        <p:spPr>
          <a:xfrm>
            <a:off x="6116669" y="1337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文化</a:t>
            </a:r>
            <a:endParaRPr lang="en-US" altLang="zh-CN" sz="2800" dirty="0"/>
          </a:p>
        </p:txBody>
      </p:sp>
      <p:sp>
        <p:nvSpPr>
          <p:cNvPr id="5" name="P_3_AN.15_1#3c7fe7463.blank?pid=faaaff691&amp;color=0,0,0&amp;vpa=15&amp;vtp=1&amp;bbb=1"/>
          <p:cNvSpPr/>
          <p:nvPr/>
        </p:nvSpPr>
        <p:spPr>
          <a:xfrm>
            <a:off x="4692681" y="26326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长城</a:t>
            </a:r>
            <a:endParaRPr lang="en-US" altLang="zh-CN" sz="2800" dirty="0"/>
          </a:p>
        </p:txBody>
      </p:sp>
      <p:sp>
        <p:nvSpPr>
          <p:cNvPr id="6" name="P_3_AN.16_1#3c7fe7463.blank?pid=faaaff691&amp;color=0,0,0&amp;vpa=16&amp;vtp=1&amp;bbb=1"/>
          <p:cNvSpPr/>
          <p:nvPr/>
        </p:nvSpPr>
        <p:spPr>
          <a:xfrm>
            <a:off x="6831045" y="26326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故宫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8cee2f29b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专题十五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北方地区</a:t>
            </a:r>
            <a:endParaRPr lang="en-US" altLang="zh-CN" sz="6000" dirty="0"/>
          </a:p>
        </p:txBody>
      </p:sp>
      <p:sp>
        <p:nvSpPr>
          <p:cNvPr id="3" name="C_1#8cee2f29b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8cee2f29b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专题十五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3c7fe7463?pid=faaaff691&amp;color=0,0,0&amp;mp=1&amp;vtp=1&amp;bt=1&amp;bbb=1&amp;hb=1"/>
          <p:cNvSpPr/>
          <p:nvPr/>
        </p:nvSpPr>
        <p:spPr>
          <a:xfrm>
            <a:off x="932688" y="720000"/>
            <a:ext cx="10323576" cy="37652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现代化的大都市。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①北京是全国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和我国最大的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。北京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目前已经形成了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、铁路四通八达的现代化立体交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通网络。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北京在城市建设中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，十分重视历史文化的保护和环境质量的改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#5.3.2</a:t>
            </a:r>
            <a:endParaRPr lang="en-US" altLang="zh-CN" sz="2800" dirty="0"/>
          </a:p>
        </p:txBody>
      </p:sp>
      <p:sp>
        <p:nvSpPr>
          <p:cNvPr id="3" name="P_3_AN.17_1#3c7fe7463.blank?pid=faaaff691&amp;color=0,0,0&amp;mp=1&amp;vpa=17&amp;vtp=1&amp;bbb=1"/>
          <p:cNvSpPr/>
          <p:nvPr/>
        </p:nvSpPr>
        <p:spPr>
          <a:xfrm>
            <a:off x="3086131" y="1337220"/>
            <a:ext cx="240188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铁路交通枢纽</a:t>
            </a:r>
            <a:endParaRPr lang="en-US" altLang="zh-CN" sz="2800" dirty="0"/>
          </a:p>
        </p:txBody>
      </p:sp>
      <p:sp>
        <p:nvSpPr>
          <p:cNvPr id="4" name="P_3_AN.18_1#3c7fe7463.blank?pid=faaaff691&amp;color=0,0,0&amp;mp=1&amp;vpa=18&amp;vtp=1&amp;bbb=1"/>
          <p:cNvSpPr/>
          <p:nvPr/>
        </p:nvSpPr>
        <p:spPr>
          <a:xfrm>
            <a:off x="7718457" y="1337220"/>
            <a:ext cx="2044700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国际航空港</a:t>
            </a:r>
            <a:endParaRPr lang="en-US" altLang="zh-CN" sz="2800" dirty="0"/>
          </a:p>
        </p:txBody>
      </p:sp>
      <p:sp>
        <p:nvSpPr>
          <p:cNvPr id="5" name="P_3_AN.19_1#3c7fe7463.blank?pid=faaaff691&amp;color=0,0,0&amp;mp=1&amp;vpa=19&amp;vtp=1&amp;bbb=1"/>
          <p:cNvSpPr/>
          <p:nvPr/>
        </p:nvSpPr>
        <p:spPr>
          <a:xfrm>
            <a:off x="3443319" y="19849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航空</a:t>
            </a:r>
            <a:endParaRPr lang="en-US" altLang="zh-CN" sz="2800" dirty="0"/>
          </a:p>
        </p:txBody>
      </p:sp>
      <p:sp>
        <p:nvSpPr>
          <p:cNvPr id="6" name="P_3_AN.20_1#3c7fe7463.blank?pid=faaaff691&amp;color=0,0,0&amp;mp=1&amp;vpa=20&amp;vtp=1&amp;bbb=1"/>
          <p:cNvSpPr/>
          <p:nvPr/>
        </p:nvSpPr>
        <p:spPr>
          <a:xfrm>
            <a:off x="4867306" y="19849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公路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6ae28e568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6ae28e568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6ae28e568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6ae28e568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6ae28e568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6ae28e568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6ae28e568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6ae28e568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6ae28e568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1_1#04d1fc843?pid=6ae28e568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半边房是陕西关中地区的特色民居之一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当地盛传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乡间房子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半边盖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省工省钱省木材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挡风避雨又御寒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肥水不流外人田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说法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为半边房外观图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21_2#04d1fc843?iti=2&amp;pid=6ae28e5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87368" y="2698152"/>
            <a:ext cx="4023360" cy="2542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M_3_BD.21_3#04d1fc843?iti=2&amp;pid=6ae28e568&amp;color=0,0,0&amp;vtp=1&amp;bbb=1"/>
          <p:cNvSpPr/>
          <p:nvPr/>
        </p:nvSpPr>
        <p:spPr>
          <a:xfrm>
            <a:off x="4453128" y="5367184"/>
            <a:ext cx="3291840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图15-2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半边房外观图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2_1#cc6cad639?pid=04d1fc843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“肥水不流外人田”反映了半边房能最大限度地收集雨水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，这说明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当地(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3_1#cc6cad639.bracket?pid=04d1fc843&amp;color=0,0,0&amp;vpa=21&amp;vtp=1"/>
          <p:cNvSpPr/>
          <p:nvPr/>
        </p:nvSpPr>
        <p:spPr>
          <a:xfrm>
            <a:off x="1924082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2_2#cc6cad639.choices?pid=04d1fc843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.降水较少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B.高温多雨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C.暴雨频发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.冬湿夏干</a:t>
            </a:r>
            <a:endParaRPr lang="en-US" altLang="zh-CN" sz="2800" dirty="0"/>
          </a:p>
        </p:txBody>
      </p:sp>
      <p:sp>
        <p:nvSpPr>
          <p:cNvPr id="5" name="QC_4_AS.24_1#cc6cad639?pid=04d1fc843&amp;color=0,0,0&amp;vtp=1&amp;bbb=1&amp;hb=1"/>
          <p:cNvSpPr/>
          <p:nvPr/>
        </p:nvSpPr>
        <p:spPr>
          <a:xfrm>
            <a:off x="932688" y="2634715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“肥水不流外人田”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反映了半边房能最大限度地收集雨水，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说明当地降水较少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，需要最大程度地收集雨水以备不时之需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5_1#7a795d7ef?pid=04d1fc84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半边房门前种植落叶阔叶树可能是为了(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6_1#7a795d7ef.bracket?pid=04d1fc843&amp;color=0,0,0&amp;vpa=22&amp;vtp=1"/>
          <p:cNvSpPr/>
          <p:nvPr/>
        </p:nvSpPr>
        <p:spPr>
          <a:xfrm>
            <a:off x="7561295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5_2#7a795d7ef.choices?pid=04d1fc843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.春季防风固沙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.夏季遮阴纳凉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C.秋季截水增湿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.冬季挡风避雨</a:t>
            </a:r>
            <a:endParaRPr lang="en-US" altLang="zh-CN" sz="2800" dirty="0"/>
          </a:p>
        </p:txBody>
      </p:sp>
      <p:sp>
        <p:nvSpPr>
          <p:cNvPr id="5" name="QC_4_AS.27_1#7a795d7ef?pid=04d1fc843&amp;color=0,0,0&amp;vtp=1&amp;bbb=1&amp;hb=1"/>
          <p:cNvSpPr/>
          <p:nvPr/>
        </p:nvSpPr>
        <p:spPr>
          <a:xfrm>
            <a:off x="932688" y="2639287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半边房是陕西关中地区的特色民居之一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，为了在冬季防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寒保暖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，房屋一般坐北朝南，所以房门一侧是向南的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。夏季阳光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强烈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，半边房门前种植落叶阔叶树可以遮阴纳凉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；秋冬季节阔叶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树会落叶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，有利于房屋采光。故选B项。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8_1#e4d7a5bbf?iti=3&amp;htil=1&amp;pid=6ae28e56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38362" y="738288"/>
            <a:ext cx="2478024" cy="379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8_2#e4d7a5bbf?iti=3&amp;htil=1&amp;pid=6ae28e568&amp;color=0,0,0&amp;vtp=1&amp;bbb=1&amp;hb=1"/>
          <p:cNvSpPr/>
          <p:nvPr/>
        </p:nvSpPr>
        <p:spPr>
          <a:xfrm>
            <a:off x="8715502" y="4660048"/>
            <a:ext cx="252374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15-3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北京中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轴线景观图</a:t>
            </a:r>
            <a:endParaRPr lang="en-US" altLang="zh-CN" sz="2800" dirty="0"/>
          </a:p>
        </p:txBody>
      </p:sp>
      <p:sp>
        <p:nvSpPr>
          <p:cNvPr id="4" name="QM_3_BD.28_3#e4d7a5bbf?htil=1&amp;pid=6ae28e568&amp;color=0,0,0&amp;vtp=1&amp;bt=1&amp;bbb=1&amp;hb=1"/>
          <p:cNvSpPr/>
          <p:nvPr/>
        </p:nvSpPr>
        <p:spPr>
          <a:xfrm>
            <a:off x="932688" y="720000"/>
            <a:ext cx="7708392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当地时间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27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在印度新德里举行的联合国教科文组织第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46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届世界遗产大会通过决议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将我国世界文化遗产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提名项目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北京中轴线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中国理想都城秩序的杰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全要素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一次性列入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世界遗产名录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》。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-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为北京中轴线景观图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9_1#8606a4617?pid=e4d7a5bbf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“北京中轴线——中国理想都城秩序的杰作”申遗成功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，将更加凸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显北京是全国的(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0_1#8606a4617.bracket?pid=e4d7a5bbf&amp;color=0,0,0&amp;vpa=23&amp;vtp=1"/>
          <p:cNvSpPr/>
          <p:nvPr/>
        </p:nvSpPr>
        <p:spPr>
          <a:xfrm>
            <a:off x="3710019" y="135436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9_2#8606a4617.choices?pid=e4d7a5bbf&amp;color=0,0,0&amp;vtp=1&amp;bbb=1"/>
          <p:cNvSpPr/>
          <p:nvPr/>
        </p:nvSpPr>
        <p:spPr>
          <a:xfrm>
            <a:off x="932688" y="200352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.政治中心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.科技创新中心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C.国际交往中心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.文化中心</a:t>
            </a:r>
            <a:endParaRPr lang="en-US" altLang="zh-CN" sz="2800" dirty="0"/>
          </a:p>
        </p:txBody>
      </p:sp>
      <p:sp>
        <p:nvSpPr>
          <p:cNvPr id="5" name="QC_4_AS.31_1#8606a4617?pid=e4d7a5bbf&amp;color=0,0,0&amp;vtp=1&amp;bbb=1&amp;hb=1"/>
          <p:cNvSpPr/>
          <p:nvPr/>
        </p:nvSpPr>
        <p:spPr>
          <a:xfrm>
            <a:off x="932688" y="328051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“北京中轴线——中国理想都城秩序的杰作”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申遗成功，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体现出国际社会对我国古代文化的认可，将更加凸显北京是全国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的文化中心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2_1#3ce25f3e7?pid=e4d7a5bb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北京古城的平面布局方正对称，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3_1#3ce25f3e7.bracket?pid=e4d7a5bbf&amp;color=0,0,0&amp;vpa=24&amp;vtp=1"/>
          <p:cNvSpPr/>
          <p:nvPr/>
        </p:nvSpPr>
        <p:spPr>
          <a:xfrm>
            <a:off x="8275670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2_2#3ce25f3e7.choices?pid=e4d7a5bbf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.雨热同期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B.平原广阔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C.河流众多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.植被茂密</a:t>
            </a:r>
            <a:endParaRPr lang="en-US" altLang="zh-CN" sz="2800" dirty="0"/>
          </a:p>
        </p:txBody>
      </p:sp>
      <p:sp>
        <p:nvSpPr>
          <p:cNvPr id="5" name="QC_4_AS.34_1#3ce25f3e7?pid=e4d7a5bbf&amp;color=0,0,0&amp;vtp=1&amp;bbb=1&amp;hb=1"/>
          <p:cNvSpPr/>
          <p:nvPr/>
        </p:nvSpPr>
        <p:spPr>
          <a:xfrm>
            <a:off x="932688" y="1993492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结合所学知识可知，北京位于华北平原北部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，地形平坦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开阔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，对城市建设非常有利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，因此北京古城的平面布局方正对称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主要得益于平原广阔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，B项正确；雨热同期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、植被茂密与古城布局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无关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，A、D项错误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；河流众多不利于北京古城的平面布局方正对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称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，C项错误。故选B项。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5_1#6ee15a8df?pid=e4d7a5bb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针对北京中轴线的合理利用，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下列做法可取的是(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6_1#6ee15a8df.bracket?pid=e4d7a5bbf&amp;color=0,0,0&amp;vpa=25&amp;vtp=1"/>
          <p:cNvSpPr/>
          <p:nvPr/>
        </p:nvSpPr>
        <p:spPr>
          <a:xfrm>
            <a:off x="8977345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35_2#6ee15a8df.choices?pid=e4d7a5bbf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A.注重保护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，杜绝开放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.重新粉刷，美化亮化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.拆除重建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，拓宽道路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.保持原貌，合理修缮</a:t>
            </a:r>
            <a:endParaRPr lang="en-US" altLang="zh-CN" sz="2800" dirty="0"/>
          </a:p>
        </p:txBody>
      </p:sp>
      <p:sp>
        <p:nvSpPr>
          <p:cNvPr id="5" name="QC_4_AS.37_1#6ee15a8df?pid=e4d7a5bbf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对于北京中轴线应该保持原貌、合理修缮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，保持原貌可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以最大程度地保留其历史真实性和完整性，合理修缮能够保护其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结构安全等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，使其可以更好地传承下去。故选D项。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e9517f2d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4e9517f2d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4e9517f2d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e9517f2d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e9517f2d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e9517f2d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e9517f2d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e9517f2d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e9517f2d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8cee2f29b?lid=29d5492da&amp;cid=29d5492da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8cee2f29b?lid=29d5492da&amp;cid=29d5492da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8cee2f29b?lid=29d5492da&amp;cid=29d5492da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8cee2f29b?lid=3c8fa30c8&amp;cid=3c8fa30c8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8cee2f29b?lid=3c8fa30c8&amp;cid=3c8fa30c8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8cee2f29b?lid=3c8fa30c8&amp;cid=3c8fa30c8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8cee2f29b?lid=faaaff691&amp;cid=faaaff691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8cee2f29b?lid=faaaff691&amp;cid=faaaff691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8cee2f29b?lid=faaaff691&amp;cid=faaaff691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8cee2f29b?lid=6ae28e568&amp;cid=6ae28e568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8cee2f29b?lid=6ae28e568&amp;cid=6ae28e568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8cee2f29b?lid=6ae28e568&amp;cid=6ae28e568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8cee2f29b?lid=4e9517f2d&amp;cid=4e9517f2d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8cee2f29b?lid=4e9517f2d&amp;cid=4e9517f2d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8cee2f29b?lid=4e9517f2d&amp;cid=4e9517f2d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8cee2f29b?lid=97bf94896&amp;cid=97bf94896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8cee2f29b?lid=97bf94896&amp;cid=97bf94896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8cee2f29b?lid=97bf94896&amp;cid=97bf94896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92271e40?pid=4e9517f2d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1.东北地区河流流量较大的原因。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夏季风带来丰富的降水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冬季降雪多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春季冰雪融化形成春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纬度较高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气温低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蒸发量小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92271e40?pid=4e9517f2d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2.东北地区建设商品粮生产基地的有利条件。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土地面积广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黑土肥沃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粮食单产和总产量高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温带季风气候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雨热同期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且夏季光照时间长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有利于农作物生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河流众多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灌溉便利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社会经济条件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地广人稀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本地粮食消费少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有利于粮食商品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地形平坦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土地集中连片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适用于大规模机械化作业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农业科学技术水平高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农业机械化程度高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铁路线密布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通运输便利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7bf94896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97bf94896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97bf94896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7bf94896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7bf94896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7bf94896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7bf94896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7bf94896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7bf94896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8_1#ceeb97720?pid=97bf94896&amp;color=0,0,0&amp;vtp=1&amp;bt=1&amp;bbb=1&amp;hb=1"/>
          <p:cNvSpPr/>
          <p:nvPr/>
        </p:nvSpPr>
        <p:spPr>
          <a:xfrm>
            <a:off x="932688" y="720000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【回归教材】（2025·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江苏宿迁改编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南船北马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是中国传统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交通工具的地域特色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15-4、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分别为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世纪早期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景观图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pic>
        <p:nvPicPr>
          <p:cNvPr id="3" name="QM_3_BD.38_3#ceeb97720?iti=4&amp;htil=1&amp;pid=97bf9489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1992" y="2698152"/>
            <a:ext cx="2596896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3_BD.38_4#ceeb97720?iti=5&amp;htil=1&amp;pid=97bf9489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2552" y="2698152"/>
            <a:ext cx="3950208" cy="2587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3_BD.38_5#ceeb97720?iti=4&amp;htil=1&amp;pid=97bf94896&amp;color=0,0,0&amp;vtp=1&amp;bbb=1"/>
          <p:cNvSpPr/>
          <p:nvPr/>
        </p:nvSpPr>
        <p:spPr>
          <a:xfrm>
            <a:off x="1037844" y="5412904"/>
            <a:ext cx="496519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图15-4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20世纪早期“南船”景观图</a:t>
            </a:r>
            <a:endParaRPr lang="en-US" altLang="zh-CN" sz="2800" spc="-50" dirty="0"/>
          </a:p>
        </p:txBody>
      </p:sp>
      <p:sp>
        <p:nvSpPr>
          <p:cNvPr id="6" name="QM_3_BD.38_6#ceeb97720?iti=5&amp;htil=1&amp;pid=97bf94896&amp;color=0,0,0&amp;vtp=1&amp;bbb=1"/>
          <p:cNvSpPr/>
          <p:nvPr/>
        </p:nvSpPr>
        <p:spPr>
          <a:xfrm>
            <a:off x="6195060" y="5412904"/>
            <a:ext cx="4965192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图15-5</a:t>
            </a:r>
            <a:r>
              <a:rPr lang="en-US" altLang="zh-CN" sz="2800" b="0" i="0" spc="-5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20世纪早期“北马”景观图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9_1#11e88d5a8?pid=ceeb97720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我国南、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北方传统交通工具形成差异的主导因素是(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0_1#11e88d5a8.bracket?pid=ceeb97720&amp;color=0,0,0&amp;vpa=26&amp;vtp=1"/>
          <p:cNvSpPr/>
          <p:nvPr/>
        </p:nvSpPr>
        <p:spPr>
          <a:xfrm>
            <a:off x="93345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9_2#11e88d5a8.choices?pid=ceeb97720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.气温差异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B.地形差异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C.河湖数量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.植被差异</a:t>
            </a:r>
            <a:endParaRPr lang="en-US" altLang="zh-CN" sz="2800" dirty="0"/>
          </a:p>
        </p:txBody>
      </p:sp>
      <p:sp>
        <p:nvSpPr>
          <p:cNvPr id="5" name="QC_4_BD.41_1#203d8b29d?pid=ceeb97720&amp;color=0,0,0&amp;vtp=1&amp;bbb=1&amp;hb=1"/>
          <p:cNvSpPr/>
          <p:nvPr/>
        </p:nvSpPr>
        <p:spPr>
          <a:xfrm>
            <a:off x="932688" y="199349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现代社会中，木船和马匹在交通工具中的地位有所下降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因为我国(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42_1#203d8b29d.bracket?pid=ceeb97720&amp;color=0,0,0&amp;vpa=27&amp;vtp=1"/>
          <p:cNvSpPr/>
          <p:nvPr/>
        </p:nvSpPr>
        <p:spPr>
          <a:xfrm>
            <a:off x="2638457" y="2627857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7" name="QC_4_BD.41_2#203d8b29d.choices?pid=ceeb97720&amp;color=0,0,0&amp;vtp=1&amp;bbb=1"/>
          <p:cNvSpPr/>
          <p:nvPr/>
        </p:nvSpPr>
        <p:spPr>
          <a:xfrm>
            <a:off x="932688" y="327047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.河道淤塞严重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.饲养马匹减少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C.客货水运减少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.交通条件改善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43_1#827c261f9?iti=6&amp;htil=3&amp;pid=97bf9489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8896" y="738288"/>
            <a:ext cx="4059936" cy="277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43_2#827c261f9?iti=6&amp;htil=3&amp;pid=97bf94896&amp;color=0,0,0&amp;vtp=1&amp;bbb=1&amp;hb=1"/>
          <p:cNvSpPr/>
          <p:nvPr/>
        </p:nvSpPr>
        <p:spPr>
          <a:xfrm>
            <a:off x="7146036" y="3645064"/>
            <a:ext cx="4105656" cy="22666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图15-6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黑龙江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、河南两省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51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位置及2020年两省人口和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耕地面积数据</a:t>
            </a:r>
            <a:endParaRPr lang="en-US" altLang="zh-CN" sz="2800" dirty="0"/>
          </a:p>
        </p:txBody>
      </p:sp>
      <p:sp>
        <p:nvSpPr>
          <p:cNvPr id="4" name="QM_3_BD.43_3#827c261f9?htil=3&amp;pid=97bf94896&amp;color=0,0,0&amp;vtp=1&amp;bt=1&amp;bbb=1&amp;hb=1"/>
          <p:cNvSpPr/>
          <p:nvPr/>
        </p:nvSpPr>
        <p:spPr>
          <a:xfrm>
            <a:off x="932688" y="720000"/>
            <a:ext cx="61264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15-6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示意黑龙江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河南两省位置及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2020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年两省人口和耕地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面积数据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  <p:sp>
        <p:nvSpPr>
          <p:cNvPr id="5" name="QC_4_BD.44_1#b5f42693b?htil=3&amp;pid=827c261f9&amp;color=0,0,0&amp;vtp=1&amp;bbb=1&amp;hb=1"/>
          <p:cNvSpPr/>
          <p:nvPr/>
        </p:nvSpPr>
        <p:spPr>
          <a:xfrm>
            <a:off x="932688" y="2644240"/>
            <a:ext cx="6126480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目前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，黑龙江省是我国粮食输出量最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大的省份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。与河南省相比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，黑龙江省粮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食输出量大主要是由于其(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BD.44_2#b5f42693b.choices?htil=3&amp;pid=827c261f9&amp;color=0,0,0&amp;vtp=1&amp;bbb=1"/>
          <p:cNvSpPr/>
          <p:nvPr/>
        </p:nvSpPr>
        <p:spPr>
          <a:xfrm>
            <a:off x="932688" y="4574640"/>
            <a:ext cx="6126480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317119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.地广人稀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.热量充足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3171190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C.降水丰富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.开发较晚</a:t>
            </a:r>
            <a:endParaRPr lang="en-US" altLang="zh-CN" sz="2800" dirty="0"/>
          </a:p>
        </p:txBody>
      </p:sp>
      <p:sp>
        <p:nvSpPr>
          <p:cNvPr id="7" name="QC_4_AN.45_1#b5f42693b.bracket?pid=827c261f9&amp;color=0,0,0&amp;vpa=28&amp;vtp=1"/>
          <p:cNvSpPr/>
          <p:nvPr/>
        </p:nvSpPr>
        <p:spPr>
          <a:xfrm>
            <a:off x="5138769" y="3926305"/>
            <a:ext cx="515938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6_1#aff3c3606?pid=827c261f9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为保障优质农产品稳定供给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，我国走科技强农之路的做法有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7_1#aff3c3606.bracket?pid=827c261f9&amp;color=0,0,0&amp;vpa=29&amp;vtp=1"/>
          <p:cNvSpPr/>
          <p:nvPr/>
        </p:nvSpPr>
        <p:spPr>
          <a:xfrm>
            <a:off x="1222407" y="1354365"/>
            <a:ext cx="495300" cy="5582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46_2#aff3c3606?pid=827c261f9&amp;color=0,0,0&amp;vtp=1&amp;bbb=1&amp;hb=1"/>
          <p:cNvSpPr/>
          <p:nvPr/>
        </p:nvSpPr>
        <p:spPr>
          <a:xfrm>
            <a:off x="932688" y="199539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①培育高产优质品种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②增加粮食进口数量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提高农业灌溉技术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使用大量化肥农药</a:t>
            </a:r>
            <a:endParaRPr lang="en-US" altLang="zh-CN" sz="2800" dirty="0"/>
          </a:p>
        </p:txBody>
      </p:sp>
      <p:sp>
        <p:nvSpPr>
          <p:cNvPr id="5" name="QC_4_BD.46_3#aff3c3606.choices?pid=827c261f9&amp;color=0,0,0&amp;vtp=1&amp;bbb=1"/>
          <p:cNvSpPr/>
          <p:nvPr/>
        </p:nvSpPr>
        <p:spPr>
          <a:xfrm>
            <a:off x="932688" y="326457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8_1#6fac006cb?pid=97bf94896&amp;color=0,0,0&amp;vtp=1&amp;bt=1&amp;bbb=1&amp;hb=1"/>
          <p:cNvSpPr/>
          <p:nvPr/>
        </p:nvSpPr>
        <p:spPr>
          <a:xfrm>
            <a:off x="932688" y="720000"/>
            <a:ext cx="10323576" cy="50606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【新课标·环境保护与发展】（2025·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江苏连云港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阅读图文材料，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完成下列问题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。（12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我国北方农牧交错带是农区和牧区的过渡地带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属生态脆弱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研究表明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北方农牧交错带的理想利用模式是在天然草地上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合理放牧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在居民点周边等适宜地带种植多年生牧草或一年生饲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草料作物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在河谷等适宜地带开垦建设高标准农田种植粮食作物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蔬菜和特色林果等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形成以草牧业为主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粮食产业为辅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特色小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杂粮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蔬菜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林果等产业为补充的产业体系和产品结构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#1.1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8_2#6fac006cb?pid=97bf94896&amp;color=0,0,0&amp;mp=1&amp;vtp=1&amp;bt=1&amp;bbb=1&amp;hb=1"/>
          <p:cNvSpPr/>
          <p:nvPr/>
        </p:nvSpPr>
        <p:spPr>
          <a:xfrm>
            <a:off x="932688" y="720000"/>
            <a:ext cx="10323576" cy="24983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毛乌素沙地地处我国北方农牧交错带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是我国四大沙地之一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经过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70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多年的努力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毛乌素沙地治理取得显著成效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毛乌素沙地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已有八成染绿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沙地变成了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绿洲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为我国北方农牧交错带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分布范围图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15-8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为毛乌素沙地位置图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#1.2</a:t>
            </a:r>
            <a:endParaRPr lang="en-US" altLang="zh-CN" sz="2800" dirty="0"/>
          </a:p>
        </p:txBody>
      </p:sp>
      <p:pic>
        <p:nvPicPr>
          <p:cNvPr id="3" name="QO_3_BD.48_3#6fac006cb?pid=97bf94896&amp;color=0,0,0&amp;mp=1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24912" y="3333152"/>
            <a:ext cx="6729984" cy="270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9_1#7e6c84019?pid=6fac006cb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说明毛乌素沙地形成的原因。（4分）</a:t>
            </a:r>
            <a:endParaRPr lang="en-US" altLang="zh-CN" sz="2800" dirty="0"/>
          </a:p>
        </p:txBody>
      </p:sp>
      <p:sp>
        <p:nvSpPr>
          <p:cNvPr id="3" name="QO_4_AN.50_1#7e6c84019?pid=6fac006cb&amp;color=0,0,0&amp;vtp=1&amp;bbb=1&amp;hb=1"/>
          <p:cNvSpPr/>
          <p:nvPr/>
        </p:nvSpPr>
        <p:spPr>
          <a:xfrm>
            <a:off x="932688" y="13577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①降水少，蒸发量大，气候干旱；②过度开垦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、过度放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牧等不合理的人类活动使植被遭受破坏等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4" name="QO_4_BD.51_1#b6fa4a22c?pid=6fac006cb&amp;color=0,0,0&amp;vtp=1&amp;bbb=1&amp;hb=1"/>
          <p:cNvSpPr/>
          <p:nvPr/>
        </p:nvSpPr>
        <p:spPr>
          <a:xfrm>
            <a:off x="932688" y="263471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列举人们在毛乌素沙地治理过程中可以采取的主要措施。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5" name="QO_4_AN.52_1#b6fa4a22c?pid=6fac006cb&amp;color=0,0,0&amp;vtp=1&amp;bbb=1"/>
          <p:cNvSpPr/>
          <p:nvPr/>
        </p:nvSpPr>
        <p:spPr>
          <a:xfrm>
            <a:off x="932688" y="390389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①植树种草；②退耕还林还草等。（4分）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9d5492da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29d5492da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29d5492da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9d5492da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9d5492da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9d5492da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9d5492da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9d5492da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9d5492da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3_1#b7619df1e?pid=6fac006cb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毛乌素沙地变成“绿洲”后，为实现该地可持续发展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，请你提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出合理化建议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  <p:sp>
        <p:nvSpPr>
          <p:cNvPr id="3" name="QO_4_AN.54_1#b7619df1e?pid=6fac006cb&amp;color=0,0,0&amp;vtp=1&amp;bbb=1"/>
          <p:cNvSpPr/>
          <p:nvPr/>
        </p:nvSpPr>
        <p:spPr>
          <a:xfrm>
            <a:off x="932688" y="199571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spc="-10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①生态优先，适度开发；②农牧结合，以牧为主等。（4分）</a:t>
            </a:r>
            <a:endParaRPr lang="en-US" altLang="zh-CN" sz="2800" spc="-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be994177e?pid=29d5492da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本专题主要结合时政热点材料或地方特色题材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，考查北方地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区的自然环境特征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、人文环境特征、农业发展、工业发展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，以及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三江平原的环境保护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、黄土高原水土流失综合治理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、北京的首都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职能和城市发展等内容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c8fa30c8.fixed?pid=8cee2f29b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3c8fa30c8.fixed?pid=8cee2f29b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3c8fa30c8.fixed?pid=8cee2f29b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c8fa30c8.fixed?lid=29d5492da&amp;pid=8cee2f29b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c8fa30c8.fixed?lid=3c8fa30c8&amp;pid=8cee2f29b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c8fa30c8.fixed?lid=faaaff691&amp;pid=8cee2f29b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c8fa30c8.fixed?lid=6ae28e568&amp;pid=8cee2f29b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c8fa30c8.fixed?lid=4e9517f2d&amp;pid=8cee2f29b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c8fa30c8.fixed?lid=97bf94896&amp;pid=8cee2f29b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cabb6884?pid=3c8fa30c8&amp;color=0,0,0&amp;tib=255,255,255&amp;vip=1#4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680960" cy="4443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1_1#5cabb6884.blank?pid=3c8fa30c8&amp;color=0,0,0&amp;vpa=1&amp;vtp=1"/>
          <p:cNvSpPr/>
          <p:nvPr/>
        </p:nvSpPr>
        <p:spPr>
          <a:xfrm>
            <a:off x="2359152" y="1250352"/>
            <a:ext cx="1755648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内蒙古高原</a:t>
            </a:r>
            <a:endParaRPr lang="en-US" altLang="zh-CN" sz="2100" dirty="0"/>
          </a:p>
        </p:txBody>
      </p:sp>
      <p:sp>
        <p:nvSpPr>
          <p:cNvPr id="4" name="QB_3_AN.2_1#5cabb6884.blank?pid=3c8fa30c8&amp;color=0,0,0&amp;vpa=2&amp;vtp=1"/>
          <p:cNvSpPr/>
          <p:nvPr/>
        </p:nvSpPr>
        <p:spPr>
          <a:xfrm>
            <a:off x="2313432" y="1588680"/>
            <a:ext cx="1783080" cy="228600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秦岭—淮河</a:t>
            </a:r>
            <a:endParaRPr lang="en-US" altLang="zh-CN" sz="2100" dirty="0"/>
          </a:p>
        </p:txBody>
      </p:sp>
      <p:sp>
        <p:nvSpPr>
          <p:cNvPr id="5" name="QB_3_AN.3_1#5cabb6884.blank?pid=3c8fa30c8&amp;color=0,0,0&amp;vpa=3&amp;vtp=1"/>
          <p:cNvSpPr/>
          <p:nvPr/>
        </p:nvSpPr>
        <p:spPr>
          <a:xfrm>
            <a:off x="4288536" y="1954440"/>
            <a:ext cx="713232" cy="420624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</a:t>
            </a:r>
            <a:endParaRPr lang="en-US" altLang="zh-CN" sz="2100" dirty="0"/>
          </a:p>
        </p:txBody>
      </p:sp>
      <p:sp>
        <p:nvSpPr>
          <p:cNvPr id="6" name="QB_3_AN.4_1#5cabb6884.blank?pid=3c8fa30c8&amp;color=0,0,0&amp;vpa=4&amp;vtp=1"/>
          <p:cNvSpPr/>
          <p:nvPr/>
        </p:nvSpPr>
        <p:spPr>
          <a:xfrm>
            <a:off x="3685032" y="2539656"/>
            <a:ext cx="1316736" cy="35661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30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温带季风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cabb6884?pid=3c8fa30c8&amp;color=0,0,0&amp;mp=1&amp;tib=255,255,255&amp;vip=5#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635240" cy="3995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B_3_AN.5_1#5cabb6884.blank?pid=3c8fa30c8&amp;color=0,0,0&amp;mp=1&amp;vpa=5&amp;vtp=1"/>
          <p:cNvSpPr/>
          <p:nvPr/>
        </p:nvSpPr>
        <p:spPr>
          <a:xfrm>
            <a:off x="3346704" y="3536352"/>
            <a:ext cx="1764792" cy="30175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800"/>
              </a:lnSpc>
            </a:pPr>
            <a:r>
              <a:rPr lang="en-US" altLang="zh-CN" sz="23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历史文化</a:t>
            </a:r>
            <a:endParaRPr lang="en-US" altLang="zh-CN" sz="23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#5cabb6884?pid=3c8fa30c8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2688" y="720000"/>
            <a:ext cx="7607808" cy="384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4043</Words>
  <Application>WPS 演示</Application>
  <PresentationFormat>宽屏</PresentationFormat>
  <Paragraphs>531</Paragraphs>
  <Slides>41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6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3</cp:revision>
  <dcterms:created xsi:type="dcterms:W3CDTF">2026-02-26T11:42:00Z</dcterms:created>
  <dcterms:modified xsi:type="dcterms:W3CDTF">2026-02-27T07:50:46Z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01A3D465A11248088145D9D116C2FCF4_12</vt:lpwstr>
  </property>
</Properties>
</file>