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302" r:id="rId16"/>
    <p:sldId id="270" r:id="rId17"/>
    <p:sldId id="272" r:id="rId18"/>
    <p:sldId id="273" r:id="rId19"/>
    <p:sldId id="274" r:id="rId20"/>
    <p:sldId id="303" r:id="rId21"/>
    <p:sldId id="276" r:id="rId22"/>
    <p:sldId id="277" r:id="rId23"/>
    <p:sldId id="301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5" d="100"/>
          <a:sy n="115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3.xml"/><Relationship Id="rId7" Type="http://schemas.openxmlformats.org/officeDocument/2006/relationships/slide" Target="../slides/slide31.xml"/><Relationship Id="rId6" Type="http://schemas.openxmlformats.org/officeDocument/2006/relationships/slide" Target="../slides/slide29.xml"/><Relationship Id="rId5" Type="http://schemas.openxmlformats.org/officeDocument/2006/relationships/slide" Target="../slides/slide28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7" Type="http://schemas.openxmlformats.org/officeDocument/2006/relationships/slide" Target="../slides/slide39.xml"/><Relationship Id="rId6" Type="http://schemas.openxmlformats.org/officeDocument/2006/relationships/slide" Target="../slides/slide38.xml"/><Relationship Id="rId5" Type="http://schemas.openxmlformats.org/officeDocument/2006/relationships/slide" Target="../slides/slide37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9989f66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7?lid=380d59091&amp;cid=380d59091&amp;vtp=1">
            <a:hlinkClick r:id="rId5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7?lid=59f64ead6&amp;cid=59f64ead6&amp;vtp=1">
            <a:hlinkClick r:id="rId6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7?lid=cd50cd037&amp;cid=cd50cd037&amp;vtp=1">
            <a:hlinkClick r:id="rId7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7?lid=0617c083a&amp;cid=0617c083a&amp;vtp=1">
            <a:hlinkClick r:id="rId8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0e83a2ec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12?lid=c53904bdc&amp;cid=c53904bdc&amp;vtp=1">
            <a:hlinkClick r:id="rId5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12?lid=e9a7149a6&amp;cid=e9a7149a6&amp;vtp=1">
            <a:hlinkClick r:id="rId6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12?lid=3965c86a4&amp;cid=3965c86a4&amp;vtp=1">
            <a:hlinkClick r:id="rId6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12?lid=4a8ecab5d&amp;cid=4a8ecab5d&amp;vtp=1">
            <a:hlinkClick r:id="rId7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0914dbba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b2a2348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235d580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3c5b66fd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9755a509d69ba700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6.xml"/><Relationship Id="rId5" Type="http://schemas.openxmlformats.org/officeDocument/2006/relationships/slide" Target="slide34.xml"/><Relationship Id="rId4" Type="http://schemas.openxmlformats.org/officeDocument/2006/relationships/slide" Target="slide26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5.xml"/><Relationship Id="rId7" Type="http://schemas.openxmlformats.org/officeDocument/2006/relationships/slide" Target="slide36.xml"/><Relationship Id="rId6" Type="http://schemas.openxmlformats.org/officeDocument/2006/relationships/slide" Target="slide34.xml"/><Relationship Id="rId5" Type="http://schemas.openxmlformats.org/officeDocument/2006/relationships/slide" Target="slide26.xml"/><Relationship Id="rId4" Type="http://schemas.openxmlformats.org/officeDocument/2006/relationships/slide" Target="slide9.xml"/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3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6.xml"/><Relationship Id="rId5" Type="http://schemas.openxmlformats.org/officeDocument/2006/relationships/slide" Target="slide34.xml"/><Relationship Id="rId4" Type="http://schemas.openxmlformats.org/officeDocument/2006/relationships/slide" Target="slide26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5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6.xml"/><Relationship Id="rId5" Type="http://schemas.openxmlformats.org/officeDocument/2006/relationships/slide" Target="slide34.xml"/><Relationship Id="rId4" Type="http://schemas.openxmlformats.org/officeDocument/2006/relationships/slide" Target="slide26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5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6.xml"/><Relationship Id="rId5" Type="http://schemas.openxmlformats.org/officeDocument/2006/relationships/slide" Target="slide34.xml"/><Relationship Id="rId4" Type="http://schemas.openxmlformats.org/officeDocument/2006/relationships/slide" Target="slide26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6.xml"/><Relationship Id="rId5" Type="http://schemas.openxmlformats.org/officeDocument/2006/relationships/slide" Target="slide34.xml"/><Relationship Id="rId4" Type="http://schemas.openxmlformats.org/officeDocument/2006/relationships/slide" Target="slide26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6.xml"/><Relationship Id="rId5" Type="http://schemas.openxmlformats.org/officeDocument/2006/relationships/slide" Target="slide34.xml"/><Relationship Id="rId4" Type="http://schemas.openxmlformats.org/officeDocument/2006/relationships/slide" Target="slide26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ffc9d6cf5?pid=235d580d7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1.美国本土农业带（区）的分布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1）沿美国本土东海岸自南向北依次分布着亚热带作物带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、混合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农业区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、乳畜带。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ffc9d6cf5?pid=235d580d7&amp;color=0,0,0&amp;mp=1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（2）密西西比河流域的农业带（区）：小麦区、乳畜带、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玉米带、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混合农业区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、棉花带、亚热带作物带。</a:t>
            </a:r>
            <a:endParaRPr lang="en-US" altLang="zh-CN" sz="2800" dirty="0"/>
          </a:p>
        </p:txBody>
      </p:sp>
      <p:pic>
        <p:nvPicPr>
          <p:cNvPr id="3" name="P_3_BD#ffc9d6cf5?iti=1&amp;pid=235d580d7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2152" y="2049309"/>
            <a:ext cx="5184648" cy="323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ffc9d6cf5?iti=1&amp;pid=235d580d7&amp;color=0,0,0&amp;vtp=1&amp;bbb=1"/>
          <p:cNvSpPr/>
          <p:nvPr/>
        </p:nvSpPr>
        <p:spPr>
          <a:xfrm>
            <a:off x="3416364" y="5413285"/>
            <a:ext cx="5356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美国本土农业带（区）分布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ffc9d6cf5?pid=235d580d7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（3）地区专门化是美国农业的显著特点。美国农业地区专门化便于</a:t>
            </a:r>
            <a:endParaRPr lang="en-US" altLang="zh-CN" sz="2800" b="1" i="0" spc="-1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推广先进的生产技术，发挥大规模、机械化的优势，提高生产效率</a:t>
            </a:r>
            <a:r>
              <a:rPr lang="en-US" altLang="zh-CN" sz="2800" b="1" i="0" spc="-100" dirty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 spc="-1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ffc9d6cf5?pid=235d580d7&amp;color=0,0,0&amp;vtp=1&amp;bt=1&amp;bbb=1&amp;hb=1"/>
          <p:cNvSpPr/>
          <p:nvPr/>
        </p:nvSpPr>
        <p:spPr>
          <a:xfrm>
            <a:off x="932688" y="720000"/>
            <a:ext cx="10323576" cy="57678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.美国本土农业带（区）的发展条件</a:t>
            </a:r>
            <a:endParaRPr lang="en-US" altLang="zh-CN" sz="2800" spc="-100" dirty="0"/>
          </a:p>
        </p:txBody>
      </p:sp>
      <p:graphicFrame>
        <p:nvGraphicFramePr>
          <p:cNvPr id="4" name="P_3_BD#ffc9d6cf5?colgroup=6,21&amp;pid=235d580d7&amp;color=0,0,0&amp;vtp=1&amp;bbb=1&amp;hb=1"/>
          <p:cNvGraphicFramePr>
            <a:graphicFrameLocks noGrp="1"/>
          </p:cNvGraphicFramePr>
          <p:nvPr/>
        </p:nvGraphicFramePr>
        <p:xfrm>
          <a:off x="932688" y="1389313"/>
          <a:ext cx="10287000" cy="4760978"/>
        </p:xfrm>
        <a:graphic>
          <a:graphicData uri="http://schemas.openxmlformats.org/drawingml/2006/table">
            <a:tbl>
              <a:tblPr/>
              <a:tblGrid>
                <a:gridCol w="2309276"/>
                <a:gridCol w="7977724"/>
              </a:tblGrid>
              <a:tr h="47602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农业带（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92263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乳畜带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位置偏北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气候冷湿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适宜牧草生长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城市和人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口分布密集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肉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奶需求量大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263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玉米带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地处温带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地形平坦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土壤肥沃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春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夏季气温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较高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适合玉米生长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543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棉花带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地势低平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土壤肥沃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纬度较低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热量充足</a:t>
                      </a:r>
                      <a:r>
                        <a:rPr lang="en-US" altLang="zh-CN" sz="2800" b="1" i="0" spc="-100" dirty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春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夏季降水多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秋季干燥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适宜棉花成熟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1" i="0" dirty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但由于土壤肥力下降等原因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棉花种植业已经衰落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现已成为以畜牧业为主的多种作物区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3_BD#ffc9d6cf5?colgroup=6,21&amp;pid=235d580d7&amp;color=0,0,0&amp;vtp=1&amp;bt=1&amp;bbb=1&amp;hb=1"/>
          <p:cNvGraphicFramePr>
            <a:graphicFrameLocks noGrp="1"/>
          </p:cNvGraphicFramePr>
          <p:nvPr/>
        </p:nvGraphicFramePr>
        <p:xfrm>
          <a:off x="932688" y="1416214"/>
          <a:ext cx="10287000" cy="3903220"/>
        </p:xfrm>
        <a:graphic>
          <a:graphicData uri="http://schemas.openxmlformats.org/drawingml/2006/table">
            <a:tbl>
              <a:tblPr/>
              <a:tblGrid>
                <a:gridCol w="2487168"/>
                <a:gridCol w="7799832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农业带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小麦区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地形平坦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土质好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适合小麦生长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密西西比河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灌溉便利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畜牧和灌溉农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多高原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高山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降水少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适宜畜牧业和灌溉农业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亚热带作物带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属于亚热带湿润气候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夏季高温多雨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地势低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适合亚热带作物生长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P_3_BD#ffc9d6cf5?colgroup=6,21&amp;pid=235d580d7&amp;color=0,0,0&amp;vtp=1&amp;bt=1&amp;bbb=1"/>
          <p:cNvSpPr txBox="1"/>
          <p:nvPr/>
        </p:nvSpPr>
        <p:spPr>
          <a:xfrm>
            <a:off x="10501543" y="7200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#ffc9d6cf5?pid=235d580d7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9784" y="720000"/>
            <a:ext cx="1938528" cy="67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#ffc9d6cf5?pid=235d580d7&amp;color=0,0,0&amp;vtp=1&amp;bbb=1"/>
          <p:cNvSpPr/>
          <p:nvPr/>
        </p:nvSpPr>
        <p:spPr>
          <a:xfrm>
            <a:off x="932688" y="1524164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对比记忆美国、澳大利亚的地形特点</a:t>
            </a:r>
            <a:endParaRPr lang="en-US" altLang="zh-CN" sz="2800" dirty="0"/>
          </a:p>
        </p:txBody>
      </p:sp>
      <p:graphicFrame>
        <p:nvGraphicFramePr>
          <p:cNvPr id="18" name="P_3_BD#ffc9d6cf5?colgroup=5,22&amp;pid=235d580d7&amp;color=0,0,0&amp;vtp=1&amp;bbb=1"/>
          <p:cNvGraphicFramePr>
            <a:graphicFrameLocks noGrp="1"/>
          </p:cNvGraphicFramePr>
          <p:nvPr/>
        </p:nvGraphicFramePr>
        <p:xfrm>
          <a:off x="932688" y="2218854"/>
          <a:ext cx="10268712" cy="2212088"/>
        </p:xfrm>
        <a:graphic>
          <a:graphicData uri="http://schemas.openxmlformats.org/drawingml/2006/table">
            <a:tbl>
              <a:tblPr/>
              <a:tblGrid>
                <a:gridCol w="2075688"/>
                <a:gridCol w="3072384"/>
                <a:gridCol w="2048256"/>
                <a:gridCol w="3072384"/>
              </a:tblGrid>
              <a:tr h="53956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地形南北纵列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  <a:tr h="539560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美国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山地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高大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山地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低缓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澳大利亚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山地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ffc9d6cf5?pid=235d580d7&amp;color=0,0,0&amp;vtp=1&amp;bt=1&amp;bbb=1&amp;hb=1"/>
          <p:cNvSpPr/>
          <p:nvPr/>
        </p:nvSpPr>
        <p:spPr>
          <a:xfrm>
            <a:off x="932688" y="720000"/>
            <a:ext cx="10323576" cy="5290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3.巴西热带雨林的开发与保护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1）亚马孙河流域分布着地球上面积最大的热带雨林，其中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60%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在巴西境内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。热带雨林具有巨大的环境效益和经济效益。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2）环境问题。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原因：从20世纪60年代开始，巴西大规模开发亚马孙地区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热带雨林中修建公路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，开辟大型的农场和牧场，采矿，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办工厂，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建城镇等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表现：亚马孙热带雨林遭受严重破坏、水土流失加剧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、生物多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样性锐减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，影响全球气候。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ffc9d6cf5?pid=235d580d7&amp;color=0,0,0&amp;vtp=1&amp;bt=1&amp;bbb=1&amp;hb=1"/>
          <p:cNvSpPr/>
          <p:nvPr/>
        </p:nvSpPr>
        <p:spPr>
          <a:xfrm>
            <a:off x="932688" y="720000"/>
            <a:ext cx="10323576" cy="10855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（3）面对开发热带雨林的问题，巴西采取各种措施，加强对雨林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的保护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#3.3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_3#ffc9d6cf5?pid=235d580d7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9784" y="544378"/>
            <a:ext cx="1938528" cy="67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#ffc9d6cf5?pid=235d580d7&amp;color=0,0,0&amp;vtp=1&amp;bbb=1&amp;hb=1"/>
          <p:cNvSpPr/>
          <p:nvPr/>
        </p:nvSpPr>
        <p:spPr>
          <a:xfrm>
            <a:off x="932688" y="1357178"/>
            <a:ext cx="10323576" cy="43370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巴西人口、城市主要分布在东南沿海地区的原因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这里主要是巴西高原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地势较高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气候凉爽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温暖湿润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交通条件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这里位于东南沿海地区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交通便利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对外联系方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1" i="0" kern="0" spc="-99900" dirty="0" smtClean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3.3.1.3</a:t>
            </a:r>
            <a:endParaRPr lang="en-US" altLang="zh-CN" sz="100" b="1" i="0" kern="0" spc="-99900" dirty="0" smtClean="0">
              <a:solidFill>
                <a:srgbClr val="FFFF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资源条件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这里矿产资源丰富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为工业发展提供了有利条</a:t>
            </a:r>
            <a:endParaRPr lang="en-US" altLang="zh-CN" sz="2800" b="1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件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ffc9d6cf5?pid=235d580d7&amp;color=0,0,0&amp;vtp=1&amp;bt=1&amp;bbb=1&amp;hb=1"/>
          <p:cNvSpPr/>
          <p:nvPr/>
        </p:nvSpPr>
        <p:spPr>
          <a:xfrm>
            <a:off x="932688" y="720000"/>
            <a:ext cx="10323576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农业生产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这里气候适宜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是玉米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咖啡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棉花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甘蔗等主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要农作物产区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农业生产发达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开发历史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这里开发早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工农业基础好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#3.3.1.6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3b69f0e81.fixed?color=0,0,0&amp;vtp=1&amp;bbb=1"/>
          <p:cNvSpPr/>
          <p:nvPr/>
        </p:nvSpPr>
        <p:spPr>
          <a:xfrm>
            <a:off x="0" y="2157984"/>
            <a:ext cx="12188952" cy="126187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专题九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西半球的国家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极地地区</a:t>
            </a:r>
            <a:endParaRPr lang="en-US" altLang="zh-CN" sz="6000" dirty="0"/>
          </a:p>
        </p:txBody>
      </p:sp>
      <p:sp>
        <p:nvSpPr>
          <p:cNvPr id="3" name="C_1#3b69f0e81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1#3b69f0e81.fixed?color=0,0,0&amp;vtp=1&amp;bbb=1"/>
          <p:cNvSpPr/>
          <p:nvPr/>
        </p:nvSpPr>
        <p:spPr>
          <a:xfrm>
            <a:off x="3099816" y="5330952"/>
            <a:ext cx="1947672" cy="40233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专题九</a:t>
            </a:r>
            <a:endParaRPr lang="en-US" altLang="zh-CN" sz="2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ffc9d6cf5?pid=235d580d7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4.南极地区与北极地区的比较</a:t>
            </a:r>
            <a:endParaRPr lang="en-US" altLang="zh-CN" sz="2800" dirty="0"/>
          </a:p>
        </p:txBody>
      </p:sp>
      <p:graphicFrame>
        <p:nvGraphicFramePr>
          <p:cNvPr id="23" name="P_3_BD#ffc9d6cf5?colgroup=3,12,12&amp;pid=235d580d7&amp;color=0,0,0&amp;vtp=1&amp;bbb=1&amp;hb=1"/>
          <p:cNvGraphicFramePr>
            <a:graphicFrameLocks noGrp="1"/>
          </p:cNvGraphicFramePr>
          <p:nvPr/>
        </p:nvGraphicFramePr>
        <p:xfrm>
          <a:off x="932688" y="1411642"/>
          <a:ext cx="10287000" cy="4413060"/>
        </p:xfrm>
        <a:graphic>
          <a:graphicData uri="http://schemas.openxmlformats.org/drawingml/2006/table">
            <a:tbl>
              <a:tblPr/>
              <a:tblGrid>
                <a:gridCol w="1234440"/>
                <a:gridCol w="4526280"/>
                <a:gridCol w="4526280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2543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位置与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主要位于南极圈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66.5°S）以南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包括南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极洲及其周边的海域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主要位于北极圈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66.5°N）以北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包括北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冰洋的大部分及其沿岸的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北美三洲的陆地和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岛屿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911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海陆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状况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中间是南极大陆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周围被太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平洋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大西洋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印度洋包围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中间是北冰洋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周围是亚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北美三洲的陆地和岛屿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3_BD#ffc9d6cf5?colgroup=3,12,12&amp;pid=235d580d7&amp;color=0,0,0&amp;vtp=1&amp;bbb=1&amp;hb=1"/>
          <p:cNvGraphicFramePr>
            <a:graphicFrameLocks noGrp="1"/>
          </p:cNvGraphicFramePr>
          <p:nvPr/>
        </p:nvGraphicFramePr>
        <p:xfrm>
          <a:off x="932688" y="1418590"/>
          <a:ext cx="10287000" cy="1644460"/>
        </p:xfrm>
        <a:graphic>
          <a:graphicData uri="http://schemas.openxmlformats.org/drawingml/2006/table">
            <a:tbl>
              <a:tblPr/>
              <a:tblGrid>
                <a:gridCol w="1234440"/>
                <a:gridCol w="4526280"/>
                <a:gridCol w="4526280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南极地区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北极地区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911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状况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酷寒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干燥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气温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降水条件优于南极地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风速远不及南极地区大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P_3_BD#ffc9d6cf5?colgroup=3,12,12&amp;pid=235d580d7&amp;color=0,0,0&amp;vtp=1&amp;bbb=1&amp;hb=1"/>
          <p:cNvSpPr txBox="1"/>
          <p:nvPr/>
        </p:nvSpPr>
        <p:spPr>
          <a:xfrm>
            <a:off x="8679688" y="720000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  <p:sp>
        <p:nvSpPr>
          <p:cNvPr id="4" name="P_3_AN.6_1#ffc9d6cf5.blank?pid=235d580d7&amp;color=0,0,0&amp;vpa=6&amp;vtp=1&amp;bbb=1"/>
          <p:cNvSpPr/>
          <p:nvPr/>
        </p:nvSpPr>
        <p:spPr>
          <a:xfrm>
            <a:off x="4367171" y="2197418"/>
            <a:ext cx="973138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烈风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#ffc9d6cf5?pid=235d580d7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9784" y="720000"/>
            <a:ext cx="1938528" cy="67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#ffc9d6cf5?pid=235d580d7&amp;color=0,0,0&amp;vtp=1&amp;bbb=1&amp;hb=1"/>
          <p:cNvSpPr/>
          <p:nvPr/>
        </p:nvSpPr>
        <p:spPr>
          <a:xfrm>
            <a:off x="932688" y="1524164"/>
            <a:ext cx="10323576" cy="4506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南极地区比北极地区严寒的原因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海陆热力性质差异大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南极地区以陆地为主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北极地区以海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洋为主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陆地放热和放冷却比海洋快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降温幅度比海洋大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地势高低不同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南极地区地势高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是世界平均海拔最高的大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北极地区地势低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覆冰情况不同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南极地区绝大部分地方覆盖着很厚的冰层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北极地区覆冰较少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接受太阳辐射较多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南极地区比北极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地区冷得多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ffc9d6cf5?pid=235d580d7&amp;color=0,0,0&amp;vtp=1&amp;bt=1&amp;bbb=1&amp;hb=1"/>
          <p:cNvSpPr/>
          <p:nvPr/>
        </p:nvSpPr>
        <p:spPr>
          <a:xfrm>
            <a:off x="932688" y="720000"/>
            <a:ext cx="10323576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5.我国的极地科学考察站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1）南极地区：长城站（1985年）、中山站（1989年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）、昆仑站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2009年）、泰山站（2014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年）、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年）。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（2）北极地区：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（2004年）。</a:t>
            </a:r>
            <a:r>
              <a:rPr kumimoji="0" lang="en-US" altLang="zh-CN" sz="100" b="1" i="0" u="none" strike="noStrike" kern="0" cap="none" spc="-999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#5.2</a:t>
            </a:r>
            <a:endParaRPr lang="en-US" altLang="zh-CN" sz="2800" dirty="0"/>
          </a:p>
        </p:txBody>
      </p:sp>
      <p:sp>
        <p:nvSpPr>
          <p:cNvPr id="3" name="P_3_AN.7_1#ffc9d6cf5.blank?pid=235d580d7&amp;color=0,0,0&amp;vpa=7&amp;vtp=1&amp;bbb=1"/>
          <p:cNvSpPr/>
          <p:nvPr/>
        </p:nvSpPr>
        <p:spPr>
          <a:xfrm>
            <a:off x="6294469" y="1984920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秦岭站</a:t>
            </a:r>
            <a:endParaRPr lang="en-US" altLang="zh-CN" sz="2800" dirty="0"/>
          </a:p>
        </p:txBody>
      </p:sp>
      <p:sp>
        <p:nvSpPr>
          <p:cNvPr id="5" name="P_3_AN.8_1#ffc9d6cf5.blank?pid=235d580d7&amp;color=0,0,0&amp;vpa=8&amp;vtp=1&amp;bbb=1"/>
          <p:cNvSpPr/>
          <p:nvPr/>
        </p:nvSpPr>
        <p:spPr>
          <a:xfrm>
            <a:off x="3621119" y="2621190"/>
            <a:ext cx="1330325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黄河站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#ffc9d6cf5?pid=235d580d7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9784" y="720000"/>
            <a:ext cx="1938528" cy="67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#ffc9d6cf5?pid=235d580d7&amp;color=0,0,0&amp;mp=1&amp;vtp=1&amp;bbb=1"/>
          <p:cNvSpPr/>
          <p:nvPr/>
        </p:nvSpPr>
        <p:spPr>
          <a:xfrm>
            <a:off x="932688" y="1524164"/>
            <a:ext cx="10323576" cy="53625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南极地区周围大洲和大洋的名称和位置的判读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#5.2.1.1</a:t>
            </a:r>
            <a:endParaRPr lang="en-US" altLang="zh-CN" sz="2800" dirty="0"/>
          </a:p>
        </p:txBody>
      </p:sp>
      <p:graphicFrame>
        <p:nvGraphicFramePr>
          <p:cNvPr id="26" name="P_3_BD#ffc9d6cf5?colgroup=9,17&amp;pid=235d580d7&amp;color=0,0,0&amp;vtp=1&amp;bbb=1&amp;hb=1"/>
          <p:cNvGraphicFramePr>
            <a:graphicFrameLocks noGrp="1"/>
          </p:cNvGraphicFramePr>
          <p:nvPr/>
        </p:nvGraphicFramePr>
        <p:xfrm>
          <a:off x="932688" y="2193454"/>
          <a:ext cx="10287000" cy="3348484"/>
        </p:xfrm>
        <a:graphic>
          <a:graphicData uri="http://schemas.openxmlformats.org/drawingml/2006/table">
            <a:tbl>
              <a:tblPr/>
              <a:tblGrid>
                <a:gridCol w="1517904"/>
                <a:gridCol w="2157984"/>
                <a:gridCol w="6611112"/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位置判读方法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三大洲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南美洲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与南极半岛正对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非洲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从南美洲起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沿顺时针方向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隔大西洋与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南美洲遥对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大洋洲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从南美洲起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沿逆时针方向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隔太平洋与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南美洲遥对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P_3_BD#ffc9d6cf5?colgroup=9,17&amp;pid=235d580d7&amp;color=0,0,0&amp;mp=1&amp;vtp=1&amp;bt=1&amp;bbb=1"/>
          <p:cNvGraphicFramePr>
            <a:graphicFrameLocks noGrp="1"/>
          </p:cNvGraphicFramePr>
          <p:nvPr/>
        </p:nvGraphicFramePr>
        <p:xfrm>
          <a:off x="932688" y="1416214"/>
          <a:ext cx="10287000" cy="2239012"/>
        </p:xfrm>
        <a:graphic>
          <a:graphicData uri="http://schemas.openxmlformats.org/drawingml/2006/table">
            <a:tbl>
              <a:tblPr/>
              <a:tblGrid>
                <a:gridCol w="1517904"/>
                <a:gridCol w="2157984"/>
                <a:gridCol w="6611112"/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位置判读方法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三大洋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太平洋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南美洲和大洋洲之间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大西洋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非洲和南美洲之间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印度洋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非洲和大洋洲之间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P_3_BD#ffc9d6cf5?colgroup=9,17&amp;pid=235d580d7&amp;color=0,0,0&amp;mp=1&amp;vtp=1&amp;bt=1&amp;bbb=1"/>
          <p:cNvSpPr txBox="1"/>
          <p:nvPr/>
        </p:nvSpPr>
        <p:spPr>
          <a:xfrm>
            <a:off x="10501543" y="7200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989f6627.fixed?pid=3b69f0e81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8000" dirty="0"/>
          </a:p>
        </p:txBody>
      </p:sp>
      <p:sp>
        <p:nvSpPr>
          <p:cNvPr id="3" name="C_2_BD#9989f6627.fixed?pid=3b69f0e81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7200" dirty="0"/>
          </a:p>
        </p:txBody>
      </p:sp>
      <p:sp>
        <p:nvSpPr>
          <p:cNvPr id="4" name="C_2#9989f6627.fixed?pid=3b69f0e81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9989f6627.fixed?lid=0914dbbae&amp;pid=3b69f0e81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9989f6627.fixed?lid=b2a234891&amp;pid=3b69f0e81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9989f6627.fixed?lid=235d580d7&amp;pid=3b69f0e81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9989f6627.fixed?lid=9989f6627&amp;pid=3b69f0e81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9989f6627.fixed?lid=3c5b66fd2&amp;pid=3b69f0e81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9989f6627.fixed?lid=0e83a2ec8&amp;pid=3b69f0e81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9_1#3255f7f3a?iti=2&amp;htil=1&amp;pid=9989f6627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8037" y="738288"/>
            <a:ext cx="4517136" cy="287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9_2#3255f7f3a?iti=2&amp;htil=1&amp;pid=9989f6627&amp;color=0,0,0&amp;vtp=1&amp;bbb=1&amp;hb=1"/>
          <p:cNvSpPr/>
          <p:nvPr/>
        </p:nvSpPr>
        <p:spPr>
          <a:xfrm>
            <a:off x="6629749" y="3736504"/>
            <a:ext cx="4553712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美国本土农业带（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区）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分布图</a:t>
            </a:r>
            <a:endParaRPr lang="en-US" altLang="zh-CN" sz="2800" dirty="0"/>
          </a:p>
        </p:txBody>
      </p:sp>
      <p:sp>
        <p:nvSpPr>
          <p:cNvPr id="4" name="QM_3_BD.9_3#3255f7f3a?htil=1&amp;pid=9989f6627&amp;color=0,0,0&amp;vtp=1&amp;bt=1&amp;bbb=1&amp;hb=1"/>
          <p:cNvSpPr/>
          <p:nvPr/>
        </p:nvSpPr>
        <p:spPr>
          <a:xfrm>
            <a:off x="932688" y="720000"/>
            <a:ext cx="566928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回归教材】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地理兴趣小组的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同学查阅资料时发现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密西西比河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是美国流程最长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流域面积最广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水量最大的河流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被誉为美国的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母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亲河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与美国本土农业带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工业区的形成与发展有着密切的联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9-4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为美国本土农业带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分布图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0_1#380d59091?pid=3255f7f3a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经由密西西比河上游运送至沿海地区出口的农作物最有可能是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11_1#380d59091.bracket?pid=3255f7f3a&amp;color=0,0,0&amp;vpa=9&amp;vtp=1"/>
          <p:cNvSpPr/>
          <p:nvPr/>
        </p:nvSpPr>
        <p:spPr>
          <a:xfrm>
            <a:off x="1209707" y="1354365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10_2#380d59091?pid=3255f7f3a&amp;color=0,0,0&amp;vtp=1&amp;bbb=1"/>
          <p:cNvSpPr/>
          <p:nvPr/>
        </p:nvSpPr>
        <p:spPr>
          <a:xfrm>
            <a:off x="932688" y="198758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①玉米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②水稻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③水果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④小麦</a:t>
            </a:r>
            <a:endParaRPr lang="en-US" altLang="zh-CN" sz="2800" dirty="0"/>
          </a:p>
        </p:txBody>
      </p:sp>
      <p:sp>
        <p:nvSpPr>
          <p:cNvPr id="5" name="QC_4_BD.10_3#380d59091.choices?pid=3255f7f3a&amp;color=0,0,0&amp;vtp=1&amp;bbb=1"/>
          <p:cNvSpPr/>
          <p:nvPr/>
        </p:nvSpPr>
        <p:spPr>
          <a:xfrm>
            <a:off x="932688" y="261877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.①④</a:t>
            </a:r>
            <a:endParaRPr lang="en-US" altLang="zh-CN" sz="2800" dirty="0"/>
          </a:p>
        </p:txBody>
      </p:sp>
      <p:sp>
        <p:nvSpPr>
          <p:cNvPr id="6" name="QC_4_AS.12_1#380d59091?pid=3255f7f3a&amp;color=0,0,0&amp;vtp=1&amp;bbb=1&amp;hb=1"/>
          <p:cNvSpPr/>
          <p:nvPr/>
        </p:nvSpPr>
        <p:spPr>
          <a:xfrm>
            <a:off x="932688" y="3257777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读图可知，密西西比河上游主要流经甲、乙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、丙三个农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业带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（区），分别对应玉米带、小麦区、乳畜带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，因此经由密西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西比河上游运送至沿海地区出口的农作物最有可能是玉米和小麦，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①④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正确。故选D项。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3_1#59f64ead6?pid=3255f7f3a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美国本土农业因地制宜，东北部丙农业带（区）发展的有利条件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包括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14_1#59f64ead6.bracket?pid=3255f7f3a&amp;color=0,0,0&amp;vpa=10&amp;vtp=1"/>
          <p:cNvSpPr/>
          <p:nvPr/>
        </p:nvSpPr>
        <p:spPr>
          <a:xfrm>
            <a:off x="1936782" y="1354365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13_2#59f64ead6?pid=3255f7f3a&amp;color=0,0,0&amp;vtp=1&amp;bbb=1"/>
          <p:cNvSpPr/>
          <p:nvPr/>
        </p:nvSpPr>
        <p:spPr>
          <a:xfrm>
            <a:off x="932688" y="1995715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①热量充足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②交通便利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③人口密集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④技术先进</a:t>
            </a:r>
            <a:endParaRPr lang="en-US" altLang="zh-CN" sz="2800" dirty="0"/>
          </a:p>
        </p:txBody>
      </p:sp>
      <p:sp>
        <p:nvSpPr>
          <p:cNvPr id="5" name="QC_4_BD.13_3#59f64ead6.choices?pid=3255f7f3a&amp;color=0,0,0&amp;vtp=1&amp;bbb=1"/>
          <p:cNvSpPr/>
          <p:nvPr/>
        </p:nvSpPr>
        <p:spPr>
          <a:xfrm>
            <a:off x="932688" y="2626905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  <p:sp>
        <p:nvSpPr>
          <p:cNvPr id="6" name="QC_4_AS.15_1#59f64ead6?pid=3255f7f3a&amp;color=0,0,0&amp;vtp=1&amp;bbb=1&amp;hb=1"/>
          <p:cNvSpPr/>
          <p:nvPr/>
        </p:nvSpPr>
        <p:spPr>
          <a:xfrm>
            <a:off x="932688" y="3265905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1" i="0" dirty="0" err="1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读图并结合所学知识可知，丙农业带（区）为乳畜带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dirty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其发展的有利条件包括：交通便利，便于产品运输；人口密集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dirty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城市集中，消费市场广阔；技术先进，有利于现代化生产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，②③</a:t>
            </a:r>
            <a:endParaRPr lang="en-US" altLang="zh-CN" sz="2800" b="1" i="0" dirty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④正确。故选B项。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3b69f0e81?lid=0914dbbae&amp;cid=0914dbbae&amp;tib=255,255,255&amp;vtp=1&amp;bt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060704"/>
            <a:ext cx="612648" cy="612648"/>
          </a:xfrm>
          <a:prstGeom prst="rect">
            <a:avLst/>
          </a:prstGeom>
        </p:spPr>
      </p:pic>
      <p:sp>
        <p:nvSpPr>
          <p:cNvPr id="3" name="C_1#目录1:3b69f0e81?lid=0914dbbae&amp;cid=0914dbbae&amp;vtp=1&amp;bbb=1">
            <a:hlinkClick r:id="rId1" action="ppaction://hlinksldjump"/>
          </p:cNvPr>
          <p:cNvSpPr/>
          <p:nvPr/>
        </p:nvSpPr>
        <p:spPr>
          <a:xfrm>
            <a:off x="6309360" y="1060704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2400" dirty="0"/>
          </a:p>
        </p:txBody>
      </p:sp>
      <p:sp>
        <p:nvSpPr>
          <p:cNvPr id="4" name="C_1#目录1:3b69f0e81?lid=0914dbbae&amp;cid=0914dbbae&amp;vtp=1&amp;bbb=1">
            <a:hlinkClick r:id="rId1" action="ppaction://hlinksldjump"/>
          </p:cNvPr>
          <p:cNvSpPr/>
          <p:nvPr/>
        </p:nvSpPr>
        <p:spPr>
          <a:xfrm>
            <a:off x="7095744" y="1078992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2800" dirty="0"/>
          </a:p>
        </p:txBody>
      </p:sp>
      <p:pic>
        <p:nvPicPr>
          <p:cNvPr id="5" name="C_1#目录1:3b69f0e81?lid=b2a234891&amp;cid=b2a234891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874520"/>
            <a:ext cx="612648" cy="612648"/>
          </a:xfrm>
          <a:prstGeom prst="rect">
            <a:avLst/>
          </a:prstGeom>
        </p:spPr>
      </p:pic>
      <p:sp>
        <p:nvSpPr>
          <p:cNvPr id="6" name="C_1#目录1:3b69f0e81?lid=b2a234891&amp;cid=b2a234891&amp;vtp=1&amp;bbb=1">
            <a:hlinkClick r:id="rId3" action="ppaction://hlinksldjump"/>
          </p:cNvPr>
          <p:cNvSpPr/>
          <p:nvPr/>
        </p:nvSpPr>
        <p:spPr>
          <a:xfrm>
            <a:off x="6309360" y="187452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2400" dirty="0"/>
          </a:p>
        </p:txBody>
      </p:sp>
      <p:sp>
        <p:nvSpPr>
          <p:cNvPr id="7" name="C_1#目录1:3b69f0e81?lid=b2a234891&amp;cid=b2a234891&amp;vtp=1&amp;bbb=1">
            <a:hlinkClick r:id="rId3" action="ppaction://hlinksldjump"/>
          </p:cNvPr>
          <p:cNvSpPr/>
          <p:nvPr/>
        </p:nvSpPr>
        <p:spPr>
          <a:xfrm>
            <a:off x="7095744" y="189280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2800" dirty="0"/>
          </a:p>
        </p:txBody>
      </p:sp>
      <p:pic>
        <p:nvPicPr>
          <p:cNvPr id="8" name="C_1#目录1:3b69f0e81?lid=235d580d7&amp;cid=235d580d7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2679192"/>
            <a:ext cx="612648" cy="612648"/>
          </a:xfrm>
          <a:prstGeom prst="rect">
            <a:avLst/>
          </a:prstGeom>
        </p:spPr>
      </p:pic>
      <p:sp>
        <p:nvSpPr>
          <p:cNvPr id="9" name="C_1#目录1:3b69f0e81?lid=235d580d7&amp;cid=235d580d7&amp;vtp=1&amp;bbb=1">
            <a:hlinkClick r:id="rId4" action="ppaction://hlinksldjump"/>
          </p:cNvPr>
          <p:cNvSpPr/>
          <p:nvPr/>
        </p:nvSpPr>
        <p:spPr>
          <a:xfrm>
            <a:off x="6309360" y="2679192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2400" dirty="0"/>
          </a:p>
        </p:txBody>
      </p:sp>
      <p:sp>
        <p:nvSpPr>
          <p:cNvPr id="10" name="C_1#目录1:3b69f0e81?lid=235d580d7&amp;cid=235d580d7&amp;vtp=1&amp;bbb=1">
            <a:hlinkClick r:id="rId4" action="ppaction://hlinksldjump"/>
          </p:cNvPr>
          <p:cNvSpPr/>
          <p:nvPr/>
        </p:nvSpPr>
        <p:spPr>
          <a:xfrm>
            <a:off x="7095744" y="2697480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2800" dirty="0"/>
          </a:p>
        </p:txBody>
      </p:sp>
      <p:pic>
        <p:nvPicPr>
          <p:cNvPr id="11" name="C_1#目录1:3b69f0e81?lid=9989f6627&amp;cid=9989f6627&amp;tib=255,255,255&amp;vtp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3493008"/>
            <a:ext cx="612648" cy="612648"/>
          </a:xfrm>
          <a:prstGeom prst="rect">
            <a:avLst/>
          </a:prstGeom>
        </p:spPr>
      </p:pic>
      <p:sp>
        <p:nvSpPr>
          <p:cNvPr id="12" name="C_1#目录1:3b69f0e81?lid=9989f6627&amp;cid=9989f6627&amp;vtp=1&amp;bbb=1">
            <a:hlinkClick r:id="rId5" action="ppaction://hlinksldjump"/>
          </p:cNvPr>
          <p:cNvSpPr/>
          <p:nvPr/>
        </p:nvSpPr>
        <p:spPr>
          <a:xfrm>
            <a:off x="6309360" y="3493008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2400" dirty="0"/>
          </a:p>
        </p:txBody>
      </p:sp>
      <p:sp>
        <p:nvSpPr>
          <p:cNvPr id="13" name="C_1#目录1:3b69f0e81?lid=9989f6627&amp;cid=9989f6627&amp;vtp=1&amp;bbb=1">
            <a:hlinkClick r:id="rId5" action="ppaction://hlinksldjump"/>
          </p:cNvPr>
          <p:cNvSpPr/>
          <p:nvPr/>
        </p:nvSpPr>
        <p:spPr>
          <a:xfrm>
            <a:off x="7095744" y="3511296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2800" dirty="0"/>
          </a:p>
        </p:txBody>
      </p:sp>
      <p:pic>
        <p:nvPicPr>
          <p:cNvPr id="14" name="C_1#目录1:3b69f0e81?lid=3c5b66fd2&amp;cid=3c5b66fd2&amp;tib=255,255,255&amp;vtp=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4297680"/>
            <a:ext cx="612648" cy="612648"/>
          </a:xfrm>
          <a:prstGeom prst="rect">
            <a:avLst/>
          </a:prstGeom>
        </p:spPr>
      </p:pic>
      <p:sp>
        <p:nvSpPr>
          <p:cNvPr id="15" name="C_1#目录1:3b69f0e81?lid=3c5b66fd2&amp;cid=3c5b66fd2&amp;vtp=1&amp;bbb=1">
            <a:hlinkClick r:id="rId6" action="ppaction://hlinksldjump"/>
          </p:cNvPr>
          <p:cNvSpPr/>
          <p:nvPr/>
        </p:nvSpPr>
        <p:spPr>
          <a:xfrm>
            <a:off x="6309360" y="429768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2400" dirty="0"/>
          </a:p>
        </p:txBody>
      </p:sp>
      <p:sp>
        <p:nvSpPr>
          <p:cNvPr id="16" name="C_1#目录1:3b69f0e81?lid=3c5b66fd2&amp;cid=3c5b66fd2&amp;vtp=1&amp;bbb=1">
            <a:hlinkClick r:id="rId6" action="ppaction://hlinksldjump"/>
          </p:cNvPr>
          <p:cNvSpPr/>
          <p:nvPr/>
        </p:nvSpPr>
        <p:spPr>
          <a:xfrm>
            <a:off x="7095744" y="431596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2800" dirty="0"/>
          </a:p>
        </p:txBody>
      </p:sp>
      <p:pic>
        <p:nvPicPr>
          <p:cNvPr id="17" name="C_1#目录1:3b69f0e81?lid=0e83a2ec8&amp;cid=0e83a2ec8&amp;tib=255,255,255&amp;vtp=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5111496"/>
            <a:ext cx="612648" cy="612648"/>
          </a:xfrm>
          <a:prstGeom prst="rect">
            <a:avLst/>
          </a:prstGeom>
        </p:spPr>
      </p:pic>
      <p:sp>
        <p:nvSpPr>
          <p:cNvPr id="18" name="C_1#目录1:3b69f0e81?lid=0e83a2ec8&amp;cid=0e83a2ec8&amp;vtp=1&amp;bbb=1">
            <a:hlinkClick r:id="rId7" action="ppaction://hlinksldjump"/>
          </p:cNvPr>
          <p:cNvSpPr/>
          <p:nvPr/>
        </p:nvSpPr>
        <p:spPr>
          <a:xfrm>
            <a:off x="6309360" y="5111496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2400" dirty="0"/>
          </a:p>
        </p:txBody>
      </p:sp>
      <p:sp>
        <p:nvSpPr>
          <p:cNvPr id="19" name="C_1#目录1:3b69f0e81?lid=0e83a2ec8&amp;cid=0e83a2ec8&amp;vtp=1&amp;bbb=1">
            <a:hlinkClick r:id="rId7" action="ppaction://hlinksldjump"/>
          </p:cNvPr>
          <p:cNvSpPr/>
          <p:nvPr/>
        </p:nvSpPr>
        <p:spPr>
          <a:xfrm>
            <a:off x="7095744" y="5129784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16_1#06ebc0ba6?iti=3&amp;htil=2&amp;pid=9989f6627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7344" y="738288"/>
            <a:ext cx="4215384" cy="381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16_2#06ebc0ba6?iti=3&amp;htil=2&amp;pid=9989f6627&amp;color=0,0,0&amp;vtp=1&amp;bbb=1&amp;hb=1"/>
          <p:cNvSpPr/>
          <p:nvPr/>
        </p:nvSpPr>
        <p:spPr>
          <a:xfrm>
            <a:off x="6929056" y="4678336"/>
            <a:ext cx="4251960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9-5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南极地区中国科考站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分布图</a:t>
            </a:r>
            <a:endParaRPr lang="en-US" altLang="zh-CN" sz="2800" dirty="0"/>
          </a:p>
        </p:txBody>
      </p:sp>
      <p:sp>
        <p:nvSpPr>
          <p:cNvPr id="4" name="QM_3_BD.16_3#06ebc0ba6?htil=2&amp;pid=9989f6627&amp;color=0,0,0&amp;vtp=1&amp;bt=1&amp;bbb=1&amp;hb=1"/>
          <p:cNvSpPr/>
          <p:nvPr/>
        </p:nvSpPr>
        <p:spPr>
          <a:xfrm>
            <a:off x="932688" y="720000"/>
            <a:ext cx="597103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雪龙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号极地科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考破冰船返回上海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中国第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次南极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考察队顺利完成主要任务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9-5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为南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极地区中国科考站分布图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～4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7_1#cd50cd037?pid=06ebc0ba6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南极地区(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18_1#cd50cd037.bracket?pid=06ebc0ba6&amp;color=0,0,0&amp;vpa=11&amp;vtp=1"/>
          <p:cNvSpPr/>
          <p:nvPr/>
        </p:nvSpPr>
        <p:spPr>
          <a:xfrm>
            <a:off x="2905157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17_2#cd50cd037.choices?pid=06ebc0ba6&amp;color=0,0,0&amp;vtp=1&amp;bbb=1"/>
          <p:cNvSpPr/>
          <p:nvPr/>
        </p:nvSpPr>
        <p:spPr>
          <a:xfrm>
            <a:off x="932688" y="1362302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A.长城站有极昼、极夜现象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.秦岭站位于南极点的东南方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.11月至次年3月是南极科考的最佳时间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.南极科考需要克服狂风暴雨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AS.19_1#cd50cd037?pid=06ebc0ba6&amp;color=0,0,0&amp;vtp=1&amp;bt=1&amp;bbb=1&amp;hb=1"/>
          <p:cNvSpPr/>
          <p:nvPr/>
        </p:nvSpPr>
        <p:spPr>
          <a:xfrm>
            <a:off x="932688" y="720000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长城站位于南极圈以外，无极昼、极夜现象，A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项错误；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南极点位于地球最南端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，故秦岭站位于南极点的正北方，B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项错误；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月至次年3月是南极科考的最佳时间，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此时为南极地区的暖季，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有极昼现象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，利于科学考察，C项正确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；南极地区的自然环境特征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为干燥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、酷寒、狂风，无暴雨，D项错误。故选C项。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0_1#0617c083a?pid=06ebc0ba6&amp;color=0,0,0&amp;vtp=1&amp;bt=1&amp;bbb=1"/>
          <p:cNvSpPr/>
          <p:nvPr/>
        </p:nvSpPr>
        <p:spPr>
          <a:xfrm>
            <a:off x="932688" y="720000"/>
            <a:ext cx="103235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某科考小组在秦岭站可能开展的考察项目有(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1_1#0617c083a.bracket?pid=06ebc0ba6&amp;color=0,0,0&amp;vpa=12&amp;vtp=1"/>
          <p:cNvSpPr/>
          <p:nvPr/>
        </p:nvSpPr>
        <p:spPr>
          <a:xfrm>
            <a:off x="8262970" y="716317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20_2#0617c083a?pid=06ebc0ba6&amp;color=0,0,0&amp;vtp=1&amp;bbb=1&amp;hb=1"/>
          <p:cNvSpPr/>
          <p:nvPr/>
        </p:nvSpPr>
        <p:spPr>
          <a:xfrm>
            <a:off x="932688" y="1343316"/>
            <a:ext cx="1032357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①冰川面积的变化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②企鹅的生活习性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③煤炭资源的勘探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④因纽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特人的分布</a:t>
            </a:r>
            <a:endParaRPr lang="en-US" altLang="zh-CN" sz="2800" dirty="0"/>
          </a:p>
        </p:txBody>
      </p:sp>
      <p:sp>
        <p:nvSpPr>
          <p:cNvPr id="5" name="QC_4_BD.20_3#0617c083a.choices?pid=06ebc0ba6&amp;color=0,0,0&amp;vtp=1&amp;bbb=1"/>
          <p:cNvSpPr/>
          <p:nvPr/>
        </p:nvSpPr>
        <p:spPr>
          <a:xfrm>
            <a:off x="932688" y="2508542"/>
            <a:ext cx="103235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  <p:sp>
        <p:nvSpPr>
          <p:cNvPr id="6" name="QC_4_AS.22_1#0617c083a?pid=06ebc0ba6&amp;color=0,0,0&amp;vtp=1&amp;bbb=1&amp;hb=1"/>
          <p:cNvSpPr/>
          <p:nvPr/>
        </p:nvSpPr>
        <p:spPr>
          <a:xfrm>
            <a:off x="932688" y="3130333"/>
            <a:ext cx="10323576" cy="3033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在秦岭站可以考察冰川面积的变化情况，①正确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；企鹅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是南极地区的代表性动物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，可以考察企鹅的生活习性，②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正确；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南极地区煤炭资源丰富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，可以进行煤炭资源的勘探，③正确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；因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纽特人主要分布在北极地区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，南极地区没有常住人口，④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错误。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故选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c5b66fd2.fixed?pid=3b69f0e81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8000" dirty="0"/>
          </a:p>
        </p:txBody>
      </p:sp>
      <p:sp>
        <p:nvSpPr>
          <p:cNvPr id="3" name="C_2_BD#3c5b66fd2.fixed?pid=3b69f0e81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7200" dirty="0"/>
          </a:p>
        </p:txBody>
      </p:sp>
      <p:sp>
        <p:nvSpPr>
          <p:cNvPr id="4" name="C_2#3c5b66fd2.fixed?pid=3b69f0e81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3c5b66fd2.fixed?lid=0914dbbae&amp;pid=3b69f0e81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3c5b66fd2.fixed?lid=b2a234891&amp;pid=3b69f0e81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3c5b66fd2.fixed?lid=235d580d7&amp;pid=3b69f0e81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3c5b66fd2.fixed?lid=9989f6627&amp;pid=3b69f0e81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3c5b66fd2.fixed?lid=3c5b66fd2&amp;pid=3b69f0e81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3c5b66fd2.fixed?lid=0e83a2ec8&amp;pid=3b69f0e81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5772bc61d?pid=3c5b66fd2&amp;color=0,0,0&amp;vtp=1&amp;bt=1&amp;bbb=1&amp;hb=1"/>
          <p:cNvSpPr/>
          <p:nvPr/>
        </p:nvSpPr>
        <p:spPr>
          <a:xfrm>
            <a:off x="932688" y="720000"/>
            <a:ext cx="1032357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1.美国五大湖周围的乳畜带体现农业生产的什么特点?其发展的有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利条件是什么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特点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地区专门化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有利条件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纬度较高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气候冷湿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有利于牧草生长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城市和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人口分布密集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市场需求量大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交通便利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水源充足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2.为什么我国南极科学考察站的建站时间都选择在2月?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每年的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月到次年的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月是南极地区的暖季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气温较高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又有极昼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现象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便于建站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0e83a2ec8.fixed?pid=3b69f0e81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8000" dirty="0"/>
          </a:p>
        </p:txBody>
      </p:sp>
      <p:sp>
        <p:nvSpPr>
          <p:cNvPr id="3" name="C_2_BD#0e83a2ec8.fixed?pid=3b69f0e81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7200" dirty="0"/>
          </a:p>
        </p:txBody>
      </p:sp>
      <p:sp>
        <p:nvSpPr>
          <p:cNvPr id="4" name="C_2#0e83a2ec8.fixed?pid=3b69f0e81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0e83a2ec8.fixed?lid=0914dbbae&amp;pid=3b69f0e81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0e83a2ec8.fixed?lid=b2a234891&amp;pid=3b69f0e81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0e83a2ec8.fixed?lid=235d580d7&amp;pid=3b69f0e81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0e83a2ec8.fixed?lid=9989f6627&amp;pid=3b69f0e81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0e83a2ec8.fixed?lid=3c5b66fd2&amp;pid=3b69f0e81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0e83a2ec8.fixed?lid=0e83a2ec8&amp;pid=3b69f0e81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23_1#da4cfceff?iti=4&amp;htil=3&amp;pid=0e83a2ec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3289" y="738288"/>
            <a:ext cx="4142232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23_2#da4cfceff?iti=4&amp;htil=3&amp;pid=0e83a2ec8&amp;color=0,0,0&amp;vtp=1&amp;bbb=1&amp;hb=1"/>
          <p:cNvSpPr/>
          <p:nvPr/>
        </p:nvSpPr>
        <p:spPr>
          <a:xfrm>
            <a:off x="6995001" y="4500790"/>
            <a:ext cx="4178808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9-6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南美洲热带雨林分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布示意图</a:t>
            </a:r>
            <a:endParaRPr lang="en-US" altLang="zh-CN" sz="2800" dirty="0"/>
          </a:p>
        </p:txBody>
      </p:sp>
      <p:sp>
        <p:nvSpPr>
          <p:cNvPr id="4" name="QM_3_BD.23_3#da4cfceff?htil=3&amp;pid=0e83a2ec8&amp;color=0,0,0&amp;vtp=1&amp;bt=1&amp;bbb=1&amp;hb=1"/>
          <p:cNvSpPr/>
          <p:nvPr/>
        </p:nvSpPr>
        <p:spPr>
          <a:xfrm>
            <a:off x="932688" y="720000"/>
            <a:ext cx="604418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截至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南美洲热带雨林面积减少超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过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万公顷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保护雨林刻不容缓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9-6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为南美洲热带雨林分布示意图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4_BD.24_1#c53904bdc?htil=3&amp;pid=da4cfceff&amp;color=0,0,0&amp;vtp=1&amp;bbb=1"/>
          <p:cNvSpPr/>
          <p:nvPr/>
        </p:nvSpPr>
        <p:spPr>
          <a:xfrm>
            <a:off x="932688" y="3919130"/>
            <a:ext cx="6044184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南美洲热带雨林主要分布在(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BD.24_2#c53904bdc.choices?htil=3&amp;pid=da4cfceff&amp;color=0,0,0&amp;vtp=1&amp;bbb=1"/>
          <p:cNvSpPr/>
          <p:nvPr/>
        </p:nvSpPr>
        <p:spPr>
          <a:xfrm>
            <a:off x="932688" y="4558130"/>
            <a:ext cx="60441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2991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.安第斯山脉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.巴西高原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2991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C.亚马孙平原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.拉普拉塔平原</a:t>
            </a:r>
            <a:endParaRPr lang="en-US" altLang="zh-CN" sz="2800" dirty="0"/>
          </a:p>
        </p:txBody>
      </p:sp>
      <p:sp>
        <p:nvSpPr>
          <p:cNvPr id="7" name="QC_4_AN.25_1#c53904bdc.bracket?pid=da4cfceff&amp;color=0,0,0&amp;vpa=13&amp;vtp=1"/>
          <p:cNvSpPr/>
          <p:nvPr/>
        </p:nvSpPr>
        <p:spPr>
          <a:xfrm>
            <a:off x="5762656" y="391532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6_1#e9a7149a6?pid=da4cfceff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随着热带雨林面积的减少，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亚马孙河下游(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7_1#e9a7149a6.bracket?pid=da4cfceff&amp;color=0,0,0&amp;vpa=14&amp;vtp=1"/>
          <p:cNvSpPr/>
          <p:nvPr/>
        </p:nvSpPr>
        <p:spPr>
          <a:xfrm>
            <a:off x="7918482" y="7161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26_2#e9a7149a6.choices?pid=da4cfceff&amp;color=0,0,0&amp;vtp=1&amp;bbb=1"/>
          <p:cNvSpPr/>
          <p:nvPr/>
        </p:nvSpPr>
        <p:spPr>
          <a:xfrm>
            <a:off x="932688" y="135449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554605" algn="l"/>
                <a:tab pos="5438775" algn="l"/>
                <a:tab pos="79806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.水质变好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B.含沙量增加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C.出现凌汛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.落差变大</a:t>
            </a:r>
            <a:endParaRPr lang="en-US" altLang="zh-CN" sz="2800" dirty="0"/>
          </a:p>
        </p:txBody>
      </p:sp>
      <p:sp>
        <p:nvSpPr>
          <p:cNvPr id="5" name="QC_4_BD.28_1#3965c86a4?pid=da4cfceff&amp;color=0,0,0&amp;vtp=1&amp;bbb=1"/>
          <p:cNvSpPr/>
          <p:nvPr/>
        </p:nvSpPr>
        <p:spPr>
          <a:xfrm>
            <a:off x="932688" y="198568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保护热带雨林有利于(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AN.29_1#3965c86a4.bracket?pid=da4cfceff&amp;color=0,0,0&amp;vpa=15&amp;vtp=1"/>
          <p:cNvSpPr/>
          <p:nvPr/>
        </p:nvSpPr>
        <p:spPr>
          <a:xfrm>
            <a:off x="4691094" y="19818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4_BD.28_2#3965c86a4?pid=da4cfceff&amp;color=0,0,0&amp;vtp=1&amp;bbb=1"/>
          <p:cNvSpPr/>
          <p:nvPr/>
        </p:nvSpPr>
        <p:spPr>
          <a:xfrm>
            <a:off x="932688" y="26168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①减少人类碳排放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②保持水土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③维护生物多样性④涵养水源</a:t>
            </a:r>
            <a:endParaRPr lang="en-US" altLang="zh-CN" sz="2800" dirty="0"/>
          </a:p>
        </p:txBody>
      </p:sp>
      <p:sp>
        <p:nvSpPr>
          <p:cNvPr id="8" name="QC_4_BD.28_3#3965c86a4.choices?pid=da4cfceff&amp;color=0,0,0&amp;vtp=1&amp;bbb=1"/>
          <p:cNvSpPr/>
          <p:nvPr/>
        </p:nvSpPr>
        <p:spPr>
          <a:xfrm>
            <a:off x="932688" y="324806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0_1#4a8ecab5d?pid=0e83a2ec8&amp;color=0,0,0&amp;vtp=1&amp;bt=1&amp;bbb=1&amp;hb=1"/>
          <p:cNvSpPr/>
          <p:nvPr/>
        </p:nvSpPr>
        <p:spPr>
          <a:xfrm>
            <a:off x="932688" y="720000"/>
            <a:ext cx="1032357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山东临沂改编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）阅读图文材料，完成下列问题。（14分）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北极航道是通过北冰洋连接大西洋与太平洋的海上通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道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全球气候变暖使得北极冰川融化加速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同时伴随着航运和破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冰技术的发展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北极航道得以实现开通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随着北极航道的开通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北极航运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旅游业悄然兴起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点燃了人们对北极旅游的兴趣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近年来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我国南极考察队使用无人机在南极寻找陨石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进行大范围观测实验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六足机器狗让考察队员们在应对南极的恶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劣环境时有了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新助手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0914dbbae.fixed?pid=3b69f0e81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8000" dirty="0"/>
          </a:p>
        </p:txBody>
      </p:sp>
      <p:sp>
        <p:nvSpPr>
          <p:cNvPr id="3" name="C_2_BD#0914dbbae.fixed?pid=3b69f0e81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7200" dirty="0"/>
          </a:p>
        </p:txBody>
      </p:sp>
      <p:sp>
        <p:nvSpPr>
          <p:cNvPr id="4" name="C_2#0914dbbae.fixed?pid=3b69f0e81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0914dbbae.fixed?lid=0914dbbae&amp;pid=3b69f0e81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0914dbbae.fixed?lid=b2a234891&amp;pid=3b69f0e81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0914dbbae.fixed?lid=235d580d7&amp;pid=3b69f0e81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0914dbbae.fixed?lid=9989f6627&amp;pid=3b69f0e81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0914dbbae.fixed?lid=3c5b66fd2&amp;pid=3b69f0e81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0914dbbae.fixed?lid=0e83a2ec8&amp;pid=3b69f0e81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0_2#4a8ecab5d?pid=0e83a2ec8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材料三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9-7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为我国北极科学考察站位置和北极航道图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9-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为我国南极科学考察站位置图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3_BD.30_4#4a8ecab5d?iti=5&amp;htil=1&amp;pid=0e83a2ec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0552" y="2057437"/>
            <a:ext cx="2779776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3_BD.30_5#4a8ecab5d?iti=6&amp;htil=1&amp;pid=0e83a2ec8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1192" y="2057437"/>
            <a:ext cx="2843784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3_BD.30_6#4a8ecab5d?iti=5&amp;htil=1&amp;pid=0e83a2ec8&amp;color=0,0,0&amp;vtp=1&amp;bbb=1&amp;hb=1"/>
          <p:cNvSpPr/>
          <p:nvPr/>
        </p:nvSpPr>
        <p:spPr>
          <a:xfrm>
            <a:off x="1037844" y="4662461"/>
            <a:ext cx="4965192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9-7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我国北极科学考察站位置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和北极航道图</a:t>
            </a:r>
            <a:endParaRPr lang="en-US" altLang="zh-CN" sz="2800" dirty="0"/>
          </a:p>
        </p:txBody>
      </p:sp>
      <p:sp>
        <p:nvSpPr>
          <p:cNvPr id="6" name="QO_3_BD.30_7#4a8ecab5d?iti=6&amp;htil=1&amp;pid=0e83a2ec8&amp;color=0,0,0&amp;vtp=1&amp;bbb=1&amp;hb=1"/>
          <p:cNvSpPr/>
          <p:nvPr/>
        </p:nvSpPr>
        <p:spPr>
          <a:xfrm>
            <a:off x="6190488" y="4662461"/>
            <a:ext cx="4965192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9-8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我国南极科学考察站位置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1_1#da6a5597b?pid=4a8ecab5d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分析北极航道开通的有利条件。（4分）</a:t>
            </a:r>
            <a:endParaRPr lang="en-US" altLang="zh-CN" sz="2800" dirty="0"/>
          </a:p>
        </p:txBody>
      </p:sp>
      <p:sp>
        <p:nvSpPr>
          <p:cNvPr id="3" name="QO_4_AN.32_1#da6a5597b?pid=4a8ecab5d&amp;color=0,0,0&amp;vtp=1&amp;bbb=1&amp;hb=1"/>
          <p:cNvSpPr/>
          <p:nvPr/>
        </p:nvSpPr>
        <p:spPr>
          <a:xfrm>
            <a:off x="932688" y="1357730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全球气候变暖，气温上升使得北极地区冰川融化加速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海冰覆盖面积减少，冰期缩短，为船舶航行提供了更多可通行的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时间和空间，能有效节省运输时间和成本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破冰船技术不断发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展，能够更好地在有海冰的区域开辟航道，保障了在北极复杂环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境下航行的安全性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全球经济发展，国际贸易量不断增加，对</a:t>
            </a:r>
            <a:endParaRPr lang="en-US" altLang="zh-CN" sz="2800" b="1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新的、更高效的航运通道的需求迫切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。（4分，任答两点）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3_1#8d823d0e1?pid=4a8ecab5d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你认为是否应该提倡北极旅游发展？请说出你的观点，并说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明理由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。（6分）</a:t>
            </a:r>
            <a:endParaRPr lang="en-US" altLang="zh-CN" sz="2800" dirty="0"/>
          </a:p>
        </p:txBody>
      </p:sp>
      <p:sp>
        <p:nvSpPr>
          <p:cNvPr id="3" name="QO_4_AN.34_1#8d823d0e1?pid=4a8ecab5d&amp;color=0,0,0&amp;vtp=1&amp;bbb=1&amp;hb=1"/>
          <p:cNvSpPr/>
          <p:nvPr/>
        </p:nvSpPr>
        <p:spPr>
          <a:xfrm>
            <a:off x="932688" y="2003525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【示例一】提倡。理由：①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可以探索北极地区独特的自然环境，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提高人们保护北极地区环境的意识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②让更多人了解北极地区独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特的文化以及生态环境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，增进人们对北极地区的认识。（6分）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示例二】限制。理由：①北极地区自然环境脆弱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，大量游客涌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入可能会破坏当地的生态平衡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影响北极地区物种的生存与繁衍；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北极地区环境自净能力差，一旦污染，治理难度极大。（6分）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5_1#6320d6565?pid=4a8ecab5d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结合材料，谈一谈无人机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、机器狗等科技手段助力南极科考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的优势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。（4分）</a:t>
            </a:r>
            <a:endParaRPr lang="en-US" altLang="zh-CN" sz="2800" dirty="0"/>
          </a:p>
        </p:txBody>
      </p:sp>
      <p:sp>
        <p:nvSpPr>
          <p:cNvPr id="3" name="QO_4_AN.36_1#6320d6565?pid=4a8ecab5d&amp;color=0,0,0&amp;vtp=1&amp;bbb=1&amp;hb=1"/>
          <p:cNvSpPr/>
          <p:nvPr/>
        </p:nvSpPr>
        <p:spPr>
          <a:xfrm>
            <a:off x="932688" y="2003525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①减少人力、物力的投入，提高工作效率；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②代替人类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对危险区域进行探索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，降低科考人员的安全风险；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③拓宽科考范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，提高科考数据的精确性。（4分，任答两点）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714dcb460?pid=0914dbbae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本专题与时事热点密切相关，重难考点有美国的自然环境特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征和农业带（区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工业区的分布特征及其发展的有利条件，巴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西自然环境特征和人口、城市、农业区的分布特征及其形成原因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极地地区的自然环境特征、科学考察及环境保护等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2a234891.fixed?pid=3b69f0e81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8000" dirty="0"/>
          </a:p>
        </p:txBody>
      </p:sp>
      <p:sp>
        <p:nvSpPr>
          <p:cNvPr id="3" name="C_2_BD#b2a234891.fixed?pid=3b69f0e81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7200" dirty="0"/>
          </a:p>
        </p:txBody>
      </p:sp>
      <p:sp>
        <p:nvSpPr>
          <p:cNvPr id="4" name="C_2#b2a234891.fixed?pid=3b69f0e81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b2a234891.fixed?lid=0914dbbae&amp;pid=3b69f0e81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b2a234891.fixed?lid=b2a234891&amp;pid=3b69f0e81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b2a234891.fixed?lid=235d580d7&amp;pid=3b69f0e81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b2a234891.fixed?lid=9989f6627&amp;pid=3b69f0e81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b2a234891.fixed?lid=3c5b66fd2&amp;pid=3b69f0e81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b2a234891.fixed?lid=0e83a2ec8&amp;pid=3b69f0e81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#f7ff31211?pid=b2a234891&amp;color=0,0,0&amp;tib=255,255,255&amp;vip=1#3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688" y="720000"/>
            <a:ext cx="10277856" cy="403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3_AN.1_1#f7ff31211.blank?pid=b2a234891&amp;color=0,0,0&amp;vpa=1&amp;vtp=1"/>
          <p:cNvSpPr/>
          <p:nvPr/>
        </p:nvSpPr>
        <p:spPr>
          <a:xfrm>
            <a:off x="4187951" y="2283624"/>
            <a:ext cx="807997" cy="219456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专门化</a:t>
            </a:r>
            <a:endParaRPr lang="en-US" altLang="zh-CN" sz="2100" dirty="0"/>
          </a:p>
        </p:txBody>
      </p:sp>
      <p:sp>
        <p:nvSpPr>
          <p:cNvPr id="4" name="QB_3_AN.2_1#f7ff31211.blank?pid=b2a234891&amp;color=0,0,0&amp;vpa=2&amp;vtp=1"/>
          <p:cNvSpPr/>
          <p:nvPr/>
        </p:nvSpPr>
        <p:spPr>
          <a:xfrm>
            <a:off x="8878824" y="2292768"/>
            <a:ext cx="630936" cy="21031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铁矿</a:t>
            </a:r>
            <a:endParaRPr lang="en-US" altLang="zh-CN" sz="2100" dirty="0"/>
          </a:p>
        </p:txBody>
      </p:sp>
      <p:sp>
        <p:nvSpPr>
          <p:cNvPr id="5" name="QB_3_AN.3_1#f7ff31211.blank?pid=b2a234891&amp;color=0,0,0&amp;vpa=3&amp;vtp=1"/>
          <p:cNvSpPr/>
          <p:nvPr/>
        </p:nvSpPr>
        <p:spPr>
          <a:xfrm>
            <a:off x="7024876" y="3554639"/>
            <a:ext cx="1195371" cy="201168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热带雨林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#f7ff31211?pid=b2a234891&amp;color=0,0,0&amp;mp=1&amp;tib=255,255,255&amp;vip=4#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688" y="720000"/>
            <a:ext cx="10259568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3_AN.4_1#f7ff31211.blank?pid=b2a234891&amp;color=0,0,0&amp;mp=1&amp;vpa=4&amp;vtp=1"/>
          <p:cNvSpPr/>
          <p:nvPr/>
        </p:nvSpPr>
        <p:spPr>
          <a:xfrm>
            <a:off x="1719072" y="976032"/>
            <a:ext cx="228600" cy="19202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100" dirty="0"/>
          </a:p>
        </p:txBody>
      </p:sp>
      <p:sp>
        <p:nvSpPr>
          <p:cNvPr id="4" name="QB_3_AN.5_1#f7ff31211.blank?pid=b2a234891&amp;color=0,0,0&amp;mp=1&amp;vpa=5&amp;vtp=1"/>
          <p:cNvSpPr/>
          <p:nvPr/>
        </p:nvSpPr>
        <p:spPr>
          <a:xfrm>
            <a:off x="2798064" y="994320"/>
            <a:ext cx="237744" cy="17373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35d580d7.fixed?pid=3b69f0e81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8000" dirty="0"/>
          </a:p>
        </p:txBody>
      </p:sp>
      <p:sp>
        <p:nvSpPr>
          <p:cNvPr id="3" name="C_2_BD#235d580d7.fixed?pid=3b69f0e81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7200" dirty="0"/>
          </a:p>
        </p:txBody>
      </p:sp>
      <p:sp>
        <p:nvSpPr>
          <p:cNvPr id="4" name="C_2#235d580d7.fixed?pid=3b69f0e81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235d580d7.fixed?lid=0914dbbae&amp;pid=3b69f0e81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235d580d7.fixed?lid=b2a234891&amp;pid=3b69f0e81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235d580d7.fixed?lid=235d580d7&amp;pid=3b69f0e81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235d580d7.fixed?lid=9989f6627&amp;pid=3b69f0e81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235d580d7.fixed?lid=3c5b66fd2&amp;pid=3b69f0e81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235d580d7.fixed?lid=0e83a2ec8&amp;pid=3b69f0e81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4244</Words>
  <Application>WPS 演示</Application>
  <PresentationFormat>宽屏</PresentationFormat>
  <Paragraphs>547</Paragraphs>
  <Slides>44</Slides>
  <Notes>43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9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Calibri</vt:lpstr>
      <vt:lpstr>Arial Unicode MS</vt:lpstr>
      <vt:lpstr>等线</vt:lpstr>
      <vt:lpstr>楷体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WPS_1767008123</cp:lastModifiedBy>
  <cp:revision>4</cp:revision>
  <dcterms:created xsi:type="dcterms:W3CDTF">2026-02-26T11:55:00Z</dcterms:created>
  <dcterms:modified xsi:type="dcterms:W3CDTF">2026-02-27T06:38:44Z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C11EF4C8F33F41E6A485B3176AC191AA_12</vt:lpwstr>
  </property>
</Properties>
</file>