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1" r:id="rId38"/>
    <p:sldId id="292" r:id="rId39"/>
    <p:sldId id="293" r:id="rId4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15" d="100"/>
          <a:sy n="115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4.xml"/><Relationship Id="rId7" Type="http://schemas.openxmlformats.org/officeDocument/2006/relationships/slide" Target="../slides/slide23.xml"/><Relationship Id="rId6" Type="http://schemas.openxmlformats.org/officeDocument/2006/relationships/slide" Target="../slides/slide21.xml"/><Relationship Id="rId5" Type="http://schemas.openxmlformats.org/officeDocument/2006/relationships/slide" Target="../slides/slide20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3.xml"/><Relationship Id="rId7" Type="http://schemas.openxmlformats.org/officeDocument/2006/relationships/slide" Target="../slides/slide32.xml"/><Relationship Id="rId6" Type="http://schemas.openxmlformats.org/officeDocument/2006/relationships/slide" Target="../slides/slide30.xml"/><Relationship Id="rId5" Type="http://schemas.openxmlformats.org/officeDocument/2006/relationships/slide" Target="../slides/slide29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54867941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7?lid=7b37a7e00&amp;cid=7b37a7e00&amp;vtp=1">
            <a:hlinkClick r:id="rId5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7?lid=1fe1dac1e&amp;cid=1fe1dac1e&amp;vtp=1">
            <a:hlinkClick r:id="rId6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7?lid=115459a99&amp;cid=115459a99&amp;vtp=1">
            <a:hlinkClick r:id="rId7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7?lid=12c670d6f&amp;cid=12c670d6f&amp;vtp=1">
            <a:hlinkClick r:id="rId8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49496d5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12?lid=d7834a7ee&amp;cid=d7834a7ee&amp;vtp=1">
            <a:hlinkClick r:id="rId5" action="ppaction://hlinksldjump"/>
          </p:cNvPr>
          <p:cNvSpPr/>
          <p:nvPr/>
        </p:nvSpPr>
        <p:spPr>
          <a:xfrm>
            <a:off x="49743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12?lid=992c35492&amp;cid=992c35492&amp;vtp=1">
            <a:hlinkClick r:id="rId6" action="ppaction://hlinksldjump"/>
          </p:cNvPr>
          <p:cNvSpPr/>
          <p:nvPr/>
        </p:nvSpPr>
        <p:spPr>
          <a:xfrm>
            <a:off x="544982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12?lid=0f49c532d&amp;cid=0f49c532d&amp;vtp=1">
            <a:hlinkClick r:id="rId7" action="ppaction://hlinksldjump"/>
          </p:cNvPr>
          <p:cNvSpPr/>
          <p:nvPr/>
        </p:nvSpPr>
        <p:spPr>
          <a:xfrm>
            <a:off x="59161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12?lid=8ca7cbccd&amp;cid=8ca7cbccd&amp;vtp=1">
            <a:hlinkClick r:id="rId7" action="ppaction://hlinksldjump"/>
          </p:cNvPr>
          <p:cNvSpPr/>
          <p:nvPr/>
        </p:nvSpPr>
        <p:spPr>
          <a:xfrm>
            <a:off x="639165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8" name="C_0#auto_editor_catalog_12?lid=4e019ee27&amp;cid=4e019ee27&amp;vtp=1">
            <a:hlinkClick r:id="rId8" action="ppaction://hlinksldjump"/>
          </p:cNvPr>
          <p:cNvSpPr/>
          <p:nvPr/>
        </p:nvSpPr>
        <p:spPr>
          <a:xfrm>
            <a:off x="68671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8ce4061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8625c6b7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bb3ec6b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fb9fbb1c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9755a509d69ba6ffc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5.xml"/><Relationship Id="rId4" Type="http://schemas.openxmlformats.org/officeDocument/2006/relationships/slide" Target="slide17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5.xml"/><Relationship Id="rId4" Type="http://schemas.openxmlformats.org/officeDocument/2006/relationships/slide" Target="slide17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5.xml"/><Relationship Id="rId4" Type="http://schemas.openxmlformats.org/officeDocument/2006/relationships/slide" Target="slide17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5.xml"/><Relationship Id="rId7" Type="http://schemas.openxmlformats.org/officeDocument/2006/relationships/slide" Target="slide27.xml"/><Relationship Id="rId6" Type="http://schemas.openxmlformats.org/officeDocument/2006/relationships/slide" Target="slide25.xml"/><Relationship Id="rId5" Type="http://schemas.openxmlformats.org/officeDocument/2006/relationships/slide" Target="slide17.xml"/><Relationship Id="rId4" Type="http://schemas.openxmlformats.org/officeDocument/2006/relationships/slide" Target="slide9.xml"/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6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5.xml"/><Relationship Id="rId4" Type="http://schemas.openxmlformats.org/officeDocument/2006/relationships/slide" Target="slide17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5.xml"/><Relationship Id="rId4" Type="http://schemas.openxmlformats.org/officeDocument/2006/relationships/slide" Target="slide17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7.xml"/><Relationship Id="rId5" Type="http://schemas.openxmlformats.org/officeDocument/2006/relationships/slide" Target="slide25.xml"/><Relationship Id="rId4" Type="http://schemas.openxmlformats.org/officeDocument/2006/relationships/slide" Target="slide17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54666c367?pid=bb3ec6b67&amp;color=0,0,0&amp;vtp=1&amp;bt=1&amp;bbb=1&amp;hb=1"/>
          <p:cNvSpPr/>
          <p:nvPr/>
        </p:nvSpPr>
        <p:spPr>
          <a:xfrm>
            <a:off x="932688" y="720000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1.世界人口问题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1）人口增长过快→问题：资源消耗多、就业困难、贫困等问题。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2）人口增长过慢→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问题：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、国防兵力不足、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过重等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3）解决措施：制定相应的人口政策（如控制或鼓励生育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），使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人口的增长与社会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、经济的发展相适应，与环境、资源相协调。</a:t>
            </a:r>
            <a:endParaRPr lang="en-US" altLang="zh-CN" sz="2800" dirty="0"/>
          </a:p>
        </p:txBody>
      </p:sp>
      <p:sp>
        <p:nvSpPr>
          <p:cNvPr id="3" name="P_3_AN.4_1#54666c367.blank?pid=bb3ec6b67&amp;color=0,0,0&amp;vpa=4&amp;vtp=1&amp;bbb=1"/>
          <p:cNvSpPr/>
          <p:nvPr/>
        </p:nvSpPr>
        <p:spPr>
          <a:xfrm>
            <a:off x="5405469" y="1984920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劳动力短缺</a:t>
            </a:r>
            <a:endParaRPr lang="en-US" altLang="zh-CN" sz="2800" dirty="0"/>
          </a:p>
        </p:txBody>
      </p:sp>
      <p:sp>
        <p:nvSpPr>
          <p:cNvPr id="4" name="P_3_AN.5_1#54666c367.blank?pid=bb3ec6b67&amp;color=0,0,0&amp;vpa=5&amp;vtp=1&amp;bbb=1"/>
          <p:cNvSpPr/>
          <p:nvPr/>
        </p:nvSpPr>
        <p:spPr>
          <a:xfrm>
            <a:off x="1031907" y="2632620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社会养老负担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54666c367?pid=bb3ec6b67&amp;color=0,0,0&amp;vtp=1&amp;bt=1&amp;bbb=1&amp;hb=1"/>
          <p:cNvSpPr/>
          <p:nvPr/>
        </p:nvSpPr>
        <p:spPr>
          <a:xfrm>
            <a:off x="932688" y="720000"/>
            <a:ext cx="1032357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2.世界人口分布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1）世界人口的分布规律。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人口稠密区：亚洲的东部和南部、欧洲西部及北美东部。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人口稀疏区：极端干旱的沙漠地区、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过于湿热的雨林地区、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终年严寒的高纬度地区和地势高峻的高原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山地。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（2）世界人口分布不均的原因：自然条件包括气候、地形、土壤、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5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资源等；社会经济条件包括交通条件、工农业基础、政治等；历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marL="0" marR="0" lvl="0" indent="0" defTabSz="914400" rtl="0" eaLnBrk="1" fontAlgn="auto" latinLnBrk="1" hangingPunct="1">
              <a:lnSpc>
                <a:spcPts val="4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史因素包括政策、战争等。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54666c367?pid=bb3ec6b67&amp;color=0,0,0&amp;mp=1&amp;vtp=1&amp;bt=1&amp;bb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3.世界不同的人种：分为黄种人、白种人和黑种人三个主要人种。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4.村落容易发展为城镇的条件</a:t>
            </a:r>
            <a:r>
              <a:rPr lang="en-US" altLang="zh-CN" sz="2800" b="1" i="0" dirty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i="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</a:t>
            </a:r>
            <a:r>
              <a:rPr lang="en-US" altLang="zh-CN" sz="2800" spc="-1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</a:t>
            </a:r>
            <a:endParaRPr lang="en-US" altLang="zh-CN" sz="2800" spc="-100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spc="-1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1" i="0" spc="-100" dirty="0" smtClean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100" dirty="0"/>
          </a:p>
        </p:txBody>
      </p:sp>
      <p:sp>
        <p:nvSpPr>
          <p:cNvPr id="4" name="P_3_AN.6_1#54666c367.blank?pid=bb3ec6b67&amp;color=0,0,0&amp;mp=1&amp;vpa=6&amp;vtp=1&amp;bbb=1&amp;hb=1"/>
          <p:cNvSpPr/>
          <p:nvPr/>
        </p:nvSpPr>
        <p:spPr>
          <a:xfrm>
            <a:off x="932688" y="1317821"/>
            <a:ext cx="10323321" cy="1207072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indent="5088255" latinLnBrk="1">
              <a:lnSpc>
                <a:spcPct val="150000"/>
              </a:lnSpc>
            </a:pPr>
            <a:r>
              <a:rPr lang="en-US" altLang="zh-CN" sz="2800" b="1" i="0" dirty="0" err="1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水源充足、地形平坦、</a:t>
            </a:r>
            <a:r>
              <a:rPr lang="en-US" altLang="zh-CN" sz="2800" b="1" i="0" dirty="0" err="1" smtClean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交通便利等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54666c367?pid=bb3ec6b67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6672" y="720000"/>
            <a:ext cx="1435608" cy="50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_BD#54666c367?pid=bb3ec6b67&amp;color=0,0,0&amp;vtp=1&amp;bbb=1&amp;hb=1"/>
          <p:cNvSpPr/>
          <p:nvPr/>
        </p:nvSpPr>
        <p:spPr>
          <a:xfrm>
            <a:off x="932688" y="1359064"/>
            <a:ext cx="10323576" cy="46669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分析影响人口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、聚落分布疏密条件的方法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地势平坦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土壤肥沃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水源充足的河流中下游冲积平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原上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农业发达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人口密集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聚落分布多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地势高峻的高原山区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土地贫瘠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不适合耕作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人口稀少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聚落分布少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在那些终年被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冰雪覆盖的高山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高原地区则基本无聚落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气候温暖湿润的地区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人口稠密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聚落多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资源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渔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矿产等资源丰富的地区便于发展各种工农业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人口较多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聚落多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#4.1.3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54666c367?pid=bb3ec6b67&amp;color=0,0,0&amp;vtp=1&amp;bt=1&amp;bbb=1&amp;hb=1"/>
          <p:cNvSpPr/>
          <p:nvPr/>
        </p:nvSpPr>
        <p:spPr>
          <a:xfrm>
            <a:off x="932688" y="720000"/>
            <a:ext cx="10323576" cy="50606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5.不同的语言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、宗教和文化习俗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1）语言：汉语、英语、法语、俄语、西班牙语、阿拉伯语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世界主要语言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也是联合国的工作语言。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2）宗教：基督教、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伊斯兰教和佛教是世界的三大宗教。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3）饮食：受自然环境的影响，各地种植的农作物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、饲养的动物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不同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传统的主要食物有所不同。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4）服饰：气候寒冷的地区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，传统服饰以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为主；气候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炎热的地区，传统服饰以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或丝织品为主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#5.4</a:t>
            </a:r>
            <a:endParaRPr lang="en-US" altLang="zh-CN" sz="2800" dirty="0"/>
          </a:p>
        </p:txBody>
      </p:sp>
      <p:sp>
        <p:nvSpPr>
          <p:cNvPr id="3" name="P_3_AN.7_1#54666c367.blank?pid=bb3ec6b67&amp;color=0,0,0&amp;vpa=7&amp;vtp=1&amp;bbb=1"/>
          <p:cNvSpPr/>
          <p:nvPr/>
        </p:nvSpPr>
        <p:spPr>
          <a:xfrm>
            <a:off x="7550182" y="4575720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皮毛制品</a:t>
            </a:r>
            <a:endParaRPr lang="en-US" altLang="zh-CN" sz="2800" dirty="0"/>
          </a:p>
        </p:txBody>
      </p:sp>
      <p:sp>
        <p:nvSpPr>
          <p:cNvPr id="4" name="P_3_AN.8_1#54666c367.blank?pid=bb3ec6b67&amp;color=0,0,0&amp;vpa=8&amp;vtp=1&amp;bbb=1"/>
          <p:cNvSpPr/>
          <p:nvPr/>
        </p:nvSpPr>
        <p:spPr>
          <a:xfrm>
            <a:off x="4872069" y="5202465"/>
            <a:ext cx="1687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棉麻制品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54666c367?pid=bb3ec6b67&amp;color=0,0,0&amp;vtp=1&amp;bt=1&amp;bbb=1&amp;hb=1"/>
          <p:cNvSpPr/>
          <p:nvPr/>
        </p:nvSpPr>
        <p:spPr>
          <a:xfrm>
            <a:off x="932688" y="722376"/>
            <a:ext cx="10323576" cy="18221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（5）交通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：亚洲东南部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，非洲北部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6）建筑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：传统民居的建筑材料往往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，建筑结构适应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气候。如北欧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、地中海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、西亚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5.6</a:t>
            </a:r>
            <a:endParaRPr lang="en-US" altLang="zh-CN" sz="2800" dirty="0"/>
          </a:p>
        </p:txBody>
      </p:sp>
      <p:sp>
        <p:nvSpPr>
          <p:cNvPr id="3" name="P_3_AN.9_1#54666c367.blank?pid=bb3ec6b67&amp;color=0,0,0&amp;vpa=9&amp;vtp=1&amp;bbb=1"/>
          <p:cNvSpPr/>
          <p:nvPr/>
        </p:nvSpPr>
        <p:spPr>
          <a:xfrm>
            <a:off x="4692681" y="691896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水上市场</a:t>
            </a:r>
            <a:endParaRPr lang="en-US" altLang="zh-CN" sz="2800" dirty="0"/>
          </a:p>
        </p:txBody>
      </p:sp>
      <p:sp>
        <p:nvSpPr>
          <p:cNvPr id="4" name="P_3_AN.10_1#54666c367.blank?pid=bb3ec6b67&amp;color=0,0,0&amp;vpa=10&amp;vtp=1&amp;bbb=1"/>
          <p:cNvSpPr/>
          <p:nvPr/>
        </p:nvSpPr>
        <p:spPr>
          <a:xfrm>
            <a:off x="8256620" y="691896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骆驼商队</a:t>
            </a:r>
            <a:endParaRPr lang="en-US" altLang="zh-CN" sz="2800" dirty="0"/>
          </a:p>
        </p:txBody>
      </p:sp>
      <p:sp>
        <p:nvSpPr>
          <p:cNvPr id="5" name="P_3_AN.11_1#54666c367.blank?pid=bb3ec6b67&amp;color=0,0,0&amp;vpa=11&amp;vtp=1&amp;bbb=1"/>
          <p:cNvSpPr/>
          <p:nvPr/>
        </p:nvSpPr>
        <p:spPr>
          <a:xfrm>
            <a:off x="6835807" y="1339596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就地取材</a:t>
            </a:r>
            <a:endParaRPr lang="en-US" altLang="zh-CN" sz="2800" dirty="0"/>
          </a:p>
        </p:txBody>
      </p:sp>
      <p:sp>
        <p:nvSpPr>
          <p:cNvPr id="6" name="P_3_AN.12_1#54666c367.blank?pid=bb3ec6b67&amp;color=0,0,0&amp;vpa=12&amp;vtp=1&amp;bbb=1"/>
          <p:cNvSpPr/>
          <p:nvPr/>
        </p:nvSpPr>
        <p:spPr>
          <a:xfrm>
            <a:off x="3086131" y="1966341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木屋</a:t>
            </a:r>
            <a:endParaRPr lang="en-US" altLang="zh-CN" sz="2800" dirty="0"/>
          </a:p>
        </p:txBody>
      </p:sp>
      <p:sp>
        <p:nvSpPr>
          <p:cNvPr id="7" name="P_3_AN.13_1#54666c367.blank?pid=bb3ec6b67&amp;color=0,0,0&amp;vpa=13&amp;vtp=1&amp;bbb=1"/>
          <p:cNvSpPr/>
          <p:nvPr/>
        </p:nvSpPr>
        <p:spPr>
          <a:xfrm>
            <a:off x="5581681" y="1966341"/>
            <a:ext cx="97313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石屋</a:t>
            </a:r>
            <a:endParaRPr lang="en-US" altLang="zh-CN" sz="2800" dirty="0"/>
          </a:p>
        </p:txBody>
      </p:sp>
      <p:sp>
        <p:nvSpPr>
          <p:cNvPr id="8" name="P_3_AN.14_1#54666c367.blank?pid=bb3ec6b67&amp;color=0,0,0&amp;vpa=14&amp;vtp=1&amp;bbb=1"/>
          <p:cNvSpPr/>
          <p:nvPr/>
        </p:nvSpPr>
        <p:spPr>
          <a:xfrm>
            <a:off x="7720045" y="1966341"/>
            <a:ext cx="13303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平顶屋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  <p:bldP spid="7" grpId="0" animBg="1" build="p"/>
      <p:bldP spid="8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54666c367?pid=bb3ec6b67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92040" y="720000"/>
            <a:ext cx="2404872" cy="84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P_3_BD#54666c367?iti=1&amp;pid=bb3ec6b67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0120" y="1689264"/>
            <a:ext cx="10277856" cy="3136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54666c367?iti=1&amp;pid=bb3ec6b67&amp;color=0,0,0&amp;vtp=1&amp;bbb=1"/>
          <p:cNvSpPr/>
          <p:nvPr/>
        </p:nvSpPr>
        <p:spPr>
          <a:xfrm>
            <a:off x="1642936" y="4952656"/>
            <a:ext cx="8912224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认识某区域的气候特征及其对当地生产生活的影响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54867941b.fixed?pid=96c547774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8000" dirty="0"/>
          </a:p>
        </p:txBody>
      </p:sp>
      <p:sp>
        <p:nvSpPr>
          <p:cNvPr id="3" name="C_2_BD#54867941b.fixed?pid=96c547774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7200" dirty="0"/>
          </a:p>
        </p:txBody>
      </p:sp>
      <p:sp>
        <p:nvSpPr>
          <p:cNvPr id="4" name="C_2#54867941b.fixed?pid=96c547774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54867941b.fixed?lid=8ce406139&amp;pid=96c547774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54867941b.fixed?lid=8625c6b7c&amp;pid=96c547774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54867941b.fixed?lid=bb3ec6b67&amp;pid=96c547774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54867941b.fixed?lid=54867941b&amp;pid=96c547774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54867941b.fixed?lid=fb9fbb1c5&amp;pid=96c547774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54867941b.fixed?lid=49496d552&amp;pid=96c547774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15_1#3013f1c8e?pid=54867941b&amp;color=0,0,0&amp;vtp=1&amp;bt=1&amp;bbb=1&amp;hb=1"/>
          <p:cNvSpPr/>
          <p:nvPr/>
        </p:nvSpPr>
        <p:spPr>
          <a:xfrm>
            <a:off x="932688" y="720000"/>
            <a:ext cx="10323576" cy="18506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5-1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为某年世界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印度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德国人口年龄构成和人口抚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养比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（0—14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岁和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岁及以上人口与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15—64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岁人口之比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统计表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15_2#3013f1c8e?pid=54867941b&amp;color=0,0,0&amp;vtp=1&amp;bt=1&amp;bbb=1&amp;hb=1"/>
          <p:cNvSpPr/>
          <p:nvPr/>
        </p:nvSpPr>
        <p:spPr>
          <a:xfrm>
            <a:off x="932688" y="720000"/>
            <a:ext cx="10323576" cy="974408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表5-1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某年世界、中国、印度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、德国人口年龄构成和人口抚养比统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计表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</a:t>
            </a:r>
            <a:endParaRPr lang="en-US" altLang="zh-CN" sz="2800" dirty="0"/>
          </a:p>
        </p:txBody>
      </p:sp>
      <p:graphicFrame>
        <p:nvGraphicFramePr>
          <p:cNvPr id="20" name="QM_3_BD.15_3#3013f1c8e?colgroup=3,22,3&amp;pid=54867941b&amp;color=0,0,0&amp;vtp=1&amp;bbb=1&amp;hb=1"/>
          <p:cNvGraphicFramePr>
            <a:graphicFrameLocks noGrp="1"/>
          </p:cNvGraphicFramePr>
          <p:nvPr/>
        </p:nvGraphicFramePr>
        <p:xfrm>
          <a:off x="932688" y="1827506"/>
          <a:ext cx="10320019" cy="4330129"/>
        </p:xfrm>
        <a:graphic>
          <a:graphicData uri="http://schemas.openxmlformats.org/drawingml/2006/table">
            <a:tbl>
              <a:tblPr/>
              <a:tblGrid>
                <a:gridCol w="1245066"/>
                <a:gridCol w="2481364"/>
                <a:gridCol w="2847275"/>
                <a:gridCol w="2510016"/>
                <a:gridCol w="1236298"/>
              </a:tblGrid>
              <a:tr h="520383"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世界和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国家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人口年龄构成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人口抚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0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养比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601978">
                <a:tc vMerge="1">
                  <a:tcPr/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0—14岁人口占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总人口比重/%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15—64</a:t>
                      </a:r>
                      <a:r>
                        <a:rPr lang="en-US" altLang="zh-CN" sz="2800" b="1" i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岁人口占总人口比重/%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65</a:t>
                      </a:r>
                      <a:r>
                        <a:rPr lang="en-US" altLang="zh-CN" sz="2800" b="1" i="0" dirty="0" smtClean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岁及以上人口占总人口比重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/%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vMerge="1">
                  <a:tcPr/>
                </a:tc>
              </a:tr>
              <a:tr h="55194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27.7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64.9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7.4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0.5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94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20.9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71.3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7.8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0.4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94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32.2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63.1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4.7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0.6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94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④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13.9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66.5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19.6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0.5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96c547774.fixed?color=0,0,0&amp;vtp=1&amp;bbb=1"/>
          <p:cNvSpPr/>
          <p:nvPr/>
        </p:nvSpPr>
        <p:spPr>
          <a:xfrm>
            <a:off x="0" y="2157984"/>
            <a:ext cx="12188952" cy="126187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专题五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居民与文化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发展与合作</a:t>
            </a:r>
            <a:endParaRPr lang="en-US" altLang="zh-CN" sz="6000" dirty="0"/>
          </a:p>
        </p:txBody>
      </p:sp>
      <p:sp>
        <p:nvSpPr>
          <p:cNvPr id="3" name="C_1#96c547774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1#96c547774.fixed?color=0,0,0&amp;vtp=1&amp;bbb=1"/>
          <p:cNvSpPr/>
          <p:nvPr/>
        </p:nvSpPr>
        <p:spPr>
          <a:xfrm>
            <a:off x="3099816" y="5330952"/>
            <a:ext cx="1947672" cy="40233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专题五</a:t>
            </a:r>
            <a:endParaRPr lang="en-US" altLang="zh-CN" sz="2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6_1#7b37a7e00?pid=3013f1c8e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代表的是(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17_1#7b37a7e00.bracket?pid=3013f1c8e&amp;color=0,0,0&amp;vpa=15&amp;vtp=1"/>
          <p:cNvSpPr/>
          <p:nvPr/>
        </p:nvSpPr>
        <p:spPr>
          <a:xfrm>
            <a:off x="3262344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16_2#7b37a7e00.choices?pid=3013f1c8e&amp;color=0,0,0&amp;vtp=1&amp;bbb=1"/>
          <p:cNvSpPr/>
          <p:nvPr/>
        </p:nvSpPr>
        <p:spPr>
          <a:xfrm>
            <a:off x="932688" y="135449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.世界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B.中国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C.印度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.德国</a:t>
            </a:r>
            <a:endParaRPr lang="en-US" altLang="zh-CN" sz="2800" dirty="0"/>
          </a:p>
        </p:txBody>
      </p:sp>
      <p:sp>
        <p:nvSpPr>
          <p:cNvPr id="5" name="QC_4_AS.18_1#7b37a7e00?pid=3013f1c8e&amp;color=0,0,0&amp;vtp=1&amp;bbb=1&amp;hb=1"/>
          <p:cNvSpPr/>
          <p:nvPr/>
        </p:nvSpPr>
        <p:spPr>
          <a:xfrm>
            <a:off x="932688" y="1993492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结合所学知识分析可知，德国人口老龄化最严重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为德国；印度人口增长快，老年人口比重小，所以③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为印度；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中国实行计划生育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，人口自然增长率降低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，少年儿童人口比重较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小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，所以②为中国，①为世界。故选A项。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9_1#1fe1dac1e?pid=3013f1c8e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人口抚养比低的原因是(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0_1#1fe1dac1e.bracket?pid=3013f1c8e&amp;color=0,0,0&amp;vpa=16&amp;vtp=1"/>
          <p:cNvSpPr/>
          <p:nvPr/>
        </p:nvSpPr>
        <p:spPr>
          <a:xfrm>
            <a:off x="5418169" y="7161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19_2#1fe1dac1e.choices?pid=3013f1c8e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.老年人口比重大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.青壮年人口比重大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C.儿童人口比重大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.社会保障体系完善</a:t>
            </a:r>
            <a:endParaRPr lang="en-US" altLang="zh-CN" sz="2800" dirty="0"/>
          </a:p>
        </p:txBody>
      </p:sp>
      <p:sp>
        <p:nvSpPr>
          <p:cNvPr id="5" name="QC_4_AS.21_1#1fe1dac1e?pid=3013f1c8e&amp;color=0,0,0&amp;vtp=1&amp;bbb=1&amp;hb=1"/>
          <p:cNvSpPr/>
          <p:nvPr/>
        </p:nvSpPr>
        <p:spPr>
          <a:xfrm>
            <a:off x="932688" y="2639287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据上题分析可知，②为中国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，中国人口抚养比低的原因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15—64岁青壮年人口比重大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，而少年儿童人口及老年人口的比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重较小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。故选B项。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22_1#cd9bd8192?pid=54867941b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【新课标·太空探索】（2024·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）2024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嫦娥六号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探测器顺利完成了世界首次月球背面智能快速采样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探测器还搭载了欧洲空间局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法国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意大利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巴基斯坦的科研设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备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协同开展科学探测任务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3～4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3_1#115459a99?pid=cd9bd8192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探测器顺利完成世界首次月球背面智能快速采样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，主要得益于我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4_1#115459a99.bracket?pid=cd9bd8192&amp;color=0,0,0&amp;vpa=17&amp;vtp=1"/>
          <p:cNvSpPr/>
          <p:nvPr/>
        </p:nvSpPr>
        <p:spPr>
          <a:xfrm>
            <a:off x="1579594" y="1354365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23_2#115459a99.choices?pid=cd9bd8192&amp;color=0,0,0&amp;vtp=1&amp;bbb=1"/>
          <p:cNvSpPr/>
          <p:nvPr/>
        </p:nvSpPr>
        <p:spPr>
          <a:xfrm>
            <a:off x="932688" y="1995715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.资源丰富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B.科技先进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C.人口众多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.农业发达</a:t>
            </a:r>
            <a:endParaRPr lang="en-US" altLang="zh-CN" sz="2800" dirty="0"/>
          </a:p>
        </p:txBody>
      </p:sp>
      <p:sp>
        <p:nvSpPr>
          <p:cNvPr id="5" name="QC_4_AS.25_1#115459a99?pid=cd9bd8192&amp;color=0,0,0&amp;vtp=1&amp;bbb=1&amp;hb=1"/>
          <p:cNvSpPr/>
          <p:nvPr/>
        </p:nvSpPr>
        <p:spPr>
          <a:xfrm>
            <a:off x="932688" y="2634715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“嫦娥六号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”探测器顺利完成世界首次月球背面智能快速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采样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，需要强大的科技力量作支撑，与资源丰富、人口众多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、农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业发达关系不大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。故选B项。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6_1#12c670d6f?pid=cd9bd8192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探测器搭载多国科研设备，协同开展科学探测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，体现了我国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7_1#12c670d6f.bracket?pid=cd9bd8192&amp;color=0,0,0&amp;vpa=18&amp;vtp=1"/>
          <p:cNvSpPr/>
          <p:nvPr/>
        </p:nvSpPr>
        <p:spPr>
          <a:xfrm>
            <a:off x="1209707" y="1354365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26_2#12c670d6f?pid=cd9bd8192&amp;color=0,0,0&amp;vtp=1&amp;bbb=1"/>
          <p:cNvSpPr/>
          <p:nvPr/>
        </p:nvSpPr>
        <p:spPr>
          <a:xfrm>
            <a:off x="932688" y="198758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①大国担当精神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②共同发展理念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③开放包容态度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④共同富裕思想</a:t>
            </a:r>
            <a:endParaRPr lang="en-US" altLang="zh-CN" sz="2800" spc="-100" dirty="0"/>
          </a:p>
        </p:txBody>
      </p:sp>
      <p:sp>
        <p:nvSpPr>
          <p:cNvPr id="5" name="QC_4_BD.26_3#12c670d6f.choices?pid=cd9bd8192&amp;color=0,0,0&amp;vtp=1&amp;bbb=1"/>
          <p:cNvSpPr/>
          <p:nvPr/>
        </p:nvSpPr>
        <p:spPr>
          <a:xfrm>
            <a:off x="932688" y="261877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B.②③④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.①③④</a:t>
            </a:r>
            <a:endParaRPr lang="en-US" altLang="zh-CN" sz="2800" dirty="0"/>
          </a:p>
        </p:txBody>
      </p:sp>
      <p:sp>
        <p:nvSpPr>
          <p:cNvPr id="6" name="QC_4_AS.28_1#12c670d6f?pid=cd9bd8192&amp;color=0,0,0&amp;vtp=1&amp;bbb=1&amp;hb=1"/>
          <p:cNvSpPr/>
          <p:nvPr/>
        </p:nvSpPr>
        <p:spPr>
          <a:xfrm>
            <a:off x="932688" y="3257777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我国探测器搭载多国科研设备，协同开展科学探测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是我国大国担当的体现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，表明了我国开放包容的态度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，同时展现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了我国与各国共同发展的理念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，①②③正确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；协同开展科学探测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与共同富裕思想关系不大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，④错误。故选A项。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fb9fbb1c5.fixed?pid=96c547774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8000" dirty="0"/>
          </a:p>
        </p:txBody>
      </p:sp>
      <p:sp>
        <p:nvSpPr>
          <p:cNvPr id="3" name="C_2_BD#fb9fbb1c5.fixed?pid=96c547774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7200" dirty="0"/>
          </a:p>
        </p:txBody>
      </p:sp>
      <p:sp>
        <p:nvSpPr>
          <p:cNvPr id="4" name="C_2#fb9fbb1c5.fixed?pid=96c547774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fb9fbb1c5.fixed?lid=8ce406139&amp;pid=96c547774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fb9fbb1c5.fixed?lid=8625c6b7c&amp;pid=96c547774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fb9fbb1c5.fixed?lid=bb3ec6b67&amp;pid=96c547774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fb9fbb1c5.fixed?lid=54867941b&amp;pid=96c547774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fb9fbb1c5.fixed?lid=fb9fbb1c5&amp;pid=96c547774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fb9fbb1c5.fixed?lid=49496d552&amp;pid=96c547774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453fe32b8?pid=fb9fbb1c5&amp;color=0,0,0&amp;vtp=1&amp;bt=1&amp;bbb=1&amp;hb=1"/>
          <p:cNvSpPr/>
          <p:nvPr/>
        </p:nvSpPr>
        <p:spPr>
          <a:xfrm>
            <a:off x="932688" y="720000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试举例并介绍某地建筑特点及其与当地自然环境的关系。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以西亚、北非传统居民为例）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建筑特点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北非的传统民居窗小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平顶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厚墙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与当地自然环境的关系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当地气候炎热干燥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多风沙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窗小能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有效防止大量强光照射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预防风沙侵袭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厚墙可用来隔热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样可以有效阻隔热浪侵袭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9496d552.fixed?pid=96c547774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8000" dirty="0"/>
          </a:p>
        </p:txBody>
      </p:sp>
      <p:sp>
        <p:nvSpPr>
          <p:cNvPr id="3" name="C_2_BD#49496d552.fixed?pid=96c547774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7200" dirty="0"/>
          </a:p>
        </p:txBody>
      </p:sp>
      <p:sp>
        <p:nvSpPr>
          <p:cNvPr id="4" name="C_2#49496d552.fixed?pid=96c547774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49496d552.fixed?lid=8ce406139&amp;pid=96c547774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49496d552.fixed?lid=8625c6b7c&amp;pid=96c547774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49496d552.fixed?lid=bb3ec6b67&amp;pid=96c547774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49496d552.fixed?lid=54867941b&amp;pid=96c547774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49496d552.fixed?lid=fb9fbb1c5&amp;pid=96c547774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49496d552.fixed?lid=49496d552&amp;pid=96c547774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29_1#91905df9b?pid=49496d552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山东枣庄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国际上人口年龄结构的划分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通常以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及以下为少年儿童人口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，15—59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岁为劳动年龄人口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岁及以上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为老年人口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5-4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为东亚人口年龄结构变化图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29_2#91905df9b?iti=2&amp;htil=1&amp;pid=49496d552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8776" y="738288"/>
            <a:ext cx="5029200" cy="343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29_3#91905df9b?iti=2&amp;htil=1&amp;pid=49496d552&amp;color=0,0,0&amp;vtp=1&amp;bbb=1"/>
          <p:cNvSpPr/>
          <p:nvPr/>
        </p:nvSpPr>
        <p:spPr>
          <a:xfrm>
            <a:off x="6223064" y="4297717"/>
            <a:ext cx="5000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东亚人口年龄结构变化图</a:t>
            </a:r>
            <a:endParaRPr lang="en-US" altLang="zh-CN" sz="2800" dirty="0"/>
          </a:p>
        </p:txBody>
      </p:sp>
      <p:sp>
        <p:nvSpPr>
          <p:cNvPr id="4" name="QC_4_BD.30_1#d7834a7ee?htil=1&amp;pid=91905df9b&amp;color=0,0,0&amp;vtp=1&amp;bt=1&amp;bbb=1&amp;hb=1"/>
          <p:cNvSpPr/>
          <p:nvPr/>
        </p:nvSpPr>
        <p:spPr>
          <a:xfrm>
            <a:off x="932688" y="720000"/>
            <a:ext cx="515721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关于东亚人口年龄结构的说法，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正确的是(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5" name="QC_4_BD.30_2#d7834a7ee.choices?htil=1&amp;pid=91905df9b&amp;color=0,0,0&amp;vtp=1&amp;bbb=1"/>
          <p:cNvSpPr/>
          <p:nvPr/>
        </p:nvSpPr>
        <p:spPr>
          <a:xfrm>
            <a:off x="932688" y="2003525"/>
            <a:ext cx="515721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A.少年儿童人口比重呈上升趋势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.劳动年龄人口比重呈下降趋势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.老年人口比重呈下降趋势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.人口自然增长率越来越高</a:t>
            </a:r>
            <a:endParaRPr lang="en-US" altLang="zh-CN" sz="2800" dirty="0"/>
          </a:p>
        </p:txBody>
      </p:sp>
      <p:sp>
        <p:nvSpPr>
          <p:cNvPr id="6" name="QC_4_AN.31_1#d7834a7ee.bracket?pid=91905df9b&amp;color=0,0,0&amp;vpa=19&amp;vtp=1"/>
          <p:cNvSpPr/>
          <p:nvPr/>
        </p:nvSpPr>
        <p:spPr>
          <a:xfrm>
            <a:off x="2651157" y="1354365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96c547774?lid=8ce406139&amp;cid=8ce406139&amp;tib=255,255,255&amp;vtp=1&amp;bt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060704"/>
            <a:ext cx="612648" cy="612648"/>
          </a:xfrm>
          <a:prstGeom prst="rect">
            <a:avLst/>
          </a:prstGeom>
        </p:spPr>
      </p:pic>
      <p:sp>
        <p:nvSpPr>
          <p:cNvPr id="3" name="C_1#目录1:96c547774?lid=8ce406139&amp;cid=8ce406139&amp;vtp=1&amp;bbb=1">
            <a:hlinkClick r:id="rId1" action="ppaction://hlinksldjump"/>
          </p:cNvPr>
          <p:cNvSpPr/>
          <p:nvPr/>
        </p:nvSpPr>
        <p:spPr>
          <a:xfrm>
            <a:off x="6309360" y="1060704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2400" dirty="0"/>
          </a:p>
        </p:txBody>
      </p:sp>
      <p:sp>
        <p:nvSpPr>
          <p:cNvPr id="4" name="C_1#目录1:96c547774?lid=8ce406139&amp;cid=8ce406139&amp;vtp=1&amp;bbb=1">
            <a:hlinkClick r:id="rId1" action="ppaction://hlinksldjump"/>
          </p:cNvPr>
          <p:cNvSpPr/>
          <p:nvPr/>
        </p:nvSpPr>
        <p:spPr>
          <a:xfrm>
            <a:off x="7095744" y="1078992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2800" dirty="0"/>
          </a:p>
        </p:txBody>
      </p:sp>
      <p:pic>
        <p:nvPicPr>
          <p:cNvPr id="5" name="C_1#目录1:96c547774?lid=8625c6b7c&amp;cid=8625c6b7c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874520"/>
            <a:ext cx="612648" cy="612648"/>
          </a:xfrm>
          <a:prstGeom prst="rect">
            <a:avLst/>
          </a:prstGeom>
        </p:spPr>
      </p:pic>
      <p:sp>
        <p:nvSpPr>
          <p:cNvPr id="6" name="C_1#目录1:96c547774?lid=8625c6b7c&amp;cid=8625c6b7c&amp;vtp=1&amp;bbb=1">
            <a:hlinkClick r:id="rId3" action="ppaction://hlinksldjump"/>
          </p:cNvPr>
          <p:cNvSpPr/>
          <p:nvPr/>
        </p:nvSpPr>
        <p:spPr>
          <a:xfrm>
            <a:off x="6309360" y="187452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2400" dirty="0"/>
          </a:p>
        </p:txBody>
      </p:sp>
      <p:sp>
        <p:nvSpPr>
          <p:cNvPr id="7" name="C_1#目录1:96c547774?lid=8625c6b7c&amp;cid=8625c6b7c&amp;vtp=1&amp;bbb=1">
            <a:hlinkClick r:id="rId3" action="ppaction://hlinksldjump"/>
          </p:cNvPr>
          <p:cNvSpPr/>
          <p:nvPr/>
        </p:nvSpPr>
        <p:spPr>
          <a:xfrm>
            <a:off x="7095744" y="189280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2800" dirty="0"/>
          </a:p>
        </p:txBody>
      </p:sp>
      <p:pic>
        <p:nvPicPr>
          <p:cNvPr id="8" name="C_1#目录1:96c547774?lid=bb3ec6b67&amp;cid=bb3ec6b67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2679192"/>
            <a:ext cx="612648" cy="612648"/>
          </a:xfrm>
          <a:prstGeom prst="rect">
            <a:avLst/>
          </a:prstGeom>
        </p:spPr>
      </p:pic>
      <p:sp>
        <p:nvSpPr>
          <p:cNvPr id="9" name="C_1#目录1:96c547774?lid=bb3ec6b67&amp;cid=bb3ec6b67&amp;vtp=1&amp;bbb=1">
            <a:hlinkClick r:id="rId4" action="ppaction://hlinksldjump"/>
          </p:cNvPr>
          <p:cNvSpPr/>
          <p:nvPr/>
        </p:nvSpPr>
        <p:spPr>
          <a:xfrm>
            <a:off x="6309360" y="2679192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2400" dirty="0"/>
          </a:p>
        </p:txBody>
      </p:sp>
      <p:sp>
        <p:nvSpPr>
          <p:cNvPr id="10" name="C_1#目录1:96c547774?lid=bb3ec6b67&amp;cid=bb3ec6b67&amp;vtp=1&amp;bbb=1">
            <a:hlinkClick r:id="rId4" action="ppaction://hlinksldjump"/>
          </p:cNvPr>
          <p:cNvSpPr/>
          <p:nvPr/>
        </p:nvSpPr>
        <p:spPr>
          <a:xfrm>
            <a:off x="7095744" y="2697480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2800" dirty="0"/>
          </a:p>
        </p:txBody>
      </p:sp>
      <p:pic>
        <p:nvPicPr>
          <p:cNvPr id="11" name="C_1#目录1:96c547774?lid=54867941b&amp;cid=54867941b&amp;tib=255,255,255&amp;vtp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3493008"/>
            <a:ext cx="612648" cy="612648"/>
          </a:xfrm>
          <a:prstGeom prst="rect">
            <a:avLst/>
          </a:prstGeom>
        </p:spPr>
      </p:pic>
      <p:sp>
        <p:nvSpPr>
          <p:cNvPr id="12" name="C_1#目录1:96c547774?lid=54867941b&amp;cid=54867941b&amp;vtp=1&amp;bbb=1">
            <a:hlinkClick r:id="rId5" action="ppaction://hlinksldjump"/>
          </p:cNvPr>
          <p:cNvSpPr/>
          <p:nvPr/>
        </p:nvSpPr>
        <p:spPr>
          <a:xfrm>
            <a:off x="6309360" y="3493008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2400" dirty="0"/>
          </a:p>
        </p:txBody>
      </p:sp>
      <p:sp>
        <p:nvSpPr>
          <p:cNvPr id="13" name="C_1#目录1:96c547774?lid=54867941b&amp;cid=54867941b&amp;vtp=1&amp;bbb=1">
            <a:hlinkClick r:id="rId5" action="ppaction://hlinksldjump"/>
          </p:cNvPr>
          <p:cNvSpPr/>
          <p:nvPr/>
        </p:nvSpPr>
        <p:spPr>
          <a:xfrm>
            <a:off x="7095744" y="3511296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2800" dirty="0"/>
          </a:p>
        </p:txBody>
      </p:sp>
      <p:pic>
        <p:nvPicPr>
          <p:cNvPr id="14" name="C_1#目录1:96c547774?lid=fb9fbb1c5&amp;cid=fb9fbb1c5&amp;tib=255,255,255&amp;vtp=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4297680"/>
            <a:ext cx="612648" cy="612648"/>
          </a:xfrm>
          <a:prstGeom prst="rect">
            <a:avLst/>
          </a:prstGeom>
        </p:spPr>
      </p:pic>
      <p:sp>
        <p:nvSpPr>
          <p:cNvPr id="15" name="C_1#目录1:96c547774?lid=fb9fbb1c5&amp;cid=fb9fbb1c5&amp;vtp=1&amp;bbb=1">
            <a:hlinkClick r:id="rId6" action="ppaction://hlinksldjump"/>
          </p:cNvPr>
          <p:cNvSpPr/>
          <p:nvPr/>
        </p:nvSpPr>
        <p:spPr>
          <a:xfrm>
            <a:off x="6309360" y="429768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2400" dirty="0"/>
          </a:p>
        </p:txBody>
      </p:sp>
      <p:sp>
        <p:nvSpPr>
          <p:cNvPr id="16" name="C_1#目录1:96c547774?lid=fb9fbb1c5&amp;cid=fb9fbb1c5&amp;vtp=1&amp;bbb=1">
            <a:hlinkClick r:id="rId6" action="ppaction://hlinksldjump"/>
          </p:cNvPr>
          <p:cNvSpPr/>
          <p:nvPr/>
        </p:nvSpPr>
        <p:spPr>
          <a:xfrm>
            <a:off x="7095744" y="431596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2800" dirty="0"/>
          </a:p>
        </p:txBody>
      </p:sp>
      <p:pic>
        <p:nvPicPr>
          <p:cNvPr id="17" name="C_1#目录1:96c547774?lid=49496d552&amp;cid=49496d552&amp;tib=255,255,255&amp;vtp=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5111496"/>
            <a:ext cx="612648" cy="612648"/>
          </a:xfrm>
          <a:prstGeom prst="rect">
            <a:avLst/>
          </a:prstGeom>
        </p:spPr>
      </p:pic>
      <p:sp>
        <p:nvSpPr>
          <p:cNvPr id="18" name="C_1#目录1:96c547774?lid=49496d552&amp;cid=49496d552&amp;vtp=1&amp;bbb=1">
            <a:hlinkClick r:id="rId7" action="ppaction://hlinksldjump"/>
          </p:cNvPr>
          <p:cNvSpPr/>
          <p:nvPr/>
        </p:nvSpPr>
        <p:spPr>
          <a:xfrm>
            <a:off x="6309360" y="5111496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2400" dirty="0"/>
          </a:p>
        </p:txBody>
      </p:sp>
      <p:sp>
        <p:nvSpPr>
          <p:cNvPr id="19" name="C_1#目录1:96c547774?lid=49496d552&amp;cid=49496d552&amp;vtp=1&amp;bbb=1">
            <a:hlinkClick r:id="rId7" action="ppaction://hlinksldjump"/>
          </p:cNvPr>
          <p:cNvSpPr/>
          <p:nvPr/>
        </p:nvSpPr>
        <p:spPr>
          <a:xfrm>
            <a:off x="7095744" y="5129784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2_1#992c35492?pid=91905df9b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推测东亚最可能出现的人口问题是(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3_1#992c35492.bracket?pid=91905df9b&amp;color=0,0,0&amp;vpa=20&amp;vtp=1"/>
          <p:cNvSpPr/>
          <p:nvPr/>
        </p:nvSpPr>
        <p:spPr>
          <a:xfrm>
            <a:off x="6834220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32_2#992c35492.choices?pid=91905df9b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.人口数量快速增长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.人口数量急剧减少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C.老龄化问题日益严重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.人口年龄结构更加合理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34_1#8bb25182b?pid=49496d552&amp;color=0,0,0&amp;vtp=1&amp;bt=1&amp;bbb=1&amp;hb=1"/>
          <p:cNvSpPr/>
          <p:nvPr/>
        </p:nvSpPr>
        <p:spPr>
          <a:xfrm>
            <a:off x="932688" y="720000"/>
            <a:ext cx="10323576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近年来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中国和哈萨克斯坦加强农业合作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哈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萨克斯坦使用中国研发的耐旱小麦品种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小麦单位面积产量大幅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提升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出口量增加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5-5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为哈萨克斯坦气候类型分布图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3～4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pic>
        <p:nvPicPr>
          <p:cNvPr id="3" name="QM_3_BD.34_2#8bb25182b?iti=3&amp;pid=49496d552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1050" y="3333152"/>
            <a:ext cx="4075996" cy="1926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3_BD.34_3#8bb25182b?iti=3&amp;pid=49496d552&amp;color=0,0,0&amp;vtp=1&amp;bbb=1"/>
          <p:cNvSpPr/>
          <p:nvPr/>
        </p:nvSpPr>
        <p:spPr>
          <a:xfrm>
            <a:off x="3420936" y="5386260"/>
            <a:ext cx="5356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哈萨克斯坦气候类型分布图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5_1#0f49c532d?pid=8bb25182b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哈萨克斯坦使用耐旱小麦品种主要是因为当地(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6_1#0f49c532d.bracket?pid=8bb25182b&amp;color=0,0,0&amp;vpa=21&amp;vtp=1"/>
          <p:cNvSpPr/>
          <p:nvPr/>
        </p:nvSpPr>
        <p:spPr>
          <a:xfrm>
            <a:off x="8620157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35_2#0f49c532d.choices?pid=8bb25182b&amp;color=0,0,0&amp;vtp=1&amp;bbb=1"/>
          <p:cNvSpPr/>
          <p:nvPr/>
        </p:nvSpPr>
        <p:spPr>
          <a:xfrm>
            <a:off x="932688" y="135449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.地形崎岖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B.光照充足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C.土壤肥沃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.降水稀少</a:t>
            </a:r>
            <a:endParaRPr lang="en-US" altLang="zh-CN" sz="2800" dirty="0"/>
          </a:p>
        </p:txBody>
      </p:sp>
      <p:sp>
        <p:nvSpPr>
          <p:cNvPr id="5" name="QC_4_BD.37_1#8ca7cbccd?pid=8bb25182b&amp;color=0,0,0&amp;vtp=1&amp;bbb=1&amp;hb=1"/>
          <p:cNvSpPr/>
          <p:nvPr/>
        </p:nvSpPr>
        <p:spPr>
          <a:xfrm>
            <a:off x="932688" y="199349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中国和哈萨克斯坦农业合作对哈萨克斯坦当地的积极影响有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AN.38_1#8ca7cbccd.bracket?pid=8bb25182b&amp;color=0,0,0&amp;vpa=22&amp;vtp=1"/>
          <p:cNvSpPr/>
          <p:nvPr/>
        </p:nvSpPr>
        <p:spPr>
          <a:xfrm>
            <a:off x="1209707" y="2627857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4_BD.37_2#8ca7cbccd?pid=8bb25182b&amp;color=0,0,0&amp;vtp=1&amp;bbb=1"/>
          <p:cNvSpPr/>
          <p:nvPr/>
        </p:nvSpPr>
        <p:spPr>
          <a:xfrm>
            <a:off x="932688" y="326266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①提高小麦产量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②提高农业技术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③增加经济收入</a:t>
            </a:r>
            <a:r>
              <a:rPr lang="en-US" altLang="zh-CN" sz="2800" b="1" i="0" spc="-1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④增加土地面积</a:t>
            </a:r>
            <a:endParaRPr lang="en-US" altLang="zh-CN" sz="2800" spc="-100" dirty="0"/>
          </a:p>
        </p:txBody>
      </p:sp>
      <p:sp>
        <p:nvSpPr>
          <p:cNvPr id="8" name="QC_4_BD.37_3#8ca7cbccd.choices?pid=8bb25182b&amp;color=0,0,0&amp;vtp=1&amp;bbb=1"/>
          <p:cNvSpPr/>
          <p:nvPr/>
        </p:nvSpPr>
        <p:spPr>
          <a:xfrm>
            <a:off x="932688" y="389385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39_1#4e019ee27?iti=4&amp;htil=2&amp;pid=49496d552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84464" y="738288"/>
            <a:ext cx="2953512" cy="202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3_BD.39_2#4e019ee27?iti=4&amp;htil=2&amp;pid=49496d552&amp;color=0,0,0&amp;vtp=1&amp;bbb=1&amp;hb=1"/>
          <p:cNvSpPr/>
          <p:nvPr/>
        </p:nvSpPr>
        <p:spPr>
          <a:xfrm>
            <a:off x="8265921" y="2886112"/>
            <a:ext cx="2990088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5-6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乌干达首个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商业石油项目</a:t>
            </a:r>
            <a:endParaRPr lang="en-US" altLang="zh-CN" sz="2800" dirty="0"/>
          </a:p>
        </p:txBody>
      </p:sp>
      <p:sp>
        <p:nvSpPr>
          <p:cNvPr id="4" name="QO_3_BD.39_3#4e019ee27?htil=2&amp;pid=49496d552&amp;color=0,0,0&amp;vtp=1&amp;bt=1&amp;bbb=1&amp;hb=1&amp;hs=1"/>
          <p:cNvSpPr/>
          <p:nvPr/>
        </p:nvSpPr>
        <p:spPr>
          <a:xfrm>
            <a:off x="932688" y="720000"/>
            <a:ext cx="7232904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）阅读图文材料，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完成下列问题。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长期以来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乌干达经济主要依赖传统农业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工业基础相对薄弱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中国某企业承建的翠鸟油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田项目是乌干达首个商业石油项目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5-6）。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该企业严格把控环保风险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采用自主研发的静</a:t>
            </a:r>
            <a:endParaRPr lang="en-US" altLang="zh-CN" sz="2800" dirty="0"/>
          </a:p>
        </p:txBody>
      </p:sp>
      <p:sp>
        <p:nvSpPr>
          <p:cNvPr id="5" name="QO_3_BD.39_3#4e019ee27?htil=2&amp;pid=49496d552&amp;color=0,0,0&amp;vtp=1&amp;bt=1&amp;bbb=1&amp;hb=1&amp;hs=1"/>
          <p:cNvSpPr/>
          <p:nvPr/>
        </p:nvSpPr>
        <p:spPr>
          <a:xfrm>
            <a:off x="932688" y="4561940"/>
            <a:ext cx="10320018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音钻取技术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斜向取油技术和气体回收转化技术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努力打造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绿色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油田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该企业还规划了一条翠鸟油田石油外运输油管道路线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40_1#30bede9af?pid=4e019ee27&amp;color=0,0,0&amp;vtp=1&amp;bt=1&amp;bbb=1&amp;hb=1"/>
          <p:cNvSpPr/>
          <p:nvPr/>
        </p:nvSpPr>
        <p:spPr>
          <a:xfrm>
            <a:off x="932688" y="722376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乌干达地处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洲内陆，翠鸟油田临近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，该湖附近石油资源丰富。（2分）</a:t>
            </a:r>
            <a:endParaRPr lang="en-US" altLang="zh-CN" sz="2800" dirty="0"/>
          </a:p>
        </p:txBody>
      </p:sp>
      <p:sp>
        <p:nvSpPr>
          <p:cNvPr id="3" name="QB_4_AN.41_1#30bede9af.blank?pid=4e019ee27&amp;color=0,0,0&amp;vpa=23&amp;vtp=1&amp;bbb=1"/>
          <p:cNvSpPr/>
          <p:nvPr/>
        </p:nvSpPr>
        <p:spPr>
          <a:xfrm>
            <a:off x="3621119" y="691896"/>
            <a:ext cx="18653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非（1分）</a:t>
            </a:r>
            <a:endParaRPr lang="en-US" altLang="zh-CN" sz="2800" dirty="0"/>
          </a:p>
        </p:txBody>
      </p:sp>
      <p:sp>
        <p:nvSpPr>
          <p:cNvPr id="4" name="QB_4_AN.42_1#30bede9af.blank?pid=4e019ee27&amp;color=0,0,0&amp;vpa=24&amp;vtp=1&amp;bbb=1&amp;hb=1"/>
          <p:cNvSpPr/>
          <p:nvPr/>
        </p:nvSpPr>
        <p:spPr>
          <a:xfrm>
            <a:off x="932689" y="691896"/>
            <a:ext cx="1032332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艾伯特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4_BD.47_1#7248bc95b?iti=5&amp;pid=4e019ee27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0120" y="2163990"/>
            <a:ext cx="10277856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4_BD.47_2#7248bc95b?iti=5&amp;pid=4e019ee27&amp;color=0,0,0&amp;vtp=1&amp;bbb=1"/>
          <p:cNvSpPr/>
          <p:nvPr/>
        </p:nvSpPr>
        <p:spPr>
          <a:xfrm>
            <a:off x="5391341" y="4825910"/>
            <a:ext cx="911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图5-7</a:t>
            </a:r>
            <a:endParaRPr lang="en-US" altLang="zh-CN" sz="2800" dirty="0"/>
          </a:p>
        </p:txBody>
      </p:sp>
      <p:sp>
        <p:nvSpPr>
          <p:cNvPr id="4" name="QB_4_BD.47_3#7248bc95b?pid=4e019ee27&amp;color=0,0,0&amp;vtp=1&amp;bbb=1"/>
          <p:cNvSpPr/>
          <p:nvPr/>
        </p:nvSpPr>
        <p:spPr>
          <a:xfrm>
            <a:off x="768223" y="52584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①防止湖水污染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②减轻噪声污染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③防止大气污染</a:t>
            </a:r>
            <a:endParaRPr lang="en-US" altLang="zh-CN" sz="2800" dirty="0"/>
          </a:p>
        </p:txBody>
      </p:sp>
      <p:sp>
        <p:nvSpPr>
          <p:cNvPr id="5" name="QB_4_BD.43_1#7248bc95b?pid=4e019ee27&amp;color=0,0,0&amp;vtp=1&amp;bbb=1&amp;hb=1"/>
          <p:cNvSpPr/>
          <p:nvPr/>
        </p:nvSpPr>
        <p:spPr>
          <a:xfrm>
            <a:off x="959993" y="315023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请将下列内容的序号填入对应的空格内，完成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“中国某企业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利用先进技术打造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‘绿色油田’”的框图（图5-7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）。A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6分）</a:t>
            </a:r>
            <a:endParaRPr lang="en-US" altLang="zh-CN" sz="2800" dirty="0"/>
          </a:p>
        </p:txBody>
      </p:sp>
      <p:sp>
        <p:nvSpPr>
          <p:cNvPr id="6" name="QB_4_AN.44_1#7248bc95b.blank?pid=4e019ee27&amp;color=0,0,0&amp;vpa=25&amp;vtp=1&amp;bbb=1"/>
          <p:cNvSpPr/>
          <p:nvPr/>
        </p:nvSpPr>
        <p:spPr>
          <a:xfrm>
            <a:off x="8993537" y="953198"/>
            <a:ext cx="18653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②（2分）</a:t>
            </a:r>
            <a:endParaRPr lang="en-US" altLang="zh-CN" sz="2800" dirty="0"/>
          </a:p>
        </p:txBody>
      </p:sp>
      <p:sp>
        <p:nvSpPr>
          <p:cNvPr id="7" name="QB_4_AN.45_1#7248bc95b.blank?pid=4e019ee27&amp;color=0,0,0&amp;vpa=26&amp;vtp=1&amp;bbb=1"/>
          <p:cNvSpPr/>
          <p:nvPr/>
        </p:nvSpPr>
        <p:spPr>
          <a:xfrm>
            <a:off x="960152" y="1610423"/>
            <a:ext cx="18653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①（2分）</a:t>
            </a:r>
            <a:endParaRPr lang="en-US" altLang="zh-CN" sz="2800" dirty="0"/>
          </a:p>
        </p:txBody>
      </p:sp>
      <p:sp>
        <p:nvSpPr>
          <p:cNvPr id="8" name="QB_4_AN.46_1#7248bc95b.blank?pid=4e019ee27&amp;color=0,0,0&amp;vpa=27&amp;vtp=1&amp;bbb=1"/>
          <p:cNvSpPr/>
          <p:nvPr/>
        </p:nvSpPr>
        <p:spPr>
          <a:xfrm>
            <a:off x="3525234" y="1610423"/>
            <a:ext cx="18653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③（2分）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  <p:bldP spid="7" grpId="0" animBg="1" build="p"/>
      <p:bldP spid="8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8_1#845a3e20a?pid=4e019ee27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说出输油管道建成后对沿线国家的有利影响。（6分）</a:t>
            </a:r>
            <a:endParaRPr lang="en-US" altLang="zh-CN" sz="2800" dirty="0"/>
          </a:p>
        </p:txBody>
      </p:sp>
      <p:sp>
        <p:nvSpPr>
          <p:cNvPr id="3" name="QO_4_AN.49_1#845a3e20a?pid=4e019ee27&amp;color=0,0,0&amp;vtp=1&amp;bbb=1&amp;hb=1"/>
          <p:cNvSpPr/>
          <p:nvPr/>
        </p:nvSpPr>
        <p:spPr>
          <a:xfrm>
            <a:off x="932688" y="135773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①带动沿线国家和地区的经济发展；②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优化能源结构；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完善基础设施建设；④增加就业岗位；⑤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促进产业转型。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6分，任答三点）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ce406139.fixed?pid=96c547774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8000" dirty="0"/>
          </a:p>
        </p:txBody>
      </p:sp>
      <p:sp>
        <p:nvSpPr>
          <p:cNvPr id="3" name="C_2_BD#8ce406139.fixed?pid=96c547774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7200" dirty="0"/>
          </a:p>
        </p:txBody>
      </p:sp>
      <p:sp>
        <p:nvSpPr>
          <p:cNvPr id="4" name="C_2#8ce406139.fixed?pid=96c547774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8ce406139.fixed?lid=8ce406139&amp;pid=96c547774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8ce406139.fixed?lid=8625c6b7c&amp;pid=96c547774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8ce406139.fixed?lid=bb3ec6b67&amp;pid=96c547774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8ce406139.fixed?lid=54867941b&amp;pid=96c547774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8ce406139.fixed?lid=fb9fbb1c5&amp;pid=96c547774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8ce406139.fixed?lid=49496d552&amp;pid=96c547774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2688fd78e?pid=8ce406139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本专题主要通过时事热点、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国际交往以及重大经贸合作等，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考查我国参与国际合作的实例及对合作双方带来的影响；以传统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民居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、传统文化等为切入点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，考查地方文化形成与自然环境的内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在联系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8625c6b7c.fixed?pid=96c547774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8000" dirty="0"/>
          </a:p>
        </p:txBody>
      </p:sp>
      <p:sp>
        <p:nvSpPr>
          <p:cNvPr id="3" name="C_2_BD#8625c6b7c.fixed?pid=96c547774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7200" dirty="0"/>
          </a:p>
        </p:txBody>
      </p:sp>
      <p:sp>
        <p:nvSpPr>
          <p:cNvPr id="4" name="C_2#8625c6b7c.fixed?pid=96c547774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8625c6b7c.fixed?lid=8ce406139&amp;pid=96c547774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8625c6b7c.fixed?lid=8625c6b7c&amp;pid=96c547774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8625c6b7c.fixed?lid=bb3ec6b67&amp;pid=96c547774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8625c6b7c.fixed?lid=54867941b&amp;pid=96c547774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8625c6b7c.fixed?lid=fb9fbb1c5&amp;pid=96c547774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8625c6b7c.fixed?lid=49496d552&amp;pid=96c547774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#5f82a53e4?pid=8625c6b7c&amp;color=0,0,0&amp;tib=255,255,255&amp;vip=1#2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688" y="720000"/>
            <a:ext cx="10277856" cy="373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3_AN.1_1#5f82a53e4.blank?pid=8625c6b7c&amp;color=0,0,0&amp;vpa=1&amp;vtp=1"/>
          <p:cNvSpPr/>
          <p:nvPr/>
        </p:nvSpPr>
        <p:spPr>
          <a:xfrm>
            <a:off x="2478024" y="2914560"/>
            <a:ext cx="621792" cy="23774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稀疏</a:t>
            </a:r>
            <a:endParaRPr lang="en-US" altLang="zh-CN" sz="2100" dirty="0"/>
          </a:p>
        </p:txBody>
      </p:sp>
      <p:sp>
        <p:nvSpPr>
          <p:cNvPr id="4" name="QB_3_AN.2_1#5f82a53e4.blank?pid=8625c6b7c&amp;color=0,0,0&amp;vpa=2&amp;vtp=1"/>
          <p:cNvSpPr/>
          <p:nvPr/>
        </p:nvSpPr>
        <p:spPr>
          <a:xfrm>
            <a:off x="9116568" y="1387512"/>
            <a:ext cx="1197864" cy="22860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自然环境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#5f82a53e4?pid=8625c6b7c&amp;color=0,0,0&amp;mp=1&amp;tib=255,255,255&amp;vip=3#3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688" y="720000"/>
            <a:ext cx="10259568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3_AN.3_1#5f82a53e4.blank?pid=8625c6b7c&amp;color=0,0,0&amp;mp=1&amp;vpa=3&amp;vtp=1"/>
          <p:cNvSpPr/>
          <p:nvPr/>
        </p:nvSpPr>
        <p:spPr>
          <a:xfrm>
            <a:off x="5733288" y="2457360"/>
            <a:ext cx="1216152" cy="26517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南南合作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b3ec6b67.fixed?pid=96c547774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8000" dirty="0"/>
          </a:p>
        </p:txBody>
      </p:sp>
      <p:sp>
        <p:nvSpPr>
          <p:cNvPr id="3" name="C_2_BD#bb3ec6b67.fixed?pid=96c547774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7200" dirty="0"/>
          </a:p>
        </p:txBody>
      </p:sp>
      <p:sp>
        <p:nvSpPr>
          <p:cNvPr id="4" name="C_2#bb3ec6b67.fixed?pid=96c547774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bb3ec6b67.fixed?lid=8ce406139&amp;pid=96c547774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bb3ec6b67.fixed?lid=8625c6b7c&amp;pid=96c547774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bb3ec6b67.fixed?lid=bb3ec6b67&amp;pid=96c547774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bb3ec6b67.fixed?lid=54867941b&amp;pid=96c547774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bb3ec6b67.fixed?lid=fb9fbb1c5&amp;pid=96c547774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bb3ec6b67.fixed?lid=49496d552&amp;pid=96c547774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3513</Words>
  <Application>WPS 演示</Application>
  <PresentationFormat>宽屏</PresentationFormat>
  <Paragraphs>430</Paragraphs>
  <Slides>37</Slides>
  <Notes>37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2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Calibri</vt:lpstr>
      <vt:lpstr>Arial Unicode MS</vt:lpstr>
      <vt:lpstr>等线</vt:lpstr>
      <vt:lpstr>楷体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WPS_1767008123</cp:lastModifiedBy>
  <cp:revision>4</cp:revision>
  <dcterms:created xsi:type="dcterms:W3CDTF">2026-02-26T11:52:00Z</dcterms:created>
  <dcterms:modified xsi:type="dcterms:W3CDTF">2026-02-27T06:14:13Z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07B80599DFF146358164BCB28516A13B_12</vt:lpwstr>
  </property>
</Properties>
</file>