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70" r:id="rId17"/>
    <p:sldId id="301" r:id="rId18"/>
    <p:sldId id="271" r:id="rId19"/>
    <p:sldId id="272" r:id="rId20"/>
    <p:sldId id="273" r:id="rId21"/>
    <p:sldId id="274" r:id="rId22"/>
    <p:sldId id="275" r:id="rId23"/>
    <p:sldId id="276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15" d="100"/>
          <a:sy n="115" d="100"/>
        </p:scale>
        <p:origin x="3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tableStyles" Target="tableStyles.xml"/><Relationship Id="rId5" Type="http://schemas.openxmlformats.org/officeDocument/2006/relationships/slide" Target="slides/slide2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0.xml"/><Relationship Id="rId7" Type="http://schemas.openxmlformats.org/officeDocument/2006/relationships/slide" Target="../slides/slide28.xml"/><Relationship Id="rId6" Type="http://schemas.openxmlformats.org/officeDocument/2006/relationships/slide" Target="../slides/slide26.xml"/><Relationship Id="rId5" Type="http://schemas.openxmlformats.org/officeDocument/2006/relationships/slide" Target="../slides/slide25.xml"/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slide" Target="../slides/slide40.xml"/><Relationship Id="rId8" Type="http://schemas.openxmlformats.org/officeDocument/2006/relationships/slide" Target="../slides/slide39.xml"/><Relationship Id="rId7" Type="http://schemas.openxmlformats.org/officeDocument/2006/relationships/slide" Target="../slides/slide38.xml"/><Relationship Id="rId6" Type="http://schemas.openxmlformats.org/officeDocument/2006/relationships/slide" Target="../slides/slide37.xml"/><Relationship Id="rId5" Type="http://schemas.openxmlformats.org/officeDocument/2006/relationships/slide" Target="../slides/slide36.xml"/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2" Type="http://schemas.openxmlformats.org/officeDocument/2006/relationships/slide" Target="../slides/slide43.xml"/><Relationship Id="rId11" Type="http://schemas.openxmlformats.org/officeDocument/2006/relationships/slide" Target="../slides/slide42.xml"/><Relationship Id="rId10" Type="http://schemas.openxmlformats.org/officeDocument/2006/relationships/slide" Target="../slides/slide4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cba35079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  <p:sp>
        <p:nvSpPr>
          <p:cNvPr id="4" name="C_0#auto_editor_catalog_7?lid=878f45c6b&amp;cid=878f45c6b&amp;vtp=1">
            <a:hlinkClick r:id="rId5" action="ppaction://hlinksldjump"/>
          </p:cNvPr>
          <p:cNvSpPr/>
          <p:nvPr/>
        </p:nvSpPr>
        <p:spPr>
          <a:xfrm>
            <a:off x="521208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5" name="C_0#auto_editor_catalog_7?lid=1ab5f6f06&amp;cid=1ab5f6f06&amp;vtp=1">
            <a:hlinkClick r:id="rId6" action="ppaction://hlinksldjump"/>
          </p:cNvPr>
          <p:cNvSpPr/>
          <p:nvPr/>
        </p:nvSpPr>
        <p:spPr>
          <a:xfrm>
            <a:off x="56875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6" name="C_0#auto_editor_catalog_7?lid=5ff3a7a00&amp;cid=5ff3a7a00&amp;vtp=1">
            <a:hlinkClick r:id="rId7" action="ppaction://hlinksldjump"/>
          </p:cNvPr>
          <p:cNvSpPr/>
          <p:nvPr/>
        </p:nvSpPr>
        <p:spPr>
          <a:xfrm>
            <a:off x="615391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  <p:sp>
        <p:nvSpPr>
          <p:cNvPr id="7" name="C_0#auto_editor_catalog_7?lid=4d122565c&amp;cid=4d122565c&amp;vtp=1">
            <a:hlinkClick r:id="rId8" action="ppaction://hlinksldjump"/>
          </p:cNvPr>
          <p:cNvSpPr/>
          <p:nvPr/>
        </p:nvSpPr>
        <p:spPr>
          <a:xfrm>
            <a:off x="662940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d839fb0a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  <p:sp>
        <p:nvSpPr>
          <p:cNvPr id="4" name="C_0#auto_editor_catalog_12?lid=800b8a3b8&amp;cid=800b8a3b8&amp;vtp=1">
            <a:hlinkClick r:id="rId5" action="ppaction://hlinksldjump"/>
          </p:cNvPr>
          <p:cNvSpPr/>
          <p:nvPr/>
        </p:nvSpPr>
        <p:spPr>
          <a:xfrm>
            <a:off x="403250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5" name="C_0#auto_editor_catalog_12?lid=656a6760c&amp;cid=656a6760c&amp;vtp=1">
            <a:hlinkClick r:id="rId5" action="ppaction://hlinksldjump"/>
          </p:cNvPr>
          <p:cNvSpPr/>
          <p:nvPr/>
        </p:nvSpPr>
        <p:spPr>
          <a:xfrm>
            <a:off x="450799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6" name="C_0#auto_editor_catalog_12?lid=4cacb0f80&amp;cid=4cacb0f80&amp;vtp=1">
            <a:hlinkClick r:id="rId6" action="ppaction://hlinksldjump"/>
          </p:cNvPr>
          <p:cNvSpPr/>
          <p:nvPr/>
        </p:nvSpPr>
        <p:spPr>
          <a:xfrm>
            <a:off x="497433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  <p:sp>
        <p:nvSpPr>
          <p:cNvPr id="7" name="C_0#auto_editor_catalog_12?lid=08341d033&amp;cid=08341d033&amp;vtp=1">
            <a:hlinkClick r:id="rId7" action="ppaction://hlinksldjump"/>
          </p:cNvPr>
          <p:cNvSpPr/>
          <p:nvPr/>
        </p:nvSpPr>
        <p:spPr>
          <a:xfrm>
            <a:off x="544982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endParaRPr lang="en-US" sz="1600" dirty="0"/>
          </a:p>
        </p:txBody>
      </p:sp>
      <p:sp>
        <p:nvSpPr>
          <p:cNvPr id="8" name="C_0#auto_editor_catalog_12?lid=3f309b0f0&amp;cid=3f309b0f0&amp;vtp=1">
            <a:hlinkClick r:id="rId8" action="ppaction://hlinksldjump"/>
          </p:cNvPr>
          <p:cNvSpPr/>
          <p:nvPr/>
        </p:nvSpPr>
        <p:spPr>
          <a:xfrm>
            <a:off x="59161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</a:t>
            </a:r>
            <a:endParaRPr lang="en-US" sz="1600" dirty="0"/>
          </a:p>
        </p:txBody>
      </p:sp>
      <p:sp>
        <p:nvSpPr>
          <p:cNvPr id="9" name="C_0#auto_editor_catalog_12?lid=dbf836cbe&amp;cid=dbf836cbe&amp;vtp=1">
            <a:hlinkClick r:id="rId9" action="ppaction://hlinksldjump"/>
          </p:cNvPr>
          <p:cNvSpPr/>
          <p:nvPr/>
        </p:nvSpPr>
        <p:spPr>
          <a:xfrm>
            <a:off x="639165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</a:t>
            </a:r>
            <a:endParaRPr lang="en-US" sz="1600" dirty="0"/>
          </a:p>
        </p:txBody>
      </p:sp>
      <p:sp>
        <p:nvSpPr>
          <p:cNvPr id="10" name="C_0#auto_editor_catalog_12?lid=9f38d992d&amp;cid=9f38d992d&amp;vtp=1">
            <a:hlinkClick r:id="rId10" action="ppaction://hlinksldjump"/>
          </p:cNvPr>
          <p:cNvSpPr/>
          <p:nvPr/>
        </p:nvSpPr>
        <p:spPr>
          <a:xfrm>
            <a:off x="686714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</a:t>
            </a:r>
            <a:endParaRPr lang="en-US" sz="1600" dirty="0"/>
          </a:p>
        </p:txBody>
      </p:sp>
      <p:sp>
        <p:nvSpPr>
          <p:cNvPr id="11" name="C_0#auto_editor_catalog_12?lid=5975b52dd&amp;cid=5975b52dd&amp;vtp=1">
            <a:hlinkClick r:id="rId11" action="ppaction://hlinksldjump"/>
          </p:cNvPr>
          <p:cNvSpPr/>
          <p:nvPr/>
        </p:nvSpPr>
        <p:spPr>
          <a:xfrm>
            <a:off x="733348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8</a:t>
            </a:r>
            <a:endParaRPr lang="en-US" sz="1600" dirty="0"/>
          </a:p>
        </p:txBody>
      </p:sp>
      <p:sp>
        <p:nvSpPr>
          <p:cNvPr id="12" name="C_0#auto_editor_catalog_12?lid=965e9ea19&amp;cid=965e9ea19&amp;vtp=1">
            <a:hlinkClick r:id="rId12" action="ppaction://hlinksldjump"/>
          </p:cNvPr>
          <p:cNvSpPr/>
          <p:nvPr/>
        </p:nvSpPr>
        <p:spPr>
          <a:xfrm>
            <a:off x="780897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9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2b94cc6f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c0bd133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1c8b38ac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c351fd69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98d863a8aa9c3a59a07fd93#tid=699e6699755a509d69ba7008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4.xml"/><Relationship Id="rId5" Type="http://schemas.openxmlformats.org/officeDocument/2006/relationships/slide" Target="slide31.xml"/><Relationship Id="rId4" Type="http://schemas.openxmlformats.org/officeDocument/2006/relationships/slide" Target="slide23.xml"/><Relationship Id="rId3" Type="http://schemas.openxmlformats.org/officeDocument/2006/relationships/slide" Target="slide10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4.xml"/><Relationship Id="rId5" Type="http://schemas.openxmlformats.org/officeDocument/2006/relationships/slide" Target="slide31.xml"/><Relationship Id="rId4" Type="http://schemas.openxmlformats.org/officeDocument/2006/relationships/slide" Target="slide23.xml"/><Relationship Id="rId3" Type="http://schemas.openxmlformats.org/officeDocument/2006/relationships/slide" Target="slide10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5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5.xml"/><Relationship Id="rId7" Type="http://schemas.openxmlformats.org/officeDocument/2006/relationships/slide" Target="slide34.xml"/><Relationship Id="rId6" Type="http://schemas.openxmlformats.org/officeDocument/2006/relationships/slide" Target="slide31.xml"/><Relationship Id="rId5" Type="http://schemas.openxmlformats.org/officeDocument/2006/relationships/slide" Target="slide23.xml"/><Relationship Id="rId4" Type="http://schemas.openxmlformats.org/officeDocument/2006/relationships/slide" Target="slide10.xml"/><Relationship Id="rId3" Type="http://schemas.openxmlformats.org/officeDocument/2006/relationships/slide" Target="slide6.xml"/><Relationship Id="rId2" Type="http://schemas.openxmlformats.org/officeDocument/2006/relationships/image" Target="../media/image8.png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0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4.xml"/><Relationship Id="rId5" Type="http://schemas.openxmlformats.org/officeDocument/2006/relationships/slide" Target="slide31.xml"/><Relationship Id="rId4" Type="http://schemas.openxmlformats.org/officeDocument/2006/relationships/slide" Target="slide23.xml"/><Relationship Id="rId3" Type="http://schemas.openxmlformats.org/officeDocument/2006/relationships/slide" Target="slide10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3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4.xml"/><Relationship Id="rId5" Type="http://schemas.openxmlformats.org/officeDocument/2006/relationships/slide" Target="slide31.xml"/><Relationship Id="rId4" Type="http://schemas.openxmlformats.org/officeDocument/2006/relationships/slide" Target="slide23.xml"/><Relationship Id="rId3" Type="http://schemas.openxmlformats.org/officeDocument/2006/relationships/slide" Target="slide10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6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4.xml"/><Relationship Id="rId5" Type="http://schemas.openxmlformats.org/officeDocument/2006/relationships/slide" Target="slide31.xml"/><Relationship Id="rId4" Type="http://schemas.openxmlformats.org/officeDocument/2006/relationships/slide" Target="slide23.xml"/><Relationship Id="rId3" Type="http://schemas.openxmlformats.org/officeDocument/2006/relationships/slide" Target="slide10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9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4.xml"/><Relationship Id="rId5" Type="http://schemas.openxmlformats.org/officeDocument/2006/relationships/slide" Target="slide31.xml"/><Relationship Id="rId4" Type="http://schemas.openxmlformats.org/officeDocument/2006/relationships/slide" Target="slide23.xml"/><Relationship Id="rId3" Type="http://schemas.openxmlformats.org/officeDocument/2006/relationships/slide" Target="slide10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1c8b38ac5.fixed?pid=db9e0afd8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03</a:t>
            </a:r>
            <a:endParaRPr lang="en-US" altLang="zh-CN" sz="8000" dirty="0"/>
          </a:p>
        </p:txBody>
      </p:sp>
      <p:sp>
        <p:nvSpPr>
          <p:cNvPr id="3" name="C_2_BD#1c8b38ac5.fixed?pid=db9e0afd8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7200" dirty="0"/>
          </a:p>
        </p:txBody>
      </p:sp>
      <p:sp>
        <p:nvSpPr>
          <p:cNvPr id="4" name="C_2#1c8b38ac5.fixed?pid=db9e0afd8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1c8b38ac5.fixed?lid=2b94cc6ff&amp;pid=db9e0afd8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1c8b38ac5.fixed?lid=c0bd13337&amp;pid=db9e0afd8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1c8b38ac5.fixed?lid=1c8b38ac5&amp;pid=db9e0afd8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1c8b38ac5.fixed?lid=cba350797&amp;pid=db9e0afd8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1c8b38ac5.fixed?lid=c351fd694&amp;pid=db9e0afd8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1c8b38ac5.fixed?lid=d839fb0a3&amp;pid=db9e0afd8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be77f1e3f?pid=1c8b38ac5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1.西北地区和青藏地区的自然环境与人地关系</a:t>
            </a:r>
            <a:endParaRPr lang="en-US" altLang="zh-CN" sz="2800" dirty="0"/>
          </a:p>
        </p:txBody>
      </p:sp>
      <p:pic>
        <p:nvPicPr>
          <p:cNvPr id="3" name="P_3_BD#be77f1e3f?iti=4&amp;pid=1c8b38ac5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7712" y="1411642"/>
            <a:ext cx="7662672" cy="384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3_BD#be77f1e3f?iti=4&amp;pid=1c8b38ac5&amp;color=0,0,0&amp;vtp=1&amp;bbb=1"/>
          <p:cNvSpPr/>
          <p:nvPr/>
        </p:nvSpPr>
        <p:spPr>
          <a:xfrm>
            <a:off x="2087435" y="5388266"/>
            <a:ext cx="8023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图17-4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西北地区和青藏地区的自然环境与人地关系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be77f1e3f?pid=1c8b38ac5&amp;color=0,0,0&amp;vtp=1&amp;bt=1&amp;bbb=1&amp;hb=1"/>
          <p:cNvSpPr/>
          <p:nvPr/>
        </p:nvSpPr>
        <p:spPr>
          <a:xfrm>
            <a:off x="932688" y="720000"/>
            <a:ext cx="1032357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2.我国西北地区和青藏地区的特色农产品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新疆长绒棉：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新疆的瓜果：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P_3_AN.19_1#be77f1e3f.blank?pid=1c8b38ac5&amp;color=0,0,0&amp;vpa=16&amp;vtp=1&amp;bbb=1&amp;hb=1"/>
          <p:cNvSpPr/>
          <p:nvPr/>
        </p:nvSpPr>
        <p:spPr>
          <a:xfrm>
            <a:off x="932689" y="1337220"/>
            <a:ext cx="1032332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夏季气温高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，晴天多，日照充足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，有利于棉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花的生长和采摘</a:t>
            </a:r>
            <a:endParaRPr lang="en-US" altLang="zh-CN" sz="2800" dirty="0"/>
          </a:p>
        </p:txBody>
      </p:sp>
      <p:sp>
        <p:nvSpPr>
          <p:cNvPr id="4" name="P_3_AN.20_1#be77f1e3f.blank?pid=1c8b38ac5&amp;color=0,0,0&amp;vpa=17&amp;vtp=1&amp;bbb=1&amp;hb=1"/>
          <p:cNvSpPr/>
          <p:nvPr/>
        </p:nvSpPr>
        <p:spPr>
          <a:xfrm>
            <a:off x="932689" y="2632620"/>
            <a:ext cx="1032332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夏季气温高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，光照强，昼夜温差大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，有利于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作物糖分的积累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be77f1e3f?pid=1c8b38ac5&amp;color=0,0,0&amp;mp=1&amp;vtp=1&amp;bt=1&amp;bbb=1&amp;hb=1"/>
          <p:cNvSpPr/>
          <p:nvPr/>
        </p:nvSpPr>
        <p:spPr>
          <a:xfrm>
            <a:off x="932688" y="722376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西藏的青稞和小麦：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__________________________________________________________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河谷地区日照时间长，有利于农作物进行光合作用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；高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原地形海拔高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、气温低，昼夜温差大，有利于农作物积累养分。</a:t>
            </a:r>
            <a:endParaRPr lang="en-US" altLang="zh-CN" sz="2800" dirty="0"/>
          </a:p>
        </p:txBody>
      </p:sp>
      <p:sp>
        <p:nvSpPr>
          <p:cNvPr id="3" name="P_3_AN.21_1#be77f1e3f.blank?pid=1c8b38ac5&amp;color=0,0,0&amp;mp=1&amp;vpa=18&amp;vtp=1&amp;bbb=1&amp;hb=1"/>
          <p:cNvSpPr/>
          <p:nvPr/>
        </p:nvSpPr>
        <p:spPr>
          <a:xfrm>
            <a:off x="932689" y="691896"/>
            <a:ext cx="10323321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海拔较低的河谷地区（如雅鲁藏布江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谷地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、湟水谷地）气温较高，且有灌溉水源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，适宜种植喜温凉的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农作物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#be77f1e3f?pid=1c8b38ac5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12080" y="720000"/>
            <a:ext cx="1764792" cy="61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3#be77f1e3f?pid=1c8b38ac5&amp;color=0,0,0&amp;vtp=1&amp;bbb=1"/>
          <p:cNvSpPr/>
          <p:nvPr/>
        </p:nvSpPr>
        <p:spPr>
          <a:xfrm>
            <a:off x="932688" y="1460664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西北地区灌溉农业与绿洲农业的异同点</a:t>
            </a:r>
            <a:endParaRPr lang="en-US" altLang="zh-CN" sz="2800" dirty="0"/>
          </a:p>
        </p:txBody>
      </p:sp>
      <p:graphicFrame>
        <p:nvGraphicFramePr>
          <p:cNvPr id="16" name="P_3_BD#be77f1e3f?colgroup=3,9,14&amp;pid=1c8b38ac5&amp;color=0,0,0&amp;vtp=1&amp;bbb=1&amp;hb=1"/>
          <p:cNvGraphicFramePr>
            <a:graphicFrameLocks noGrp="1"/>
          </p:cNvGraphicFramePr>
          <p:nvPr/>
        </p:nvGraphicFramePr>
        <p:xfrm>
          <a:off x="932688" y="2155354"/>
          <a:ext cx="10287000" cy="1631760"/>
        </p:xfrm>
        <a:graphic>
          <a:graphicData uri="http://schemas.openxmlformats.org/drawingml/2006/table">
            <a:tbl>
              <a:tblPr/>
              <a:tblGrid>
                <a:gridCol w="1289304"/>
                <a:gridCol w="3566160"/>
                <a:gridCol w="5431536"/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灌溉农业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绿洲农业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03911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共同点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干旱地区降水少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蒸发量大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干旱地区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有水就有田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无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水则无地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_3_BD#be77f1e3f?colgroup=3,9,14&amp;pid=1c8b38ac5&amp;color=0,0,0&amp;vtp=1&amp;bbb=1&amp;hb=1"/>
          <p:cNvGraphicFramePr>
            <a:graphicFrameLocks noGrp="1"/>
          </p:cNvGraphicFramePr>
          <p:nvPr/>
        </p:nvGraphicFramePr>
        <p:xfrm>
          <a:off x="932688" y="1418590"/>
          <a:ext cx="10287000" cy="3308160"/>
        </p:xfrm>
        <a:graphic>
          <a:graphicData uri="http://schemas.openxmlformats.org/drawingml/2006/table">
            <a:tbl>
              <a:tblPr/>
              <a:tblGrid>
                <a:gridCol w="1289304"/>
                <a:gridCol w="3566160"/>
                <a:gridCol w="5431536"/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100"/>
                        </a:lnSpc>
                      </a:pP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灌溉农业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绿洲农业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562543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不同点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干旱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半干旱地区引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水灌溉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如宁夏平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原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河套平原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具有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完善的灌溉设施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专指干旱荒漠中水源丰富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井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泉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河湖水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高山冰雪融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水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可供灌溉的山麓地带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土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壤肥沃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田野相连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称绿洲灌溉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楷体" panose="02010609060101010101" pitchFamily="34" charset="-122"/>
                          <a:cs typeface="Times New Roman" panose="02020603050405020304" pitchFamily="34" charset="-120"/>
                        </a:rPr>
                        <a:t>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P_3_BD#be77f1e3f?colgroup=3,9,14&amp;pid=1c8b38ac5&amp;color=0,0,0&amp;vtp=1&amp;bbb=1&amp;hb=1"/>
          <p:cNvSpPr txBox="1"/>
          <p:nvPr/>
        </p:nvSpPr>
        <p:spPr>
          <a:xfrm>
            <a:off x="8679688" y="720000"/>
            <a:ext cx="2540000" cy="583878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#be77f1e3f?pid=1c8b38ac5&amp;color=0,0,0&amp;vtp=1&amp;bt=1&amp;bbb=1&amp;hb=1"/>
          <p:cNvSpPr/>
          <p:nvPr/>
        </p:nvSpPr>
        <p:spPr>
          <a:xfrm>
            <a:off x="932688" y="720000"/>
            <a:ext cx="10323576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西北地区荒漠化的治理措施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合理利用水资源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利用生物措施和工程措施构筑防护体系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调节农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林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牧用地之间的关系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宜林则林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宜牧则牧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采取综合措施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多途径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兴建沼气池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推广省柴灶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解决农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牧区的能源问题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控制人口增长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提高人口素质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#be77f1e3f?pid=1c8b38ac5&amp;color=0,0,0&amp;vtp=1&amp;bt=1&amp;bbb=1&amp;hb=1"/>
          <p:cNvSpPr/>
          <p:nvPr/>
        </p:nvSpPr>
        <p:spPr>
          <a:xfrm>
            <a:off x="932688" y="720000"/>
            <a:ext cx="1032357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青藏地区太阳能资源、地热资源丰富的原因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青藏地区海拔高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空气稀薄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洁净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尘埃和水汽含量小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透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明度好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晴天多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加上纬度低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太阳光照强烈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日照时间长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此太阳能资源丰富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青藏地区在亚欧板块和印度洋板块的交界线上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地壳运动活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跃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地热资源丰富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be77f1e3f?pid=1c8b38ac5&amp;color=0,0,0&amp;vtp=1&amp;bt=1&amp;bbb=1&amp;hb=1"/>
          <p:cNvSpPr/>
          <p:nvPr/>
        </p:nvSpPr>
        <p:spPr>
          <a:xfrm>
            <a:off x="932688" y="720000"/>
            <a:ext cx="10323576" cy="18221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.塔里木盆地油气资源的开发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）塔里木盆地蕴藏着丰富的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，是我国最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的内陆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含油气盆地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#4.1</a:t>
            </a:r>
            <a:endParaRPr lang="en-US" altLang="zh-CN" sz="2800" dirty="0"/>
          </a:p>
        </p:txBody>
      </p:sp>
      <p:sp>
        <p:nvSpPr>
          <p:cNvPr id="3" name="P_3_AN.22_1#be77f1e3f.blank?pid=1c8b38ac5&amp;color=0,0,0&amp;vpa=19&amp;vtp=1&amp;bbb=1"/>
          <p:cNvSpPr/>
          <p:nvPr/>
        </p:nvSpPr>
        <p:spPr>
          <a:xfrm>
            <a:off x="5764244" y="1337220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油气资源</a:t>
            </a:r>
            <a:endParaRPr lang="en-US" altLang="zh-CN" sz="2800" dirty="0"/>
          </a:p>
        </p:txBody>
      </p:sp>
      <p:sp>
        <p:nvSpPr>
          <p:cNvPr id="4" name="P_3_AN.23_1#be77f1e3f.blank?pid=1c8b38ac5&amp;color=0,0,0&amp;vpa=20&amp;vtp=1"/>
          <p:cNvSpPr/>
          <p:nvPr/>
        </p:nvSpPr>
        <p:spPr>
          <a:xfrm>
            <a:off x="9328182" y="1337220"/>
            <a:ext cx="6159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be77f1e3f?pid=1c8b38ac5&amp;color=0,0,0&amp;vtp=1&amp;bt=1&amp;bbb=1&amp;hb=1"/>
          <p:cNvSpPr/>
          <p:nvPr/>
        </p:nvSpPr>
        <p:spPr>
          <a:xfrm>
            <a:off x="932688" y="720000"/>
            <a:ext cx="10323576" cy="50606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（2）西气东输：四大跨世纪工程（西气东输、西电东送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、南水北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调和青藏铁路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）之一。（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以一线工程为例分析）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起止点：西起新疆塔里木盆地的轮南油气田，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东至上海。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所经省级行政区的简称：新、甘、宁、陕、晋、豫、皖、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苏、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沪。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主要地形区：塔里木盆地、黄土高原、华北平原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、长江中下游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平原。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河流：黄河、淮河、京杭运河、长江。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#4.2.4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db9e0afd8.fixed?color=0,0,0&amp;vtp=1&amp;bbb=1&amp;hb=1"/>
          <p:cNvSpPr/>
          <p:nvPr/>
        </p:nvSpPr>
        <p:spPr>
          <a:xfrm>
            <a:off x="694944" y="1568196"/>
            <a:ext cx="10799064" cy="18288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2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专题十七</a:t>
            </a:r>
            <a:r>
              <a:rPr lang="en-US" altLang="zh-CN" sz="6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西北地区</a:t>
            </a:r>
            <a:r>
              <a:rPr lang="en-US" altLang="zh-CN" sz="6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青藏地区</a:t>
            </a:r>
            <a:r>
              <a:rPr lang="en-US" altLang="zh-CN" sz="6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6000" b="1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ctr" latinLnBrk="1">
              <a:lnSpc>
                <a:spcPts val="7500"/>
              </a:lnSpc>
            </a:pPr>
            <a:r>
              <a:rPr lang="en-US" altLang="zh-CN" sz="6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奋进中的中国</a:t>
            </a:r>
            <a:endParaRPr lang="en-US" altLang="zh-CN" sz="6000" dirty="0"/>
          </a:p>
        </p:txBody>
      </p:sp>
      <p:sp>
        <p:nvSpPr>
          <p:cNvPr id="3" name="C_1#db9e0afd8"/>
          <p:cNvSpPr/>
          <p:nvPr/>
        </p:nvSpPr>
        <p:spPr>
          <a:xfrm>
            <a:off x="1618488" y="3465576"/>
            <a:ext cx="8266176" cy="9144"/>
          </a:xfrm>
          <a:prstGeom prst="line">
            <a:avLst/>
          </a:prstGeom>
          <a:noFill/>
          <a:ln w="381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1#db9e0afd8.fixed?color=0,0,0&amp;vtp=1&amp;bbb=1"/>
          <p:cNvSpPr/>
          <p:nvPr/>
        </p:nvSpPr>
        <p:spPr>
          <a:xfrm>
            <a:off x="3099816" y="5330952"/>
            <a:ext cx="1947672" cy="40233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2500"/>
              </a:lnSpc>
            </a:pPr>
            <a:r>
              <a:rPr lang="en-US" altLang="zh-CN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专题十七</a:t>
            </a:r>
            <a:endParaRPr lang="en-US" altLang="zh-CN" sz="2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be77f1e3f?pid=1c8b38ac5&amp;color=0,0,0&amp;vtp=1&amp;bt=1&amp;bbb=1&amp;hb=1"/>
          <p:cNvSpPr/>
          <p:nvPr/>
        </p:nvSpPr>
        <p:spPr>
          <a:xfrm>
            <a:off x="932688" y="720000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4.三江源地区：①我国最大的天然沼泽分布区，也是长江、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黄河、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澜沧江的发源地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被誉为“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”；②三江源国家公园是我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国乃至亚洲的水源涵养地，是全球高海拔地区生物多样性最集中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的地方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，素有“高寒生物种质资源库”之称。</a:t>
            </a:r>
            <a:endParaRPr lang="en-US" altLang="zh-CN" sz="2800" dirty="0"/>
          </a:p>
        </p:txBody>
      </p:sp>
      <p:sp>
        <p:nvSpPr>
          <p:cNvPr id="3" name="P_3_AN.24_1#be77f1e3f.blank?pid=1c8b38ac5&amp;color=0,0,0&amp;vpa=21&amp;vtp=1&amp;bbb=1"/>
          <p:cNvSpPr/>
          <p:nvPr/>
        </p:nvSpPr>
        <p:spPr>
          <a:xfrm>
            <a:off x="5049869" y="1337220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中华水塔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#be77f1e3f?pid=1c8b38ac5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92040" y="720000"/>
            <a:ext cx="2404872" cy="84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3" name="P_3_BD#be77f1e3f?iti=5&amp;pid=1c8b38ac5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1720" y="1689264"/>
            <a:ext cx="7525512" cy="3538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3_BD#be77f1e3f?iti=5&amp;pid=1c8b38ac5&amp;color=0,0,0&amp;vtp=1&amp;bbb=1"/>
          <p:cNvSpPr/>
          <p:nvPr/>
        </p:nvSpPr>
        <p:spPr>
          <a:xfrm>
            <a:off x="2794064" y="5354992"/>
            <a:ext cx="6600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图17-5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湖泊、沼泽对河流流量的调蓄作用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be77f1e3f?pid=1c8b38ac5&amp;color=0,0,0&amp;vtp=1&amp;bt=1&amp;bbb=1&amp;hb=1"/>
          <p:cNvSpPr/>
          <p:nvPr/>
        </p:nvSpPr>
        <p:spPr>
          <a:xfrm>
            <a:off x="932688" y="720000"/>
            <a:ext cx="1032357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5.奋进中的中国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1）举世瞩目的发展成就：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①逐渐形成了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的开放格局；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我国经济持续高速增长；③国家科技实力跃上新台阶；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④打赢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了人类历史上规模最大的脱贫攻坚战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2）积极应对发展中面临的挑战：①改善生态环境；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②缩小区域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发展差距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；③维护海洋权益。</a:t>
            </a:r>
            <a:endParaRPr lang="en-US" altLang="zh-CN" sz="2800" dirty="0"/>
          </a:p>
        </p:txBody>
      </p:sp>
      <p:sp>
        <p:nvSpPr>
          <p:cNvPr id="3" name="P_3_AN.25_1#be77f1e3f.blank?pid=1c8b38ac5&amp;color=0,0,0&amp;vpa=22&amp;vtp=1&amp;bbb=1"/>
          <p:cNvSpPr/>
          <p:nvPr/>
        </p:nvSpPr>
        <p:spPr>
          <a:xfrm>
            <a:off x="7550182" y="1337220"/>
            <a:ext cx="1330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全方位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cba350797.fixed?pid=db9e0afd8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04</a:t>
            </a:r>
            <a:endParaRPr lang="en-US" altLang="zh-CN" sz="8000" dirty="0"/>
          </a:p>
        </p:txBody>
      </p:sp>
      <p:sp>
        <p:nvSpPr>
          <p:cNvPr id="3" name="C_2_BD#cba350797.fixed?pid=db9e0afd8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7200" dirty="0"/>
          </a:p>
        </p:txBody>
      </p:sp>
      <p:sp>
        <p:nvSpPr>
          <p:cNvPr id="4" name="C_2#cba350797.fixed?pid=db9e0afd8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cba350797.fixed?lid=2b94cc6ff&amp;pid=db9e0afd8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cba350797.fixed?lid=c0bd13337&amp;pid=db9e0afd8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cba350797.fixed?lid=1c8b38ac5&amp;pid=db9e0afd8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cba350797.fixed?lid=cba350797&amp;pid=db9e0afd8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cba350797.fixed?lid=c351fd694&amp;pid=db9e0afd8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cba350797.fixed?lid=d839fb0a3&amp;pid=db9e0afd8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3_BD.26_1#2ec0d0e88?pid=cba350797&amp;color=0,0,0&amp;vtp=1&amp;bt=1&amp;bbb=1&amp;hb=1"/>
          <p:cNvSpPr/>
          <p:nvPr/>
        </p:nvSpPr>
        <p:spPr>
          <a:xfrm>
            <a:off x="932688" y="720000"/>
            <a:ext cx="1032357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河北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新疆与浙江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广东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上海等东部主要市场的距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离较远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多家快递企业不断完善新疆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枢纽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通道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网络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的快递体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系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实现了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包邮进村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满足了新疆各族人民的购物需求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同时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也拓宽了新疆特色产品的出疆通道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促进了新疆的经济发展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1～2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7_1#878f45c6b?pid=2ec0d0e88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新疆能够实现“包邮进村”，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主要得益于(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28_1#878f45c6b.bracket?pid=2ec0d0e88&amp;color=0,0,0&amp;vpa=23&amp;vtp=1"/>
          <p:cNvSpPr/>
          <p:nvPr/>
        </p:nvSpPr>
        <p:spPr>
          <a:xfrm>
            <a:off x="7547007" y="7161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4_BD.27_2#878f45c6b.choices?pid=2ec0d0e88&amp;color=0,0,0&amp;vtp=1&amp;bbb=1"/>
          <p:cNvSpPr/>
          <p:nvPr/>
        </p:nvSpPr>
        <p:spPr>
          <a:xfrm>
            <a:off x="932688" y="136230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.快递体系不断完善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.村落规模日益扩大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C.产品种类逐渐丰富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.人口数量持续增多</a:t>
            </a:r>
            <a:endParaRPr lang="en-US" altLang="zh-CN" sz="2800" dirty="0"/>
          </a:p>
        </p:txBody>
      </p:sp>
      <p:sp>
        <p:nvSpPr>
          <p:cNvPr id="5" name="QC_4_AS.29_1#878f45c6b?pid=2ec0d0e88&amp;color=0,0,0&amp;vtp=1&amp;bbb=1&amp;hb=1"/>
          <p:cNvSpPr/>
          <p:nvPr/>
        </p:nvSpPr>
        <p:spPr>
          <a:xfrm>
            <a:off x="932688" y="2639287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材料中明确提到“多家快递企业不断完善新疆‘枢纽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+通道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网络’的快递体系，实现了‘包邮进村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’”，这表明不断完善的快递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体系能够让新疆实现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“包邮进村”。故选A项。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0_1#1ab5f6f06?pid=2ec0d0e88&amp;color=0,0,0&amp;vtp=1&amp;bt=1&amp;bbb=1"/>
          <p:cNvSpPr/>
          <p:nvPr/>
        </p:nvSpPr>
        <p:spPr>
          <a:xfrm>
            <a:off x="932688" y="720000"/>
            <a:ext cx="10323576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新疆销往全国各地的特色产品有(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31_1#1ab5f6f06.bracket?pid=2ec0d0e88&amp;color=0,0,0&amp;vpa=24&amp;vtp=1"/>
          <p:cNvSpPr/>
          <p:nvPr/>
        </p:nvSpPr>
        <p:spPr>
          <a:xfrm>
            <a:off x="6489732" y="719492"/>
            <a:ext cx="495300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4_BD.30_2#1ab5f6f06?pid=2ec0d0e88&amp;color=0,0,0&amp;vtp=1&amp;bbb=1"/>
          <p:cNvSpPr/>
          <p:nvPr/>
        </p:nvSpPr>
        <p:spPr>
          <a:xfrm>
            <a:off x="932688" y="1332394"/>
            <a:ext cx="10323576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①哈密瓜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②柑橘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③香蕉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④葡萄干</a:t>
            </a:r>
            <a:endParaRPr lang="en-US" altLang="zh-CN" sz="2800" dirty="0"/>
          </a:p>
        </p:txBody>
      </p:sp>
      <p:sp>
        <p:nvSpPr>
          <p:cNvPr id="5" name="QC_4_BD.30_3#1ab5f6f06.choices?pid=2ec0d0e88&amp;color=0,0,0&amp;vtp=1&amp;bbb=1"/>
          <p:cNvSpPr/>
          <p:nvPr/>
        </p:nvSpPr>
        <p:spPr>
          <a:xfrm>
            <a:off x="932688" y="1954186"/>
            <a:ext cx="10323576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6" name="QC_4_AS.32_1#1ab5f6f06?pid=2ec0d0e88&amp;color=0,0,0&amp;vtp=1&amp;bbb=1&amp;hb=1"/>
          <p:cNvSpPr/>
          <p:nvPr/>
        </p:nvSpPr>
        <p:spPr>
          <a:xfrm>
            <a:off x="932688" y="2576295"/>
            <a:ext cx="10323576" cy="36365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新疆主要属于温带大陆性气候，光照强、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昼夜温差大，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非常适合哈密瓜的生长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。新疆哈密瓜大量销往全国各地，①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正确；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柑橘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、香蕉是热带、亚热带水果，主要分布在我国南方地区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，②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错误；新疆葡萄产量大，品质好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，当地利用丰富的葡萄资源制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作葡萄干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，葡萄干也是新疆销往全国各地的特色产品，④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正确。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故选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3_BD.33_1#1497cc0cf?pid=cba350797&amp;color=0,0,0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青藏地区的自然和人文环境极具独特性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17-6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为青藏地区某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河流多年各月平均径流量变化图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3～4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M_3_BD.33_2#1497cc0cf?iti=6&amp;pid=cba350797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6584" y="2057437"/>
            <a:ext cx="7406640" cy="310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3_BD.33_3#1497cc0cf?iti=6&amp;pid=cba350797&amp;color=0,0,0&amp;vtp=1&amp;bbb=1"/>
          <p:cNvSpPr/>
          <p:nvPr/>
        </p:nvSpPr>
        <p:spPr>
          <a:xfrm>
            <a:off x="2078292" y="5293397"/>
            <a:ext cx="8023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图17-6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青藏地区某河流多年各月平均径流量变化图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4_1#5ff3a7a00?pid=1497cc0cf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下列对青藏地区的描述与实际情况不符的是(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35_1#5ff3a7a00.bracket?pid=1497cc0cf&amp;color=0,0,0&amp;vpa=25&amp;vtp=1"/>
          <p:cNvSpPr/>
          <p:nvPr/>
        </p:nvSpPr>
        <p:spPr>
          <a:xfrm>
            <a:off x="8262970" y="7161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4_BD.34_2#5ff3a7a00.choices?pid=1497cc0cf&amp;color=0,0,0&amp;vtp=1&amp;bbb=1"/>
          <p:cNvSpPr/>
          <p:nvPr/>
        </p:nvSpPr>
        <p:spPr>
          <a:xfrm>
            <a:off x="932688" y="136230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A.板块交界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，地壳运动活跃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.藏族聚居，常用青稞酿酒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.重要牧区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，畜养藏绵羊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.空气稀薄，太阳辐射弱</a:t>
            </a:r>
            <a:endParaRPr lang="en-US" altLang="zh-CN" sz="2800" dirty="0"/>
          </a:p>
        </p:txBody>
      </p:sp>
      <p:sp>
        <p:nvSpPr>
          <p:cNvPr id="5" name="QC_4_BD.34_1#5ff3a7a00?pid=1497cc0cf&amp;color=0,0,0&amp;vtp=1&amp;bt=1&amp;bbb=1&amp;zzd= 1"/>
          <p:cNvSpPr/>
          <p:nvPr/>
        </p:nvSpPr>
        <p:spPr>
          <a:xfrm>
            <a:off x="6716777" y="130858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QC_4_BD.34_1#5ff3a7a00?pid=1497cc0cf&amp;color=0,0,0&amp;vtp=1&amp;bt=1&amp;bbb=1&amp;zzd= 1"/>
          <p:cNvSpPr/>
          <p:nvPr/>
        </p:nvSpPr>
        <p:spPr>
          <a:xfrm>
            <a:off x="7073964" y="1308582"/>
            <a:ext cx="38100" cy="38100"/>
          </a:xfrm>
          <a:prstGeom prst="ellipse">
            <a:avLst/>
          </a:prstGeom>
          <a:solidFill>
            <a:srgbClr val="000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AS.36_1#5ff3a7a00?pid=1497cc0cf&amp;color=0,0,0&amp;vtp=1&amp;bt=1&amp;bbb=1&amp;hb=1"/>
          <p:cNvSpPr/>
          <p:nvPr/>
        </p:nvSpPr>
        <p:spPr>
          <a:xfrm>
            <a:off x="932688" y="720000"/>
            <a:ext cx="10323576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结合所学知识可知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，青藏地区位于亚欧板块和印度洋板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块交界处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，地壳运动活跃，A项描述不符合题意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；青藏地区的主要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少数民族是藏族，设有西藏自治区和多个藏族自治州等民族自治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地方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，青稞是当地主要的粮食作物，当地人常用青稞酿酒，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B项描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述不符合题意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；青藏地区分布有青海牧区和西藏牧区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，蓄养藏绵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羊等牲畜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，C项描述不符合题意；青藏地区海拔高，空气稀薄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，太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阳辐射强烈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，D项描述符合题意。故选D项。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1#目录1:db9e0afd8?lid=2b94cc6ff&amp;cid=2b94cc6ff&amp;tib=255,255,255&amp;vtp=1&amp;bt=1" descr="preencod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1060704"/>
            <a:ext cx="612648" cy="612648"/>
          </a:xfrm>
          <a:prstGeom prst="rect">
            <a:avLst/>
          </a:prstGeom>
        </p:spPr>
      </p:pic>
      <p:sp>
        <p:nvSpPr>
          <p:cNvPr id="3" name="C_1#目录1:db9e0afd8?lid=2b94cc6ff&amp;cid=2b94cc6ff&amp;vtp=1&amp;bbb=1">
            <a:hlinkClick r:id="rId1" action="ppaction://hlinksldjump"/>
          </p:cNvPr>
          <p:cNvSpPr/>
          <p:nvPr/>
        </p:nvSpPr>
        <p:spPr>
          <a:xfrm>
            <a:off x="6309360" y="1060704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altLang="zh-CN" sz="2400" dirty="0"/>
          </a:p>
        </p:txBody>
      </p:sp>
      <p:sp>
        <p:nvSpPr>
          <p:cNvPr id="4" name="C_1#目录1:db9e0afd8?lid=2b94cc6ff&amp;cid=2b94cc6ff&amp;vtp=1&amp;bbb=1">
            <a:hlinkClick r:id="rId1" action="ppaction://hlinksldjump"/>
          </p:cNvPr>
          <p:cNvSpPr/>
          <p:nvPr/>
        </p:nvSpPr>
        <p:spPr>
          <a:xfrm>
            <a:off x="7095744" y="1078992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2800" dirty="0"/>
          </a:p>
        </p:txBody>
      </p:sp>
      <p:pic>
        <p:nvPicPr>
          <p:cNvPr id="5" name="C_1#目录1:db9e0afd8?lid=c0bd13337&amp;cid=c0bd13337&amp;tib=255,255,255&amp;vtp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1874520"/>
            <a:ext cx="612648" cy="612648"/>
          </a:xfrm>
          <a:prstGeom prst="rect">
            <a:avLst/>
          </a:prstGeom>
        </p:spPr>
      </p:pic>
      <p:sp>
        <p:nvSpPr>
          <p:cNvPr id="6" name="C_1#目录1:db9e0afd8?lid=c0bd13337&amp;cid=c0bd13337&amp;vtp=1&amp;bbb=1">
            <a:hlinkClick r:id="rId3" action="ppaction://hlinksldjump"/>
          </p:cNvPr>
          <p:cNvSpPr/>
          <p:nvPr/>
        </p:nvSpPr>
        <p:spPr>
          <a:xfrm>
            <a:off x="6309360" y="1874520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altLang="zh-CN" sz="2400" dirty="0"/>
          </a:p>
        </p:txBody>
      </p:sp>
      <p:sp>
        <p:nvSpPr>
          <p:cNvPr id="7" name="C_1#目录1:db9e0afd8?lid=c0bd13337&amp;cid=c0bd13337&amp;vtp=1&amp;bbb=1">
            <a:hlinkClick r:id="rId3" action="ppaction://hlinksldjump"/>
          </p:cNvPr>
          <p:cNvSpPr/>
          <p:nvPr/>
        </p:nvSpPr>
        <p:spPr>
          <a:xfrm>
            <a:off x="7095744" y="1892808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2800" dirty="0"/>
          </a:p>
        </p:txBody>
      </p:sp>
      <p:pic>
        <p:nvPicPr>
          <p:cNvPr id="8" name="C_1#目录1:db9e0afd8?lid=1c8b38ac5&amp;cid=1c8b38ac5&amp;tib=255,255,255&amp;vtp=1" descr="preencoded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2679192"/>
            <a:ext cx="612648" cy="612648"/>
          </a:xfrm>
          <a:prstGeom prst="rect">
            <a:avLst/>
          </a:prstGeom>
        </p:spPr>
      </p:pic>
      <p:sp>
        <p:nvSpPr>
          <p:cNvPr id="9" name="C_1#目录1:db9e0afd8?lid=1c8b38ac5&amp;cid=1c8b38ac5&amp;vtp=1&amp;bbb=1">
            <a:hlinkClick r:id="rId4" action="ppaction://hlinksldjump"/>
          </p:cNvPr>
          <p:cNvSpPr/>
          <p:nvPr/>
        </p:nvSpPr>
        <p:spPr>
          <a:xfrm>
            <a:off x="6309360" y="2679192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03</a:t>
            </a:r>
            <a:endParaRPr lang="en-US" altLang="zh-CN" sz="2400" dirty="0"/>
          </a:p>
        </p:txBody>
      </p:sp>
      <p:sp>
        <p:nvSpPr>
          <p:cNvPr id="10" name="C_1#目录1:db9e0afd8?lid=1c8b38ac5&amp;cid=1c8b38ac5&amp;vtp=1&amp;bbb=1">
            <a:hlinkClick r:id="rId4" action="ppaction://hlinksldjump"/>
          </p:cNvPr>
          <p:cNvSpPr/>
          <p:nvPr/>
        </p:nvSpPr>
        <p:spPr>
          <a:xfrm>
            <a:off x="7095744" y="2697480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2800" dirty="0"/>
          </a:p>
        </p:txBody>
      </p:sp>
      <p:pic>
        <p:nvPicPr>
          <p:cNvPr id="11" name="C_1#目录1:db9e0afd8?lid=cba350797&amp;cid=cba350797&amp;tib=255,255,255&amp;vtp=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3493008"/>
            <a:ext cx="612648" cy="612648"/>
          </a:xfrm>
          <a:prstGeom prst="rect">
            <a:avLst/>
          </a:prstGeom>
        </p:spPr>
      </p:pic>
      <p:sp>
        <p:nvSpPr>
          <p:cNvPr id="12" name="C_1#目录1:db9e0afd8?lid=cba350797&amp;cid=cba350797&amp;vtp=1&amp;bbb=1">
            <a:hlinkClick r:id="rId5" action="ppaction://hlinksldjump"/>
          </p:cNvPr>
          <p:cNvSpPr/>
          <p:nvPr/>
        </p:nvSpPr>
        <p:spPr>
          <a:xfrm>
            <a:off x="6309360" y="3493008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04</a:t>
            </a:r>
            <a:endParaRPr lang="en-US" altLang="zh-CN" sz="2400" dirty="0"/>
          </a:p>
        </p:txBody>
      </p:sp>
      <p:sp>
        <p:nvSpPr>
          <p:cNvPr id="13" name="C_1#目录1:db9e0afd8?lid=cba350797&amp;cid=cba350797&amp;vtp=1&amp;bbb=1">
            <a:hlinkClick r:id="rId5" action="ppaction://hlinksldjump"/>
          </p:cNvPr>
          <p:cNvSpPr/>
          <p:nvPr/>
        </p:nvSpPr>
        <p:spPr>
          <a:xfrm>
            <a:off x="7095744" y="3511296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2800" dirty="0"/>
          </a:p>
        </p:txBody>
      </p:sp>
      <p:pic>
        <p:nvPicPr>
          <p:cNvPr id="14" name="C_1#目录1:db9e0afd8?lid=c351fd694&amp;cid=c351fd694&amp;tib=255,255,255&amp;vtp=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4297680"/>
            <a:ext cx="612648" cy="612648"/>
          </a:xfrm>
          <a:prstGeom prst="rect">
            <a:avLst/>
          </a:prstGeom>
        </p:spPr>
      </p:pic>
      <p:sp>
        <p:nvSpPr>
          <p:cNvPr id="15" name="C_1#目录1:db9e0afd8?lid=c351fd694&amp;cid=c351fd694&amp;vtp=1&amp;bbb=1">
            <a:hlinkClick r:id="rId6" action="ppaction://hlinksldjump"/>
          </p:cNvPr>
          <p:cNvSpPr/>
          <p:nvPr/>
        </p:nvSpPr>
        <p:spPr>
          <a:xfrm>
            <a:off x="6309360" y="4297680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05</a:t>
            </a:r>
            <a:endParaRPr lang="en-US" altLang="zh-CN" sz="2400" dirty="0"/>
          </a:p>
        </p:txBody>
      </p:sp>
      <p:sp>
        <p:nvSpPr>
          <p:cNvPr id="16" name="C_1#目录1:db9e0afd8?lid=c351fd694&amp;cid=c351fd694&amp;vtp=1&amp;bbb=1">
            <a:hlinkClick r:id="rId6" action="ppaction://hlinksldjump"/>
          </p:cNvPr>
          <p:cNvSpPr/>
          <p:nvPr/>
        </p:nvSpPr>
        <p:spPr>
          <a:xfrm>
            <a:off x="7095744" y="4315968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2800" dirty="0"/>
          </a:p>
        </p:txBody>
      </p:sp>
      <p:pic>
        <p:nvPicPr>
          <p:cNvPr id="17" name="C_1#目录1:db9e0afd8?lid=d839fb0a3&amp;cid=d839fb0a3&amp;tib=255,255,255&amp;vtp=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5111496"/>
            <a:ext cx="612648" cy="612648"/>
          </a:xfrm>
          <a:prstGeom prst="rect">
            <a:avLst/>
          </a:prstGeom>
        </p:spPr>
      </p:pic>
      <p:sp>
        <p:nvSpPr>
          <p:cNvPr id="18" name="C_1#目录1:db9e0afd8?lid=d839fb0a3&amp;cid=d839fb0a3&amp;vtp=1&amp;bbb=1">
            <a:hlinkClick r:id="rId7" action="ppaction://hlinksldjump"/>
          </p:cNvPr>
          <p:cNvSpPr/>
          <p:nvPr/>
        </p:nvSpPr>
        <p:spPr>
          <a:xfrm>
            <a:off x="6309360" y="5111496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06</a:t>
            </a:r>
            <a:endParaRPr lang="en-US" altLang="zh-CN" sz="2400" dirty="0"/>
          </a:p>
        </p:txBody>
      </p:sp>
      <p:sp>
        <p:nvSpPr>
          <p:cNvPr id="19" name="C_1#目录1:db9e0afd8?lid=d839fb0a3&amp;cid=d839fb0a3&amp;vtp=1&amp;bbb=1">
            <a:hlinkClick r:id="rId7" action="ppaction://hlinksldjump"/>
          </p:cNvPr>
          <p:cNvSpPr/>
          <p:nvPr/>
        </p:nvSpPr>
        <p:spPr>
          <a:xfrm>
            <a:off x="7095744" y="5129784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7_1#4d122565c?pid=1497cc0cf&amp;color=0,0,0&amp;vtp=1&amp;bt=1&amp;bbb=1"/>
          <p:cNvSpPr/>
          <p:nvPr/>
        </p:nvSpPr>
        <p:spPr>
          <a:xfrm>
            <a:off x="932688" y="720000"/>
            <a:ext cx="10323576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读图并结合青藏地区的地理环境特征，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可推测出该河流(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38_1#4d122565c.bracket?pid=1497cc0cf&amp;color=0,0,0&amp;vpa=26&amp;vtp=1"/>
          <p:cNvSpPr/>
          <p:nvPr/>
        </p:nvSpPr>
        <p:spPr>
          <a:xfrm>
            <a:off x="10061607" y="719492"/>
            <a:ext cx="495300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4_BD.37_2#4d122565c.choices?pid=1497cc0cf&amp;color=0,0,0&amp;vtp=1&amp;bbb=1"/>
          <p:cNvSpPr/>
          <p:nvPr/>
        </p:nvSpPr>
        <p:spPr>
          <a:xfrm>
            <a:off x="932688" y="1332712"/>
            <a:ext cx="10323576" cy="2391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A.春季径流量较大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.补给水源主要来自高山冰雪融水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.多年平均径流量的季节变化小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.多年平均径流量峰值出现在8月</a:t>
            </a:r>
            <a:endParaRPr lang="en-US" altLang="zh-CN" sz="2800" dirty="0"/>
          </a:p>
        </p:txBody>
      </p:sp>
      <p:sp>
        <p:nvSpPr>
          <p:cNvPr id="5" name="QC_4_AS.39_1#4d122565c?pid=1497cc0cf&amp;color=0,0,0&amp;vtp=1&amp;bbb=1&amp;hb=1"/>
          <p:cNvSpPr/>
          <p:nvPr/>
        </p:nvSpPr>
        <p:spPr>
          <a:xfrm>
            <a:off x="932688" y="3783812"/>
            <a:ext cx="10323576" cy="2391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读图可知，该河流春季径流量较小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，多年平均径流量的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季节变化大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，径流量峰值出现在7月，A、C、D项错误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；青藏地区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雪山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、冰川广布，夏季气温较高，雪山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、冰川融化为河流提供丰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富的水源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，B项正确。故选B项。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c351fd694.fixed?pid=db9e0afd8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05</a:t>
            </a:r>
            <a:endParaRPr lang="en-US" altLang="zh-CN" sz="8000" dirty="0"/>
          </a:p>
        </p:txBody>
      </p:sp>
      <p:sp>
        <p:nvSpPr>
          <p:cNvPr id="3" name="C_2_BD#c351fd694.fixed?pid=db9e0afd8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7200" dirty="0"/>
          </a:p>
        </p:txBody>
      </p:sp>
      <p:sp>
        <p:nvSpPr>
          <p:cNvPr id="4" name="C_2#c351fd694.fixed?pid=db9e0afd8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c351fd694.fixed?lid=2b94cc6ff&amp;pid=db9e0afd8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c351fd694.fixed?lid=c0bd13337&amp;pid=db9e0afd8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c351fd694.fixed?lid=1c8b38ac5&amp;pid=db9e0afd8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c351fd694.fixed?lid=cba350797&amp;pid=db9e0afd8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c351fd694.fixed?lid=c351fd694&amp;pid=db9e0afd8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c351fd694.fixed?lid=d839fb0a3&amp;pid=db9e0afd8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a11c1150b?pid=c351fd694&amp;color=0,0,0&amp;vtp=1&amp;bt=1&amp;bbb=1&amp;hb=1"/>
          <p:cNvSpPr/>
          <p:nvPr/>
        </p:nvSpPr>
        <p:spPr>
          <a:xfrm>
            <a:off x="932688" y="720000"/>
            <a:ext cx="1032357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1.新疆发展棉花种植的优势条件。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昼夜温差大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有机质积累多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可以有效抑制棉花病虫害的发生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夏季气温高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晴天多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光照强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空气湿度小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有利于棉花生长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和采摘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冰雪融水提供丰富的灌溉水源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；④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地形平坦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可耕种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棉花的土地面积广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利于大规模机械化耕种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a11c1150b?pid=c351fd694&amp;color=0,0,0&amp;vtp=1&amp;bt=1&amp;bbb=1&amp;hb=1"/>
          <p:cNvSpPr/>
          <p:nvPr/>
        </p:nvSpPr>
        <p:spPr>
          <a:xfrm>
            <a:off x="932688" y="720000"/>
            <a:ext cx="1032357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2.新疆实现“海鲜陆养”的有利条件。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盐碱地资源丰富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可提供调配人工海水的原料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高山冰雪融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水水质纯净冷凉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水温适宜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适合冷水鱼类生长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交通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电力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等基础设施逐步完善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；④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人工海水调配等科学技术支持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政府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政策推动等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d839fb0a3.fixed?pid=db9e0afd8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06</a:t>
            </a:r>
            <a:endParaRPr lang="en-US" altLang="zh-CN" sz="8000" dirty="0"/>
          </a:p>
        </p:txBody>
      </p:sp>
      <p:sp>
        <p:nvSpPr>
          <p:cNvPr id="3" name="C_2_BD#d839fb0a3.fixed?pid=db9e0afd8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7200" dirty="0"/>
          </a:p>
        </p:txBody>
      </p:sp>
      <p:sp>
        <p:nvSpPr>
          <p:cNvPr id="4" name="C_2#d839fb0a3.fixed?pid=db9e0afd8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d839fb0a3.fixed?lid=2b94cc6ff&amp;pid=db9e0afd8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d839fb0a3.fixed?lid=c0bd13337&amp;pid=db9e0afd8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d839fb0a3.fixed?lid=1c8b38ac5&amp;pid=db9e0afd8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d839fb0a3.fixed?lid=cba350797&amp;pid=db9e0afd8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d839fb0a3.fixed?lid=c351fd694&amp;pid=db9e0afd8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d839fb0a3.fixed?lid=d839fb0a3&amp;pid=db9e0afd8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3_BD.40_1#c640ceca4?pid=d839fb0a3&amp;color=0,0,0&amp;vtp=1&amp;bt=1&amp;bbb=1&amp;hb=1"/>
          <p:cNvSpPr/>
          <p:nvPr/>
        </p:nvSpPr>
        <p:spPr>
          <a:xfrm>
            <a:off x="932688" y="720000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【回归教材】（2025·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我国的灌溉工程遗产类型丰富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我国共有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处古代水利工程入选第十一批世界灌溉工程遗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产名录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17-7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为我国入选第十一批世界灌溉工程遗产名录的古代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水利工程分布图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1～3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3_BD.40_2#c640ceca4?iti=7&amp;htil=1&amp;pid=d839fb0a3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8675" y="738288"/>
            <a:ext cx="2953512" cy="224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3_BD.40_3#c640ceca4?iti=7&amp;htil=1&amp;pid=d839fb0a3&amp;color=0,0,0&amp;vtp=1&amp;bbb=1&amp;hb=1"/>
          <p:cNvSpPr/>
          <p:nvPr/>
        </p:nvSpPr>
        <p:spPr>
          <a:xfrm>
            <a:off x="8170387" y="3099853"/>
            <a:ext cx="2990088" cy="290677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17-7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我国入选第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十一批世界灌溉工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程遗产名录的古代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水利工程分布图</a:t>
            </a:r>
            <a:endParaRPr lang="en-US" altLang="zh-CN" sz="2800" dirty="0"/>
          </a:p>
        </p:txBody>
      </p:sp>
      <p:sp>
        <p:nvSpPr>
          <p:cNvPr id="4" name="QC_4_BD.41_1#800b8a3b8?htil=1&amp;pid=c640ceca4&amp;color=0,0,0&amp;vtp=1&amp;bt=1&amp;bbb=1&amp;hb=1"/>
          <p:cNvSpPr/>
          <p:nvPr/>
        </p:nvSpPr>
        <p:spPr>
          <a:xfrm>
            <a:off x="932688" y="720000"/>
            <a:ext cx="723290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我国入选第十一批世界灌溉工程遗产名录的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古代水利工程多数分布在(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4_BD.41_2#800b8a3b8.choices?htil=1&amp;pid=c640ceca4&amp;color=0,0,0&amp;vtp=1&amp;bbb=1"/>
          <p:cNvSpPr/>
          <p:nvPr/>
        </p:nvSpPr>
        <p:spPr>
          <a:xfrm>
            <a:off x="932688" y="2003525"/>
            <a:ext cx="723290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72427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.北方地区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.南方地区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72427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C.西北地区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.青藏地区</a:t>
            </a:r>
            <a:endParaRPr lang="en-US" altLang="zh-CN" sz="2800" dirty="0"/>
          </a:p>
        </p:txBody>
      </p:sp>
      <p:sp>
        <p:nvSpPr>
          <p:cNvPr id="6" name="QC_4_AN.42_1#800b8a3b8.bracket?pid=c640ceca4&amp;color=0,0,0&amp;vpa=27&amp;vtp=1"/>
          <p:cNvSpPr/>
          <p:nvPr/>
        </p:nvSpPr>
        <p:spPr>
          <a:xfrm>
            <a:off x="5151469" y="1354365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4_BD.43_1#656a6760c?htil=1&amp;pid=c640ceca4&amp;color=0,0,0&amp;vtp=1&amp;bbb=1&amp;hb=1"/>
          <p:cNvSpPr/>
          <p:nvPr/>
        </p:nvSpPr>
        <p:spPr>
          <a:xfrm>
            <a:off x="932688" y="3280510"/>
            <a:ext cx="723290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新疆吐鲁番坎儿井水利工程周边地区突出的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自然地理环境特征是(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8" name="QC_4_BD.43_2#656a6760c.choices?htil=1&amp;pid=c640ceca4&amp;color=0,0,0&amp;vtp=1&amp;bbb=1"/>
          <p:cNvSpPr/>
          <p:nvPr/>
        </p:nvSpPr>
        <p:spPr>
          <a:xfrm>
            <a:off x="932688" y="4557494"/>
            <a:ext cx="7232904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72427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.植被茂密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.气候干旱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72427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C.外流河多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.高寒缺氧</a:t>
            </a:r>
            <a:endParaRPr lang="en-US" altLang="zh-CN" sz="2800" dirty="0"/>
          </a:p>
        </p:txBody>
      </p:sp>
      <p:sp>
        <p:nvSpPr>
          <p:cNvPr id="9" name="QC_4_AN.44_1#656a6760c.bracket?pid=c640ceca4&amp;color=0,0,0&amp;vpa=28&amp;vtp=1"/>
          <p:cNvSpPr/>
          <p:nvPr/>
        </p:nvSpPr>
        <p:spPr>
          <a:xfrm>
            <a:off x="4437094" y="3914875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9" grpId="0" animBg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45_1#4cacb0f80?pid=c640ceca4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我国古代水利工程入选世界灌溉工程遗产名录，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有利于(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46_1#4cacb0f80.bracket?pid=c640ceca4&amp;color=0,0,0&amp;vpa=29&amp;vtp=1"/>
          <p:cNvSpPr/>
          <p:nvPr/>
        </p:nvSpPr>
        <p:spPr>
          <a:xfrm>
            <a:off x="10048907" y="7161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4_BD.45_2#4cacb0f80?pid=c640ceca4&amp;color=0,0,0&amp;vtp=1&amp;bbb=1&amp;hb=1"/>
          <p:cNvSpPr/>
          <p:nvPr/>
        </p:nvSpPr>
        <p:spPr>
          <a:xfrm>
            <a:off x="932688" y="136230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①保持古代水利工程发电功能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保持古代水利工程灌溉功能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保护古代水利工程遗产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④传承中华优秀传统文化</a:t>
            </a:r>
            <a:endParaRPr lang="en-US" altLang="zh-CN" sz="2800" dirty="0"/>
          </a:p>
        </p:txBody>
      </p:sp>
      <p:sp>
        <p:nvSpPr>
          <p:cNvPr id="5" name="QC_4_BD.45_3#4cacb0f80.choices?pid=c640ceca4&amp;color=0,0,0&amp;vtp=1&amp;bbb=1"/>
          <p:cNvSpPr/>
          <p:nvPr/>
        </p:nvSpPr>
        <p:spPr>
          <a:xfrm>
            <a:off x="932688" y="2631477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3_BD.47_1#b52c4865a?pid=d839fb0a3&amp;color=0,0,0&amp;vtp=1&amp;bt=1&amp;bbb=1&amp;hb=1"/>
          <p:cNvSpPr/>
          <p:nvPr/>
        </p:nvSpPr>
        <p:spPr>
          <a:xfrm>
            <a:off x="932688" y="720000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【回归教材】（2025·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江苏常州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）2024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28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日上午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全长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046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千米的绿色屏障被填补了最后缺口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塔克拉玛干沙漠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锁边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工程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实现全面锁边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合龙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4～5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4_BD.48_1#08341d033?pid=b52c4865a&amp;color=0,0,0&amp;vtp=1&amp;bbb=1"/>
          <p:cNvSpPr/>
          <p:nvPr/>
        </p:nvSpPr>
        <p:spPr>
          <a:xfrm>
            <a:off x="932688" y="2636430"/>
            <a:ext cx="10499725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“择水而居，依水而生”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体现出塔里木盆地的城镇多分布在(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4_AN.49_1#08341d033.bracket?pid=b52c4865a&amp;color=0,0,0&amp;vpa=30&amp;vtp=1"/>
          <p:cNvSpPr/>
          <p:nvPr/>
        </p:nvSpPr>
        <p:spPr>
          <a:xfrm>
            <a:off x="10404507" y="263262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4_BD.48_2#08341d033.choices?pid=b52c4865a&amp;color=0,0,0&amp;vtp=1&amp;bbb=1"/>
          <p:cNvSpPr/>
          <p:nvPr/>
        </p:nvSpPr>
        <p:spPr>
          <a:xfrm>
            <a:off x="932688" y="327543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.盆地的东部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.内部的沙漠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C.沙漠边缘的绿洲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.周边的山峰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50_1#3f309b0f0?pid=b52c4865a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“锁边工程”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的主要影响和意义是(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51_1#3f309b0f0.bracket?pid=b52c4865a&amp;color=0,0,0&amp;vpa=31&amp;vtp=1"/>
          <p:cNvSpPr/>
          <p:nvPr/>
        </p:nvSpPr>
        <p:spPr>
          <a:xfrm>
            <a:off x="6475445" y="7161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4_BD.50_2#3f309b0f0?pid=b52c4865a&amp;color=0,0,0&amp;vtp=1&amp;bbb=1&amp;hb=1"/>
          <p:cNvSpPr/>
          <p:nvPr/>
        </p:nvSpPr>
        <p:spPr>
          <a:xfrm>
            <a:off x="932688" y="136230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①减少干旱，降低风速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②改善土壤，涵养水源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③保障交通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、通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信线路正常运行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④减少滑坡和泥石流</a:t>
            </a:r>
            <a:endParaRPr lang="en-US" altLang="zh-CN" sz="2800" dirty="0"/>
          </a:p>
        </p:txBody>
      </p:sp>
      <p:sp>
        <p:nvSpPr>
          <p:cNvPr id="5" name="QC_4_BD.50_3#3f309b0f0.choices?pid=b52c4865a&amp;color=0,0,0&amp;vtp=1&amp;bbb=1"/>
          <p:cNvSpPr/>
          <p:nvPr/>
        </p:nvSpPr>
        <p:spPr>
          <a:xfrm>
            <a:off x="932688" y="2631477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2b94cc6ff.fixed?pid=db9e0afd8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altLang="zh-CN" sz="8000" dirty="0"/>
          </a:p>
        </p:txBody>
      </p:sp>
      <p:sp>
        <p:nvSpPr>
          <p:cNvPr id="3" name="C_2_BD#2b94cc6ff.fixed?pid=db9e0afd8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7200" dirty="0"/>
          </a:p>
        </p:txBody>
      </p:sp>
      <p:sp>
        <p:nvSpPr>
          <p:cNvPr id="4" name="C_2#2b94cc6ff.fixed?pid=db9e0afd8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2b94cc6ff.fixed?lid=2b94cc6ff&amp;pid=db9e0afd8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2b94cc6ff.fixed?lid=c0bd13337&amp;pid=db9e0afd8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2b94cc6ff.fixed?lid=1c8b38ac5&amp;pid=db9e0afd8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2b94cc6ff.fixed?lid=cba350797&amp;pid=db9e0afd8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2b94cc6ff.fixed?lid=c351fd694&amp;pid=db9e0afd8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2b94cc6ff.fixed?lid=d839fb0a3&amp;pid=db9e0afd8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3_BD.52_1#f24391b54?iti=8&amp;htil=2&amp;pid=d839fb0a3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7496" y="738288"/>
            <a:ext cx="3840480" cy="292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3_BD.52_2#f24391b54?iti=8&amp;htil=2&amp;pid=d839fb0a3&amp;color=0,0,0&amp;vtp=1&amp;bbb=1&amp;hb=1"/>
          <p:cNvSpPr/>
          <p:nvPr/>
        </p:nvSpPr>
        <p:spPr>
          <a:xfrm>
            <a:off x="7378953" y="3791368"/>
            <a:ext cx="3877056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17-8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普玛江塘乡在山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南市的位置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M_3_BD.52_3#f24391b54?htil=2&amp;pid=d839fb0a3&amp;color=0,0,0&amp;vtp=1&amp;bt=1&amp;bbb=1&amp;hb=1&amp;hs=1"/>
              <p:cNvSpPr/>
              <p:nvPr/>
            </p:nvSpPr>
            <p:spPr>
              <a:xfrm>
                <a:off x="932688" y="720000"/>
                <a:ext cx="6345936" cy="37921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（2025·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河北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西藏自治区山南市普</a:t>
                </a:r>
                <a:endParaRPr lang="en-US" altLang="zh-CN" sz="2800" b="1" i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玛江塘乡年平均气温在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-7</a:t>
                </a:r>
                <a14:m>
                  <m:oMath xmlns:m="http://schemas.openxmlformats.org/officeDocument/2006/math">
                    <m:r>
                      <a:rPr lang="en-US" altLang="zh-CN" sz="2800" b="1" i="0">
                        <a:solidFill>
                          <a:srgbClr val="000000"/>
                        </a:solidFill>
                        <a:latin typeface="Cambria Math" panose="02040503050406030204" pitchFamily="34" charset="0"/>
                        <a:ea typeface="Cambria Math" panose="02040503050406030204" pitchFamily="34" charset="-122"/>
                        <a:cs typeface="Cambria Math" panose="02040503050406030204" pitchFamily="34" charset="-120"/>
                      </a:rPr>
                      <m:t>℃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左右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近年来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b="1" i="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国家不断投入资金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提供设备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并派驻</a:t>
                </a:r>
                <a:endParaRPr lang="en-US" altLang="zh-CN" sz="2800" b="1" i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多批援藏工作队完善基础设施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推动边</a:t>
                </a:r>
                <a:endParaRPr lang="en-US" altLang="zh-CN" sz="2800" b="1" i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境乡村建设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图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17-8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示意普玛江塘乡在</a:t>
                </a:r>
                <a:endParaRPr lang="en-US" altLang="zh-CN" sz="2800" b="1" i="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山南市的位置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据此完成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6～7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题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4" name="QM_3_BD.52_3#f24391b54?htil=2&amp;pid=d839fb0a3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2688" y="720000"/>
                <a:ext cx="6345936" cy="3792157"/>
              </a:xfrm>
              <a:prstGeom prst="rect">
                <a:avLst/>
              </a:prstGeom>
              <a:blipFill rotWithShape="1">
                <a:blip r:embed="rId2"/>
                <a:stretch>
                  <a:fillRect l="-8" t="-14" r="-7051" b="-17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QC_4_BD.53_1#dbf836cbe?htil=2&amp;pid=f24391b54&amp;color=0,0,0&amp;vtp=1&amp;bbb=1"/>
          <p:cNvSpPr/>
          <p:nvPr/>
        </p:nvSpPr>
        <p:spPr>
          <a:xfrm>
            <a:off x="932688" y="4554130"/>
            <a:ext cx="634593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普玛江塘乡位于山南市的(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4_AN.54_1#dbf836cbe.bracket?pid=f24391b54&amp;color=0,0,0&amp;vpa=32&amp;vtp=1"/>
          <p:cNvSpPr/>
          <p:nvPr/>
        </p:nvSpPr>
        <p:spPr>
          <a:xfrm>
            <a:off x="5405469" y="455032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4_BD.53_2#dbf836cbe.choices?htil=2&amp;pid=f24391b54&amp;color=0,0,0&amp;vtp=1&amp;bbb=1&amp;hs=1"/>
          <p:cNvSpPr/>
          <p:nvPr/>
        </p:nvSpPr>
        <p:spPr>
          <a:xfrm>
            <a:off x="932688" y="518532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.东部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B.南部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C.西部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55_1#9f38d992d?pid=f24391b54&amp;color=0,0,0&amp;vtp=1&amp;bt=1&amp;bbb=1"/>
          <p:cNvSpPr/>
          <p:nvPr/>
        </p:nvSpPr>
        <p:spPr>
          <a:xfrm>
            <a:off x="932688" y="720000"/>
            <a:ext cx="10501313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针对该地独特的自然环境，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国家为当地提供的设备应包括(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56_1#9f38d992d.bracket?pid=f24391b54&amp;color=0,0,0&amp;vpa=33&amp;vtp=1"/>
          <p:cNvSpPr/>
          <p:nvPr/>
        </p:nvSpPr>
        <p:spPr>
          <a:xfrm>
            <a:off x="10406095" y="7161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4_BD.55_2#9f38d992d?pid=f24391b54&amp;color=0,0,0&amp;vtp=1&amp;bbb=1"/>
          <p:cNvSpPr/>
          <p:nvPr/>
        </p:nvSpPr>
        <p:spPr>
          <a:xfrm>
            <a:off x="932688" y="135449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①供暖机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②制氧机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③收割机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④插秧机</a:t>
            </a:r>
            <a:endParaRPr lang="en-US" altLang="zh-CN" sz="2800" dirty="0"/>
          </a:p>
        </p:txBody>
      </p:sp>
      <p:sp>
        <p:nvSpPr>
          <p:cNvPr id="5" name="QC_4_BD.55_3#9f38d992d.choices?pid=f24391b54&amp;color=0,0,0&amp;vtp=1&amp;bbb=1"/>
          <p:cNvSpPr/>
          <p:nvPr/>
        </p:nvSpPr>
        <p:spPr>
          <a:xfrm>
            <a:off x="932688" y="198568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3_BD.57_1#8a02108e9?pid=d839fb0a3&amp;color=0,0,0&amp;vtp=1&amp;bt=1&amp;bbb=1&amp;hb=1"/>
          <p:cNvSpPr/>
          <p:nvPr/>
        </p:nvSpPr>
        <p:spPr>
          <a:xfrm>
            <a:off x="932688" y="720000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江苏盐城改编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过去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我国的服装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家具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家电等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三样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走俏海外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如今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新能源汽车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锂电池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光伏产品等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新三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畅销全球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8～9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4_BD.58_1#5975b52dd?pid=8a02108e9&amp;color=0,0,0&amp;vtp=1&amp;bbb=1"/>
          <p:cNvSpPr/>
          <p:nvPr/>
        </p:nvSpPr>
        <p:spPr>
          <a:xfrm>
            <a:off x="932688" y="2636430"/>
            <a:ext cx="1049813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8.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中国制造实现从“老三样”向“新三样”的跨越，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主要得益于(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4_AN.59_1#5975b52dd.bracket?pid=8a02108e9&amp;color=0,0,0&amp;vpa=34&amp;vtp=1"/>
          <p:cNvSpPr/>
          <p:nvPr/>
        </p:nvSpPr>
        <p:spPr>
          <a:xfrm>
            <a:off x="10402920" y="263262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4_BD.58_2#5975b52dd.choices?pid=8a02108e9&amp;color=0,0,0&amp;vtp=1&amp;bbb=1"/>
          <p:cNvSpPr/>
          <p:nvPr/>
        </p:nvSpPr>
        <p:spPr>
          <a:xfrm>
            <a:off x="932688" y="327543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.科学技术快速进步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.劳动力众多且价格低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C.交通运输条件改善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.矿产资源大量开采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60_1#965e9ea19?pid=8a02108e9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9.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我国大力发展太阳能等新能源，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主要考虑的是(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61_1#965e9ea19.bracket?pid=8a02108e9&amp;color=0,0,0&amp;vpa=35&amp;vtp=1"/>
          <p:cNvSpPr/>
          <p:nvPr/>
        </p:nvSpPr>
        <p:spPr>
          <a:xfrm>
            <a:off x="8620157" y="7161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4_BD.60_2#965e9ea19?pid=8a02108e9&amp;color=0,0,0&amp;vtp=1&amp;bbb=1&amp;hb=1"/>
          <p:cNvSpPr/>
          <p:nvPr/>
        </p:nvSpPr>
        <p:spPr>
          <a:xfrm>
            <a:off x="932688" y="136230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①减少对石油、天然气的依赖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对碳达峰碳中和的国际承诺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③减少环境污染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④减轻交通拥堵，保证交通畅通</a:t>
            </a:r>
            <a:endParaRPr lang="en-US" altLang="zh-CN" sz="2800" dirty="0"/>
          </a:p>
        </p:txBody>
      </p:sp>
      <p:sp>
        <p:nvSpPr>
          <p:cNvPr id="5" name="QC_4_BD.60_3#965e9ea19.choices?pid=8a02108e9&amp;color=0,0,0&amp;vtp=1&amp;bbb=1"/>
          <p:cNvSpPr/>
          <p:nvPr/>
        </p:nvSpPr>
        <p:spPr>
          <a:xfrm>
            <a:off x="932688" y="2631477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ae6993f3c?pid=2b94cc6ff&amp;color=0,0,0&amp;vtp=1&amp;bt=1&amp;bbb=1&amp;hb=1"/>
          <p:cNvSpPr/>
          <p:nvPr/>
        </p:nvSpPr>
        <p:spPr>
          <a:xfrm>
            <a:off x="932688" y="720000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本专题主要考查西北地区和青藏地区突出的环境特征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、农业发</a:t>
            </a:r>
            <a:endParaRPr lang="en-US" altLang="zh-CN" sz="2800" b="1" i="0" spc="-5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展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、能源开发等知识，此外还会结合时事热点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，考查该区域的生态</a:t>
            </a:r>
            <a:endParaRPr lang="en-US" altLang="zh-CN" sz="2800" b="1" i="0" spc="-5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环境保护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（如西北地区治沙工程、三江源地区生态保护）等知识。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c0bd13337.fixed?pid=db9e0afd8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altLang="zh-CN" sz="8000" dirty="0"/>
          </a:p>
        </p:txBody>
      </p:sp>
      <p:sp>
        <p:nvSpPr>
          <p:cNvPr id="3" name="C_2_BD#c0bd13337.fixed?pid=db9e0afd8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7200" dirty="0"/>
          </a:p>
        </p:txBody>
      </p:sp>
      <p:sp>
        <p:nvSpPr>
          <p:cNvPr id="4" name="C_2#c0bd13337.fixed?pid=db9e0afd8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c0bd13337.fixed?lid=2b94cc6ff&amp;pid=db9e0afd8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c0bd13337.fixed?lid=c0bd13337&amp;pid=db9e0afd8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c0bd13337.fixed?lid=1c8b38ac5&amp;pid=db9e0afd8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c0bd13337.fixed?lid=cba350797&amp;pid=db9e0afd8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c0bd13337.fixed?lid=c351fd694&amp;pid=db9e0afd8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c0bd13337.fixed?lid=d839fb0a3&amp;pid=db9e0afd8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3_BD.1_1#86a865abf?iti=1&amp;pid=c0bd13337&amp;color=0,0,0&amp;tib=255,255,255&amp;iip=1&amp;vip=1#7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6189" y="892562"/>
            <a:ext cx="10277856" cy="3236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3_BD.1_2#86a865abf?iti=1&amp;pid=c0bd13337&amp;color=0,0,0&amp;vtp=1&amp;bbb=1"/>
          <p:cNvSpPr/>
          <p:nvPr/>
        </p:nvSpPr>
        <p:spPr>
          <a:xfrm>
            <a:off x="4079304" y="4256538"/>
            <a:ext cx="4111625" cy="52863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图17-1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西北地区思维导图</a:t>
            </a:r>
            <a:endParaRPr lang="en-US" altLang="zh-CN" sz="2800" dirty="0"/>
          </a:p>
        </p:txBody>
      </p:sp>
      <p:sp>
        <p:nvSpPr>
          <p:cNvPr id="5" name="QB_3_AN.2_1#86a865abf.blank?pid=c0bd13337&amp;color=0,0,0&amp;vpa=1&amp;vtp=1"/>
          <p:cNvSpPr/>
          <p:nvPr/>
        </p:nvSpPr>
        <p:spPr>
          <a:xfrm>
            <a:off x="3483357" y="929138"/>
            <a:ext cx="1487654" cy="257048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三山夹两盆</a:t>
            </a:r>
            <a:endParaRPr lang="en-US" altLang="zh-CN" sz="2100" dirty="0"/>
          </a:p>
        </p:txBody>
      </p:sp>
      <p:sp>
        <p:nvSpPr>
          <p:cNvPr id="6" name="QB_3_AN.3_1#86a865abf.blank?pid=c0bd13337&amp;color=0,0,0&amp;vpa=2&amp;vtp=1"/>
          <p:cNvSpPr/>
          <p:nvPr/>
        </p:nvSpPr>
        <p:spPr>
          <a:xfrm>
            <a:off x="3181605" y="1313186"/>
            <a:ext cx="1353312" cy="237744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温带大陆性</a:t>
            </a:r>
            <a:endParaRPr lang="en-US" altLang="zh-CN" sz="2100" dirty="0"/>
          </a:p>
        </p:txBody>
      </p:sp>
      <p:sp>
        <p:nvSpPr>
          <p:cNvPr id="7" name="QB_3_AN.4_1#86a865abf.blank?pid=c0bd13337&amp;color=0,0,0&amp;vpa=3&amp;vtp=1"/>
          <p:cNvSpPr/>
          <p:nvPr/>
        </p:nvSpPr>
        <p:spPr>
          <a:xfrm>
            <a:off x="3190749" y="2008130"/>
            <a:ext cx="1088136" cy="219456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荒漠草原</a:t>
            </a:r>
            <a:endParaRPr lang="en-US" altLang="zh-CN" sz="2100" dirty="0"/>
          </a:p>
        </p:txBody>
      </p:sp>
      <p:sp>
        <p:nvSpPr>
          <p:cNvPr id="8" name="QB_3_AN.5_1#86a865abf.blank?pid=c0bd13337&amp;color=0,0,0&amp;vpa=4&amp;vtp=1"/>
          <p:cNvSpPr/>
          <p:nvPr/>
        </p:nvSpPr>
        <p:spPr>
          <a:xfrm>
            <a:off x="3583941" y="2721362"/>
            <a:ext cx="694944" cy="219456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新疆</a:t>
            </a:r>
            <a:endParaRPr lang="en-US" altLang="zh-CN" sz="2100" dirty="0"/>
          </a:p>
        </p:txBody>
      </p:sp>
      <p:sp>
        <p:nvSpPr>
          <p:cNvPr id="9" name="QB_3_AN.6_1#86a865abf.blank?pid=c0bd13337&amp;color=0,0,0&amp;vpa=5&amp;vtp=1"/>
          <p:cNvSpPr/>
          <p:nvPr/>
        </p:nvSpPr>
        <p:spPr>
          <a:xfrm>
            <a:off x="3126740" y="3398018"/>
            <a:ext cx="622299" cy="246888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河套</a:t>
            </a:r>
            <a:endParaRPr lang="en-US" altLang="zh-CN" sz="2100" dirty="0"/>
          </a:p>
        </p:txBody>
      </p:sp>
      <p:sp>
        <p:nvSpPr>
          <p:cNvPr id="10" name="QB_3_AN.7_1#86a865abf.blank?pid=c0bd13337&amp;color=0,0,0&amp;vpa=6&amp;vtp=1"/>
          <p:cNvSpPr/>
          <p:nvPr/>
        </p:nvSpPr>
        <p:spPr>
          <a:xfrm>
            <a:off x="9180068" y="1642370"/>
            <a:ext cx="1086149" cy="210312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塔里木（内流）</a:t>
            </a:r>
            <a:endParaRPr lang="en-US" altLang="zh-CN" sz="2100" dirty="0"/>
          </a:p>
        </p:txBody>
      </p:sp>
      <p:sp>
        <p:nvSpPr>
          <p:cNvPr id="11" name="QB_3_AN.8_1#86a865abf.blank?pid=c0bd13337&amp;color=0,0,0&amp;vpa=7&amp;vtp=1"/>
          <p:cNvSpPr/>
          <p:nvPr/>
        </p:nvSpPr>
        <p:spPr>
          <a:xfrm>
            <a:off x="9911588" y="2309882"/>
            <a:ext cx="1293967" cy="292608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盆地边缘</a:t>
            </a:r>
            <a:endParaRPr lang="en-US" altLang="zh-CN" sz="2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3_BD.9_1#0db27caa8?iti=2&amp;pid=c0bd13337&amp;color=0,0,0&amp;tib=255,255,255&amp;iip=2&amp;vip=8#13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6189" y="864716"/>
            <a:ext cx="10232136" cy="346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3_BD.9_2#0db27caa8?iti=2&amp;pid=c0bd13337&amp;color=0,0,0&amp;vtp=1&amp;bbb=1"/>
          <p:cNvSpPr/>
          <p:nvPr/>
        </p:nvSpPr>
        <p:spPr>
          <a:xfrm>
            <a:off x="4056445" y="4457292"/>
            <a:ext cx="4111625" cy="52222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图17-2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青藏地区思维导图</a:t>
            </a:r>
            <a:endParaRPr lang="en-US" altLang="zh-CN" sz="2800" dirty="0"/>
          </a:p>
        </p:txBody>
      </p:sp>
      <p:sp>
        <p:nvSpPr>
          <p:cNvPr id="5" name="QB_3_AN.10_1#0db27caa8.blank?pid=c0bd13337&amp;color=0,0,0&amp;vpa=8&amp;vtp=1"/>
          <p:cNvSpPr/>
          <p:nvPr/>
        </p:nvSpPr>
        <p:spPr>
          <a:xfrm>
            <a:off x="2294637" y="1605380"/>
            <a:ext cx="1399032" cy="292608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高原山地</a:t>
            </a:r>
            <a:endParaRPr lang="en-US" altLang="zh-CN" sz="2100" dirty="0"/>
          </a:p>
        </p:txBody>
      </p:sp>
      <p:sp>
        <p:nvSpPr>
          <p:cNvPr id="6" name="QB_3_AN.11_1#0db27caa8.blank?pid=c0bd13337&amp;color=0,0,0&amp;vpa=9&amp;vtp=1"/>
          <p:cNvSpPr/>
          <p:nvPr/>
        </p:nvSpPr>
        <p:spPr>
          <a:xfrm>
            <a:off x="3803396" y="2848964"/>
            <a:ext cx="652225" cy="347472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高寒</a:t>
            </a:r>
            <a:endParaRPr lang="en-US" altLang="zh-CN" sz="2100" dirty="0"/>
          </a:p>
        </p:txBody>
      </p:sp>
      <p:sp>
        <p:nvSpPr>
          <p:cNvPr id="7" name="QB_3_AN.12_1#0db27caa8.blank?pid=c0bd13337&amp;color=0,0,0&amp;vpa=10&amp;vtp=1"/>
          <p:cNvSpPr/>
          <p:nvPr/>
        </p:nvSpPr>
        <p:spPr>
          <a:xfrm>
            <a:off x="2276349" y="3937100"/>
            <a:ext cx="1207008" cy="246888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湟水谷地</a:t>
            </a:r>
            <a:endParaRPr lang="en-US" altLang="zh-CN" sz="2100" dirty="0"/>
          </a:p>
        </p:txBody>
      </p:sp>
      <p:sp>
        <p:nvSpPr>
          <p:cNvPr id="8" name="QB_3_AN.13_1#0db27caa8.blank?pid=c0bd13337&amp;color=0,0,0&amp;vpa=11&amp;vtp=1"/>
          <p:cNvSpPr/>
          <p:nvPr/>
        </p:nvSpPr>
        <p:spPr>
          <a:xfrm>
            <a:off x="8347965" y="2172308"/>
            <a:ext cx="950976" cy="292608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青藏</a:t>
            </a:r>
            <a:endParaRPr lang="en-US" altLang="zh-CN" sz="2100" dirty="0"/>
          </a:p>
        </p:txBody>
      </p:sp>
      <p:sp>
        <p:nvSpPr>
          <p:cNvPr id="9" name="QB_3_AN.14_1#0db27caa8.blank?pid=c0bd13337&amp;color=0,0,0&amp;vpa=12&amp;vtp=1"/>
          <p:cNvSpPr/>
          <p:nvPr/>
        </p:nvSpPr>
        <p:spPr>
          <a:xfrm>
            <a:off x="10012173" y="2528924"/>
            <a:ext cx="1097280" cy="301752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澜沧江</a:t>
            </a:r>
            <a:endParaRPr lang="en-US" altLang="zh-CN" sz="2100" dirty="0"/>
          </a:p>
        </p:txBody>
      </p:sp>
      <p:sp>
        <p:nvSpPr>
          <p:cNvPr id="10" name="QB_3_AN.15_1#0db27caa8.blank?pid=c0bd13337&amp;color=0,0,0&amp;vpa=13&amp;vtp=1"/>
          <p:cNvSpPr/>
          <p:nvPr/>
        </p:nvSpPr>
        <p:spPr>
          <a:xfrm>
            <a:off x="8750301" y="3726788"/>
            <a:ext cx="2203704" cy="274320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三江源国家公园</a:t>
            </a:r>
            <a:endParaRPr lang="en-US" altLang="zh-CN" sz="2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3_BD.16_1#a8827cb27?iti=3&amp;pid=c0bd13337&amp;color=0,0,0&amp;mp=1&amp;tib=255,255,255&amp;iip=3&amp;vip=14#1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6405" y="966221"/>
            <a:ext cx="10259568" cy="195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3_BD.16_2#a8827cb27?iti=3&amp;pid=c0bd13337&amp;color=0,0,0&amp;mp=1&amp;vtp=1&amp;bbb=1"/>
          <p:cNvSpPr/>
          <p:nvPr/>
        </p:nvSpPr>
        <p:spPr>
          <a:xfrm>
            <a:off x="3664777" y="3050037"/>
            <a:ext cx="4822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图17-3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奋进中的中国思维导图</a:t>
            </a:r>
            <a:endParaRPr lang="en-US" altLang="zh-CN" sz="2800" dirty="0"/>
          </a:p>
        </p:txBody>
      </p:sp>
      <p:sp>
        <p:nvSpPr>
          <p:cNvPr id="5" name="QB_3_AN.17_1#a8827cb27.blank?pid=c0bd13337&amp;color=0,0,0&amp;mp=1&amp;vpa=14&amp;vtp=1"/>
          <p:cNvSpPr/>
          <p:nvPr/>
        </p:nvSpPr>
        <p:spPr>
          <a:xfrm>
            <a:off x="9779510" y="1377701"/>
            <a:ext cx="2174192" cy="256032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缩小区域发展差距</a:t>
            </a:r>
            <a:endParaRPr lang="en-US" altLang="zh-CN" sz="2100" dirty="0"/>
          </a:p>
        </p:txBody>
      </p:sp>
      <p:sp>
        <p:nvSpPr>
          <p:cNvPr id="6" name="QB_3_AN.18_1#a8827cb27.blank?pid=c0bd13337&amp;color=0,0,0&amp;mp=1&amp;vpa=15&amp;vtp=1"/>
          <p:cNvSpPr/>
          <p:nvPr/>
        </p:nvSpPr>
        <p:spPr>
          <a:xfrm>
            <a:off x="9797797" y="1770893"/>
            <a:ext cx="1873272" cy="274320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维护海洋权益</a:t>
            </a:r>
            <a:endParaRPr lang="en-US" altLang="zh-CN" sz="2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4316</Words>
  <Application>WPS 演示</Application>
  <PresentationFormat>宽屏</PresentationFormat>
  <Paragraphs>462</Paragraphs>
  <Slides>44</Slides>
  <Notes>43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62" baseType="lpstr">
      <vt:lpstr>Arial</vt:lpstr>
      <vt:lpstr>宋体</vt:lpstr>
      <vt:lpstr>Wingdings</vt:lpstr>
      <vt:lpstr>黑体</vt:lpstr>
      <vt:lpstr>黑体</vt:lpstr>
      <vt:lpstr>Times New Roman</vt:lpstr>
      <vt:lpstr>微软雅黑</vt:lpstr>
      <vt:lpstr>Times New Roman</vt:lpstr>
      <vt:lpstr>微软雅黑</vt:lpstr>
      <vt:lpstr>宋体</vt:lpstr>
      <vt:lpstr>Calibri</vt:lpstr>
      <vt:lpstr>Arial Unicode MS</vt:lpstr>
      <vt:lpstr>等线</vt:lpstr>
      <vt:lpstr>楷体</vt:lpstr>
      <vt:lpstr>Cambria Math</vt:lpstr>
      <vt:lpstr>Cambria Math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WPS_1767008123</cp:lastModifiedBy>
  <cp:revision>4</cp:revision>
  <dcterms:created xsi:type="dcterms:W3CDTF">2026-02-26T11:26:00Z</dcterms:created>
  <dcterms:modified xsi:type="dcterms:W3CDTF">2026-02-27T08:03:56Z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906E3FBDED564F3CA9CC7622A19E5912_12</vt:lpwstr>
  </property>
</Properties>
</file>