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15" d="100"/>
          <a:sy n="115" d="100"/>
        </p:scale>
        <p:origin x="3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slide" Target="../slides/slide22.xml"/><Relationship Id="rId5" Type="http://schemas.openxmlformats.org/officeDocument/2006/relationships/slide" Target="../slides/slide21.xml"/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slide" Target="../slides/slide29.xml"/><Relationship Id="rId5" Type="http://schemas.openxmlformats.org/officeDocument/2006/relationships/slide" Target="../slides/slide27.xml"/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2061b8cd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  <p:sp>
        <p:nvSpPr>
          <p:cNvPr id="4" name="C_0#auto_editor_catalog_7?lid=836cf83bc&amp;cid=836cf83bc&amp;vtp=1">
            <a:hlinkClick r:id="rId5" action="ppaction://hlinksldjump"/>
          </p:cNvPr>
          <p:cNvSpPr/>
          <p:nvPr/>
        </p:nvSpPr>
        <p:spPr>
          <a:xfrm>
            <a:off x="568756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endParaRPr lang="en-US" sz="1600" dirty="0"/>
          </a:p>
        </p:txBody>
      </p:sp>
      <p:sp>
        <p:nvSpPr>
          <p:cNvPr id="5" name="C_0#auto_editor_catalog_7?lid=6697d4015&amp;cid=6697d4015&amp;vtp=1">
            <a:hlinkClick r:id="rId6" action="ppaction://hlinksldjump"/>
          </p:cNvPr>
          <p:cNvSpPr/>
          <p:nvPr/>
        </p:nvSpPr>
        <p:spPr>
          <a:xfrm>
            <a:off x="615391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baaba21f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  <p:sp>
        <p:nvSpPr>
          <p:cNvPr id="4" name="C_0#auto_editor_catalog_10?lid=a6dac1ff6&amp;cid=a6dac1ff6&amp;vtp=1">
            <a:hlinkClick r:id="rId5" action="ppaction://hlinksldjump"/>
          </p:cNvPr>
          <p:cNvSpPr/>
          <p:nvPr/>
        </p:nvSpPr>
        <p:spPr>
          <a:xfrm>
            <a:off x="497433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endParaRPr lang="en-US" sz="1600" dirty="0"/>
          </a:p>
        </p:txBody>
      </p:sp>
      <p:sp>
        <p:nvSpPr>
          <p:cNvPr id="5" name="C_0#auto_editor_catalog_10?lid=12b387cf7&amp;cid=12b387cf7&amp;vtp=1">
            <a:hlinkClick r:id="rId5" action="ppaction://hlinksldjump"/>
          </p:cNvPr>
          <p:cNvSpPr/>
          <p:nvPr/>
        </p:nvSpPr>
        <p:spPr>
          <a:xfrm>
            <a:off x="5449824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endParaRPr lang="en-US" sz="1600" dirty="0"/>
          </a:p>
        </p:txBody>
      </p:sp>
      <p:sp>
        <p:nvSpPr>
          <p:cNvPr id="6" name="C_0#auto_editor_catalog_10?lid=d2a801304&amp;cid=d2a801304&amp;vtp=1">
            <a:hlinkClick r:id="rId6" action="ppaction://hlinksldjump"/>
          </p:cNvPr>
          <p:cNvSpPr/>
          <p:nvPr/>
        </p:nvSpPr>
        <p:spPr>
          <a:xfrm>
            <a:off x="591616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</a:t>
            </a:r>
            <a:endParaRPr lang="en-US" sz="1600" dirty="0"/>
          </a:p>
        </p:txBody>
      </p:sp>
      <p:sp>
        <p:nvSpPr>
          <p:cNvPr id="7" name="C_0#auto_editor_catalog_10?lid=8a7773519&amp;cid=8a7773519&amp;vtp=1">
            <a:hlinkClick r:id="rId6" action="ppaction://hlinksldjump"/>
          </p:cNvPr>
          <p:cNvSpPr/>
          <p:nvPr/>
        </p:nvSpPr>
        <p:spPr>
          <a:xfrm>
            <a:off x="639165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</a:t>
            </a:r>
            <a:endParaRPr lang="en-US" sz="1600" dirty="0"/>
          </a:p>
        </p:txBody>
      </p:sp>
      <p:sp>
        <p:nvSpPr>
          <p:cNvPr id="8" name="C_0#auto_editor_catalog_10?lid=0e38ba281&amp;cid=0e38ba281&amp;vtp=1">
            <a:hlinkClick r:id="rId6" action="ppaction://hlinksldjump"/>
          </p:cNvPr>
          <p:cNvSpPr/>
          <p:nvPr/>
        </p:nvSpPr>
        <p:spPr>
          <a:xfrm>
            <a:off x="6867144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d587eefb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23b3733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42d3a2ec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a18322d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98d863a8aa9c3a59a07fd93#tid=699e6699755a509d69ba7005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7" Type="http://schemas.openxmlformats.org/officeDocument/2006/relationships/slideLayout" Target="../slideLayouts/slideLayout6.xml"/><Relationship Id="rId6" Type="http://schemas.openxmlformats.org/officeDocument/2006/relationships/slide" Target="slide25.xml"/><Relationship Id="rId5" Type="http://schemas.openxmlformats.org/officeDocument/2006/relationships/slide" Target="slide23.xml"/><Relationship Id="rId4" Type="http://schemas.openxmlformats.org/officeDocument/2006/relationships/slide" Target="slide19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3.xml"/><Relationship Id="rId7" Type="http://schemas.openxmlformats.org/officeDocument/2006/relationships/slideLayout" Target="../slideLayouts/slideLayout6.xml"/><Relationship Id="rId6" Type="http://schemas.openxmlformats.org/officeDocument/2006/relationships/slide" Target="slide25.xml"/><Relationship Id="rId5" Type="http://schemas.openxmlformats.org/officeDocument/2006/relationships/slide" Target="slide23.xml"/><Relationship Id="rId4" Type="http://schemas.openxmlformats.org/officeDocument/2006/relationships/slide" Target="slide19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5.xml"/><Relationship Id="rId7" Type="http://schemas.openxmlformats.org/officeDocument/2006/relationships/slideLayout" Target="../slideLayouts/slideLayout6.xml"/><Relationship Id="rId6" Type="http://schemas.openxmlformats.org/officeDocument/2006/relationships/slide" Target="slide25.xml"/><Relationship Id="rId5" Type="http://schemas.openxmlformats.org/officeDocument/2006/relationships/slide" Target="slide23.xml"/><Relationship Id="rId4" Type="http://schemas.openxmlformats.org/officeDocument/2006/relationships/slide" Target="slide19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6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7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5.xml"/><Relationship Id="rId7" Type="http://schemas.openxmlformats.org/officeDocument/2006/relationships/slide" Target="slide25.xml"/><Relationship Id="rId6" Type="http://schemas.openxmlformats.org/officeDocument/2006/relationships/slide" Target="slide23.xml"/><Relationship Id="rId5" Type="http://schemas.openxmlformats.org/officeDocument/2006/relationships/slide" Target="slide19.xml"/><Relationship Id="rId4" Type="http://schemas.openxmlformats.org/officeDocument/2006/relationships/slide" Target="slide8.xml"/><Relationship Id="rId3" Type="http://schemas.openxmlformats.org/officeDocument/2006/relationships/slide" Target="slide6.xml"/><Relationship Id="rId2" Type="http://schemas.openxmlformats.org/officeDocument/2006/relationships/image" Target="../media/image8.png"/><Relationship Id="rId1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6.xml"/><Relationship Id="rId6" Type="http://schemas.openxmlformats.org/officeDocument/2006/relationships/slide" Target="slide25.xml"/><Relationship Id="rId5" Type="http://schemas.openxmlformats.org/officeDocument/2006/relationships/slide" Target="slide23.xml"/><Relationship Id="rId4" Type="http://schemas.openxmlformats.org/officeDocument/2006/relationships/slide" Target="slide19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6.xml"/><Relationship Id="rId6" Type="http://schemas.openxmlformats.org/officeDocument/2006/relationships/slide" Target="slide25.xml"/><Relationship Id="rId5" Type="http://schemas.openxmlformats.org/officeDocument/2006/relationships/slide" Target="slide23.xml"/><Relationship Id="rId4" Type="http://schemas.openxmlformats.org/officeDocument/2006/relationships/slide" Target="slide19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6.xml"/><Relationship Id="rId6" Type="http://schemas.openxmlformats.org/officeDocument/2006/relationships/slide" Target="slide25.xml"/><Relationship Id="rId5" Type="http://schemas.openxmlformats.org/officeDocument/2006/relationships/slide" Target="slide23.xml"/><Relationship Id="rId4" Type="http://schemas.openxmlformats.org/officeDocument/2006/relationships/slide" Target="slide19.xml"/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7fc17e417?pid=42d3a2ec3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2.秦岭—淮河线的地理意义</a:t>
            </a:r>
            <a:endParaRPr lang="en-US" altLang="zh-CN" sz="2800" dirty="0"/>
          </a:p>
        </p:txBody>
      </p:sp>
      <p:pic>
        <p:nvPicPr>
          <p:cNvPr id="3" name="P_3_BD#7fc17e417?iti=3&amp;pid=42d3a2ec3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63040" y="1411642"/>
            <a:ext cx="9272016" cy="3739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3_BD#7fc17e417?iti=3&amp;pid=42d3a2ec3&amp;color=0,0,0&amp;vtp=1&amp;bbb=1"/>
          <p:cNvSpPr/>
          <p:nvPr/>
        </p:nvSpPr>
        <p:spPr>
          <a:xfrm>
            <a:off x="3509835" y="5278538"/>
            <a:ext cx="51784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图14-3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秦岭—淮河线的地理意义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7fc17e417?pid=42d3a2ec3&amp;color=0,0,0&amp;vtp=1&amp;bt=1&amp;bbb=1"/>
          <p:cNvSpPr/>
          <p:nvPr/>
        </p:nvSpPr>
        <p:spPr>
          <a:xfrm>
            <a:off x="932688" y="720000"/>
            <a:ext cx="10323576" cy="555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3.北方地区和南方地区的地理差异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#3</a:t>
            </a:r>
            <a:endParaRPr lang="en-US" altLang="zh-CN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P_3_BD#7fc17e417?colgroup=6,10,11&amp;pid=42d3a2ec3&amp;color=0,0,0&amp;vtp=1&amp;bbb=1&amp;hb=1"/>
              <p:cNvGraphicFramePr>
                <a:graphicFrameLocks noGrp="1"/>
              </p:cNvGraphicFramePr>
              <p:nvPr/>
            </p:nvGraphicFramePr>
            <p:xfrm>
              <a:off x="932688" y="1411642"/>
              <a:ext cx="10287000" cy="4462718"/>
            </p:xfrm>
            <a:graphic>
              <a:graphicData uri="http://schemas.openxmlformats.org/drawingml/2006/table">
                <a:tbl>
                  <a:tblPr/>
                  <a:tblGrid>
                    <a:gridCol w="2350008"/>
                    <a:gridCol w="3803904"/>
                    <a:gridCol w="4133088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项目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北方地区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南方地区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79812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地形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以平原和高原为主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主要地形区：东北平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原</a:t>
                          </a:r>
                          <a:r>
                            <a:rPr lang="en-US" altLang="zh-CN" sz="2800" b="1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华北平原</a:t>
                          </a:r>
                          <a:r>
                            <a:rPr lang="en-US" altLang="zh-CN" sz="2800" b="1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黄土</a:t>
                          </a:r>
                          <a:endParaRPr lang="en-US" altLang="zh-CN" sz="1200" dirty="0"/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高原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平原</a:t>
                          </a:r>
                          <a:r>
                            <a:rPr lang="en-US" altLang="zh-CN" sz="2800" b="1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盆地</a:t>
                          </a:r>
                          <a:r>
                            <a:rPr lang="en-US" altLang="zh-CN" sz="2800" b="1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高原</a:t>
                          </a:r>
                          <a:r>
                            <a:rPr lang="en-US" altLang="zh-CN" sz="2800" b="1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丘陵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交错分布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主要地形区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四川盆地</a:t>
                          </a:r>
                          <a:r>
                            <a:rPr lang="en-US" altLang="zh-CN" sz="2800" b="1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endParaRPr lang="en-US" altLang="zh-CN" sz="2800" b="1" i="0" spc="-10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云贵高原</a:t>
                          </a:r>
                          <a:r>
                            <a:rPr lang="en-US" altLang="zh-CN" sz="2800" b="1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长江中下游平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原</a:t>
                          </a:r>
                          <a:r>
                            <a:rPr lang="en-US" altLang="zh-CN" sz="2800" b="1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东南丘陵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58546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1月平均气温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＜0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1" i="0" spc="-100">
                                  <a:solidFill>
                                    <a:srgbClr val="000000"/>
                                  </a:solidFill>
                                  <a:latin typeface="Cambria Math" panose="02040503050406030204" pitchFamily="34" charset="0"/>
                                  <a:ea typeface="Cambria Math" panose="02040503050406030204" pitchFamily="34" charset="-122"/>
                                  <a:cs typeface="Cambria Math" panose="02040503050406030204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＞0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b="1" i="0" spc="-100">
                                  <a:solidFill>
                                    <a:srgbClr val="000000"/>
                                  </a:solidFill>
                                  <a:latin typeface="Cambria Math" panose="02040503050406030204" pitchFamily="34" charset="0"/>
                                  <a:ea typeface="Cambria Math" panose="02040503050406030204" pitchFamily="34" charset="-122"/>
                                  <a:cs typeface="Cambria Math" panose="02040503050406030204" pitchFamily="34" charset="-120"/>
                                </a:rPr>
                                <m:t>℃</m:t>
                              </m:r>
                            </m:oMath>
                          </a14:m>
                          <a:r>
                            <a:rPr lang="en-US" altLang="zh-CN" sz="100" b="1" i="0" kern="0" spc="-99900" dirty="0">
                              <a:solidFill>
                                <a:srgbClr val="FFFFFF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 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主要温度带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</a:t>
                          </a:r>
                          <a:r>
                            <a:rPr lang="en-US" altLang="zh-CN" sz="2800" b="1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</a:t>
                          </a:r>
                          <a:r>
                            <a:rPr lang="en-US" altLang="zh-CN" sz="2800" b="1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P_3_BD#7fc17e417?colgroup=6,10,11&amp;pid=42d3a2ec3&amp;color=0,0,0&amp;vtp=1&amp;bbb=1&amp;hb=1"/>
              <p:cNvGraphicFramePr>
                <a:graphicFrameLocks noGrp="1"/>
              </p:cNvGraphicFramePr>
              <p:nvPr/>
            </p:nvGraphicFramePr>
            <p:xfrm>
              <a:off x="932688" y="1411642"/>
              <a:ext cx="10287000" cy="4462718"/>
            </p:xfrm>
            <a:graphic>
              <a:graphicData uri="http://schemas.openxmlformats.org/drawingml/2006/table">
                <a:tbl>
                  <a:tblPr/>
                  <a:tblGrid>
                    <a:gridCol w="2350008"/>
                    <a:gridCol w="3803904"/>
                    <a:gridCol w="4133088"/>
                  </a:tblGrid>
                  <a:tr h="53956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项目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北方地区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南方地区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2798128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地形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以平原和高原为主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主要地形区：东北平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原</a:t>
                          </a:r>
                          <a:r>
                            <a:rPr lang="en-US" altLang="zh-CN" sz="2800" b="1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华北平原</a:t>
                          </a:r>
                          <a:r>
                            <a:rPr lang="en-US" altLang="zh-CN" sz="2800" b="1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黄土</a:t>
                          </a:r>
                          <a:endParaRPr lang="en-US" altLang="zh-CN" sz="1200" dirty="0"/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高原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平原</a:t>
                          </a:r>
                          <a:r>
                            <a:rPr lang="en-US" altLang="zh-CN" sz="2800" b="1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盆地</a:t>
                          </a:r>
                          <a:r>
                            <a:rPr lang="en-US" altLang="zh-CN" sz="2800" b="1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高原</a:t>
                          </a:r>
                          <a:r>
                            <a:rPr lang="en-US" altLang="zh-CN" sz="2800" b="1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丘陵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交错分布</a:t>
                          </a:r>
                          <a:endParaRPr lang="en-US" altLang="zh-CN" sz="1200" dirty="0"/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主要地形区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：</a:t>
                          </a: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四川盆地</a:t>
                          </a:r>
                          <a:r>
                            <a:rPr lang="en-US" altLang="zh-CN" sz="2800" b="1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endParaRPr lang="en-US" altLang="zh-CN" sz="2800" b="1" i="0" spc="-10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indent="0" algn="l" latinLnBrk="1" hangingPunct="0">
                            <a:lnSpc>
                              <a:spcPts val="44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云贵高原</a:t>
                          </a:r>
                          <a:r>
                            <a:rPr lang="en-US" altLang="zh-CN" sz="2800" b="1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长江中下游平</a:t>
                          </a:r>
                          <a:endParaRPr lang="en-US" altLang="zh-CN" sz="2800" b="1" i="0">
                            <a:solidFill>
                              <a:srgbClr val="000000"/>
                            </a:solidFill>
                            <a:latin typeface="Times New Roman" panose="02020603050405020304" pitchFamily="34" charset="0"/>
                            <a:ea typeface="宋体" panose="02010600030101010101" pitchFamily="2" charset="-122"/>
                            <a:cs typeface="Times New Roman" panose="02020603050405020304" pitchFamily="34" charset="-120"/>
                          </a:endParaRPr>
                        </a:p>
                        <a:p>
                          <a:pPr marL="0" lvl="0" indent="0" algn="l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原</a:t>
                          </a:r>
                          <a:r>
                            <a:rPr lang="en-US" altLang="zh-CN" sz="2800" b="1" i="0" spc="-10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b="1" i="0" dirty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东南丘陵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58800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1月平均气温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"/>
                        </a:blipFill>
                      </a:tcPr>
                    </a:tc>
                  </a:tr>
                  <a:tr h="566484"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300"/>
                            </a:lnSpc>
                          </a:pPr>
                          <a:r>
                            <a:rPr lang="en-US" altLang="zh-CN" sz="2800" b="1" i="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主要温度带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</a:t>
                          </a:r>
                          <a:r>
                            <a:rPr lang="en-US" altLang="zh-CN" sz="2800" b="1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latinLnBrk="1" hangingPunct="0">
                            <a:lnSpc>
                              <a:spcPts val="4200"/>
                            </a:lnSpc>
                          </a:pP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________</a:t>
                          </a:r>
                          <a:r>
                            <a:rPr lang="en-US" altLang="zh-CN" sz="2800" b="1" i="0" spc="-100">
                              <a:solidFill>
                                <a:srgbClr val="000000"/>
                              </a:solidFill>
                              <a:latin typeface="Times New Roman" panose="02020603050405020304" pitchFamily="34" charset="0"/>
                              <a:ea typeface="宋体" panose="02010600030101010101" pitchFamily="2" charset="-122"/>
                              <a:cs typeface="Times New Roman" panose="02020603050405020304" pitchFamily="34" charset="-120"/>
                            </a:rPr>
                            <a:t>、</a:t>
                          </a:r>
                          <a:r>
                            <a:rPr lang="en-US" altLang="zh-CN" sz="2800" i="0">
                              <a:solidFill>
                                <a:srgbClr val="000000"/>
                              </a:solidFill>
                              <a:latin typeface="宋体" panose="02010600030101010101" pitchFamily="2" charset="-122"/>
                              <a:ea typeface="宋体" panose="02010600030101010101" pitchFamily="2" charset="-122"/>
                              <a:cs typeface="宋体" panose="02010600030101010101" pitchFamily="34" charset="-120"/>
                            </a:rPr>
                            <a:t>______</a:t>
                          </a:r>
                          <a:endParaRPr lang="en-US" altLang="zh-CN" sz="1200" dirty="0"/>
                        </a:p>
                      </a:txBody>
                      <a:tcPr marL="72000" marR="72000" marT="0" marB="0" anchor="ctr">
                        <a:lnL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9525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P_3_AN.8_1#7fc17e417.blank?pid=42d3a2ec3&amp;color=0,0,0&amp;vpa=7&amp;vtp=1&amp;bbb=1"/>
          <p:cNvSpPr/>
          <p:nvPr/>
        </p:nvSpPr>
        <p:spPr>
          <a:xfrm>
            <a:off x="3593973" y="5301526"/>
            <a:ext cx="1330325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暖温带</a:t>
            </a:r>
            <a:endParaRPr lang="en-US" altLang="zh-CN" sz="2800" dirty="0"/>
          </a:p>
        </p:txBody>
      </p:sp>
      <p:sp>
        <p:nvSpPr>
          <p:cNvPr id="5" name="P_3_AN.9_1#7fc17e417.blank?pid=42d3a2ec3&amp;color=0,0,0&amp;vpa=8&amp;vtp=1&amp;bbb=1"/>
          <p:cNvSpPr/>
          <p:nvPr/>
        </p:nvSpPr>
        <p:spPr>
          <a:xfrm>
            <a:off x="5367210" y="5301526"/>
            <a:ext cx="1330325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中温带</a:t>
            </a:r>
            <a:endParaRPr lang="en-US" altLang="zh-CN" sz="2800" dirty="0"/>
          </a:p>
        </p:txBody>
      </p:sp>
      <p:sp>
        <p:nvSpPr>
          <p:cNvPr id="6" name="P_3_AN.10_1#7fc17e417.blank?pid=42d3a2ec3&amp;color=0,0,0&amp;vpa=9&amp;vtp=1&amp;bbb=1"/>
          <p:cNvSpPr/>
          <p:nvPr/>
        </p:nvSpPr>
        <p:spPr>
          <a:xfrm>
            <a:off x="7740269" y="5301526"/>
            <a:ext cx="1330325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亚热带</a:t>
            </a:r>
            <a:endParaRPr lang="en-US" altLang="zh-CN" sz="2800" dirty="0"/>
          </a:p>
        </p:txBody>
      </p:sp>
      <p:sp>
        <p:nvSpPr>
          <p:cNvPr id="7" name="P_3_AN.11_1#7fc17e417.blank?pid=42d3a2ec3&amp;color=0,0,0&amp;vpa=10&amp;vtp=1&amp;bbb=1"/>
          <p:cNvSpPr/>
          <p:nvPr/>
        </p:nvSpPr>
        <p:spPr>
          <a:xfrm>
            <a:off x="9513506" y="5301526"/>
            <a:ext cx="973138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热带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7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P_3_BD#7fc17e417?colgroup=6,10,11&amp;pid=42d3a2ec3&amp;color=0,0,0&amp;mp=1&amp;vtp=1&amp;bt=1&amp;bbb=1&amp;hb=1"/>
          <p:cNvGraphicFramePr>
            <a:graphicFrameLocks noGrp="1"/>
          </p:cNvGraphicFramePr>
          <p:nvPr/>
        </p:nvGraphicFramePr>
        <p:xfrm>
          <a:off x="932688" y="1416214"/>
          <a:ext cx="10287000" cy="4493200"/>
        </p:xfrm>
        <a:graphic>
          <a:graphicData uri="http://schemas.openxmlformats.org/drawingml/2006/table">
            <a:tbl>
              <a:tblPr/>
              <a:tblGrid>
                <a:gridCol w="2350008"/>
                <a:gridCol w="3803904"/>
                <a:gridCol w="4133088"/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北方地区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南方地区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年降水量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＜800毫米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＞800毫米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干湿地区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主要气候类型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温带季风气候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亚热带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热带季风气候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水量较小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汛期短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冬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季有结冰现象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水量大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汛期长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冬季无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结冰现象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植被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以温带落叶阔叶林为主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以亚热带常绿阔叶林为主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耕地类型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为主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P_3_AN.12_1#7fc17e417.blank?pid=42d3a2ec3&amp;color=0,0,0&amp;mp=1&amp;vpa=11&amp;vtp=1&amp;bbb=1"/>
          <p:cNvSpPr/>
          <p:nvPr/>
        </p:nvSpPr>
        <p:spPr>
          <a:xfrm>
            <a:off x="4127373" y="2515908"/>
            <a:ext cx="168751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半湿润区</a:t>
            </a:r>
            <a:endParaRPr lang="en-US" altLang="zh-CN" sz="2800" dirty="0"/>
          </a:p>
        </p:txBody>
      </p:sp>
      <p:sp>
        <p:nvSpPr>
          <p:cNvPr id="4" name="P_3_AN.13_1#7fc17e417.blank?pid=42d3a2ec3&amp;color=0,0,0&amp;mp=1&amp;vpa=12&amp;vtp=1&amp;bbb=1"/>
          <p:cNvSpPr/>
          <p:nvPr/>
        </p:nvSpPr>
        <p:spPr>
          <a:xfrm>
            <a:off x="8273669" y="2515908"/>
            <a:ext cx="1330325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湿润区</a:t>
            </a:r>
            <a:endParaRPr lang="en-US" altLang="zh-CN" sz="2800" dirty="0"/>
          </a:p>
        </p:txBody>
      </p:sp>
      <p:sp>
        <p:nvSpPr>
          <p:cNvPr id="5" name="P_3_AN.14_1#7fc17e417.blank?pid=42d3a2ec3&amp;color=0,0,0&amp;mp=1&amp;vpa=13&amp;vtp=1&amp;bbb=1"/>
          <p:cNvSpPr/>
          <p:nvPr/>
        </p:nvSpPr>
        <p:spPr>
          <a:xfrm>
            <a:off x="4482973" y="5336580"/>
            <a:ext cx="973138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旱地</a:t>
            </a:r>
            <a:endParaRPr lang="en-US" altLang="zh-CN" sz="2800" dirty="0"/>
          </a:p>
        </p:txBody>
      </p:sp>
      <p:sp>
        <p:nvSpPr>
          <p:cNvPr id="6" name="P_3_AN.15_1#7fc17e417.blank?pid=42d3a2ec3&amp;color=0,0,0&amp;mp=1&amp;vpa=14&amp;vtp=1&amp;bbb=1"/>
          <p:cNvSpPr/>
          <p:nvPr/>
        </p:nvSpPr>
        <p:spPr>
          <a:xfrm>
            <a:off x="8451469" y="5336580"/>
            <a:ext cx="973138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水田</a:t>
            </a:r>
            <a:endParaRPr lang="en-US" altLang="zh-CN" sz="2800" dirty="0"/>
          </a:p>
        </p:txBody>
      </p:sp>
      <p:sp>
        <p:nvSpPr>
          <p:cNvPr id="2" name="P_3_BD#7fc17e417?colgroup=6,10,11&amp;pid=42d3a2ec3&amp;color=0,0,0&amp;mp=1&amp;vtp=1&amp;bt=1&amp;bbb=1"/>
          <p:cNvSpPr txBox="1"/>
          <p:nvPr/>
        </p:nvSpPr>
        <p:spPr>
          <a:xfrm>
            <a:off x="10501543" y="7200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3_BD#7fc17e417?colgroup=6,10,11&amp;pid=42d3a2ec3&amp;color=0,0,0&amp;mp=1&amp;vtp=1&amp;bt=1&amp;bbb=1&amp;hb=1"/>
          <p:cNvGraphicFramePr>
            <a:graphicFrameLocks noGrp="1"/>
          </p:cNvGraphicFramePr>
          <p:nvPr/>
        </p:nvGraphicFramePr>
        <p:xfrm>
          <a:off x="932688" y="1416214"/>
          <a:ext cx="10287000" cy="2227264"/>
        </p:xfrm>
        <a:graphic>
          <a:graphicData uri="http://schemas.openxmlformats.org/drawingml/2006/table">
            <a:tbl>
              <a:tblPr/>
              <a:tblGrid>
                <a:gridCol w="2350008"/>
                <a:gridCol w="3803904"/>
                <a:gridCol w="4133088"/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北方地区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南方地区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作物熟制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一年一熟至两年三熟或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一年两熟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一年两熟至一年三熟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主要农作物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小麦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玉米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大豆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水稻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油菜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甘蔗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P_3_BD#7fc17e417?colgroup=6,10,11&amp;pid=42d3a2ec3&amp;color=0,0,0&amp;mp=1&amp;vtp=1&amp;bt=1&amp;bbb=1"/>
          <p:cNvSpPr txBox="1"/>
          <p:nvPr/>
        </p:nvSpPr>
        <p:spPr>
          <a:xfrm>
            <a:off x="10501543" y="7200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7fc17e417?pid=42d3a2ec3&amp;color=0,0,0&amp;vtp=1&amp;bt=1&amp;bbb=1"/>
          <p:cNvSpPr/>
          <p:nvPr/>
        </p:nvSpPr>
        <p:spPr>
          <a:xfrm>
            <a:off x="932688" y="720000"/>
            <a:ext cx="10323576" cy="555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4.西北地区和青藏地区的地理差异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#4</a:t>
            </a:r>
            <a:endParaRPr lang="en-US" altLang="zh-CN" sz="2800" dirty="0"/>
          </a:p>
        </p:txBody>
      </p:sp>
      <p:graphicFrame>
        <p:nvGraphicFramePr>
          <p:cNvPr id="15" name="P_3_BD#7fc17e417?colgroup=4,13,10&amp;pid=42d3a2ec3&amp;color=0,0,0&amp;vtp=1&amp;bbb=1&amp;hb=1"/>
          <p:cNvGraphicFramePr>
            <a:graphicFrameLocks noGrp="1"/>
          </p:cNvGraphicFramePr>
          <p:nvPr/>
        </p:nvGraphicFramePr>
        <p:xfrm>
          <a:off x="932688" y="1411642"/>
          <a:ext cx="10277856" cy="3899600"/>
        </p:xfrm>
        <a:graphic>
          <a:graphicData uri="http://schemas.openxmlformats.org/drawingml/2006/table">
            <a:tbl>
              <a:tblPr/>
              <a:tblGrid>
                <a:gridCol w="1618488"/>
                <a:gridCol w="4855464"/>
                <a:gridCol w="3803904"/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西北地区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青藏地区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区域特征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干旱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高寒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86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为主</a:t>
                      </a:r>
                      <a:endParaRPr lang="en-US" altLang="zh-CN" sz="1200" dirty="0"/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主要地形区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：内蒙古高原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塔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里木盆地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准噶尔盆地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以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为主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主要地形区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：青藏高原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4296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主要气候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P_3_AN.16_1#7fc17e417.blank?pid=42d3a2ec3&amp;color=0,0,0&amp;vpa=15&amp;vtp=1&amp;bbb=1"/>
          <p:cNvSpPr/>
          <p:nvPr/>
        </p:nvSpPr>
        <p:spPr>
          <a:xfrm>
            <a:off x="2990683" y="2525687"/>
            <a:ext cx="2044700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高原和盆地</a:t>
            </a:r>
            <a:endParaRPr lang="en-US" altLang="zh-CN" sz="2800" dirty="0"/>
          </a:p>
        </p:txBody>
      </p:sp>
      <p:sp>
        <p:nvSpPr>
          <p:cNvPr id="5" name="P_3_AN.17_1#7fc17e417.blank?pid=42d3a2ec3&amp;color=0,0,0&amp;vpa=16&amp;vtp=1&amp;bbb=1"/>
          <p:cNvSpPr/>
          <p:nvPr/>
        </p:nvSpPr>
        <p:spPr>
          <a:xfrm>
            <a:off x="8073158" y="2805087"/>
            <a:ext cx="2044700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高原和山地</a:t>
            </a:r>
            <a:endParaRPr lang="en-US" altLang="zh-CN" sz="2800" dirty="0"/>
          </a:p>
        </p:txBody>
      </p:sp>
      <p:sp>
        <p:nvSpPr>
          <p:cNvPr id="6" name="P_3_AN.18_1#7fc17e417.blank?pid=42d3a2ec3&amp;color=0,0,0&amp;vpa=17&amp;vtp=1&amp;bbb=1"/>
          <p:cNvSpPr/>
          <p:nvPr/>
        </p:nvSpPr>
        <p:spPr>
          <a:xfrm>
            <a:off x="3566827" y="4463898"/>
            <a:ext cx="2759075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温带大陆性气候</a:t>
            </a:r>
            <a:endParaRPr lang="en-US" altLang="zh-CN" sz="2800" dirty="0"/>
          </a:p>
        </p:txBody>
      </p:sp>
      <p:sp>
        <p:nvSpPr>
          <p:cNvPr id="7" name="P_3_AN.19_1#7fc17e417.blank?pid=42d3a2ec3&amp;color=0,0,0&amp;vpa=18&amp;vtp=1&amp;bbb=1"/>
          <p:cNvSpPr/>
          <p:nvPr/>
        </p:nvSpPr>
        <p:spPr>
          <a:xfrm>
            <a:off x="8074311" y="4463898"/>
            <a:ext cx="2401888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高原山地气候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7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P_3_BD#7fc17e417?colgroup=4,13,10&amp;pid=42d3a2ec3&amp;color=0,0,0&amp;mp=1&amp;vtp=1&amp;bt=1&amp;bbb=1&amp;hb=1"/>
          <p:cNvGraphicFramePr>
            <a:graphicFrameLocks noGrp="1"/>
          </p:cNvGraphicFramePr>
          <p:nvPr/>
        </p:nvGraphicFramePr>
        <p:xfrm>
          <a:off x="932688" y="1343821"/>
          <a:ext cx="10277856" cy="4842004"/>
        </p:xfrm>
        <a:graphic>
          <a:graphicData uri="http://schemas.openxmlformats.org/drawingml/2006/table">
            <a:tbl>
              <a:tblPr/>
              <a:tblGrid>
                <a:gridCol w="1618488"/>
                <a:gridCol w="4855464"/>
                <a:gridCol w="3803904"/>
              </a:tblGrid>
              <a:tr h="523558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西北地区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青藏地区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068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稀少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水量小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流程短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多内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流河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内流湖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有我国最长的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内流河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——塔里木河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“中华水塔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”三江源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长江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黄河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澜沧江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的源头）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有我国最大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的湖泊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——青海湖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388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植被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自东向西依次分布着草原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荒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漠草原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荒漠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高寒草地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388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牧场特色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温带草原牧场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（内蒙古牧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山地牧场（新疆牧区）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高寒牧场（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青海牧区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endParaRPr lang="en-US" altLang="zh-CN" sz="2800" b="1" i="0" spc="-10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1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西藏牧区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P_3_BD#7fc17e417?colgroup=4,13,10&amp;pid=42d3a2ec3&amp;color=0,0,0&amp;mp=1&amp;vtp=1&amp;bt=1&amp;bbb=1"/>
          <p:cNvSpPr txBox="1"/>
          <p:nvPr/>
        </p:nvSpPr>
        <p:spPr>
          <a:xfrm>
            <a:off x="10492399" y="720000"/>
            <a:ext cx="718145" cy="5069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42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P_3_BD#7fc17e417?colgroup=4,13,10&amp;pid=42d3a2ec3&amp;color=0,0,0&amp;mp=1&amp;vtp=1&amp;bt=1&amp;bbb=1&amp;hb=1"/>
          <p:cNvGraphicFramePr>
            <a:graphicFrameLocks noGrp="1"/>
          </p:cNvGraphicFramePr>
          <p:nvPr/>
        </p:nvGraphicFramePr>
        <p:xfrm>
          <a:off x="932688" y="1416214"/>
          <a:ext cx="10277856" cy="2782000"/>
        </p:xfrm>
        <a:graphic>
          <a:graphicData uri="http://schemas.openxmlformats.org/drawingml/2006/table">
            <a:tbl>
              <a:tblPr/>
              <a:tblGrid>
                <a:gridCol w="1618488"/>
                <a:gridCol w="4855464"/>
                <a:gridCol w="3803904"/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项目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西北地区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青藏地区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特色畜种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三河牛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三河马（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内蒙古）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endParaRPr lang="en-US" altLang="zh-CN" sz="2800" b="1" i="0" spc="-10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细毛羊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（新疆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）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滩羊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宁夏）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牦牛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藏绵羊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藏山羊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（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青海和西藏）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3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农业类型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灌溉农业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绿洲农业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河谷农业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P_3_BD#7fc17e417?colgroup=4,13,10&amp;pid=42d3a2ec3&amp;color=0,0,0&amp;mp=1&amp;vtp=1&amp;bt=1&amp;bbb=1"/>
          <p:cNvSpPr txBox="1"/>
          <p:nvPr/>
        </p:nvSpPr>
        <p:spPr>
          <a:xfrm>
            <a:off x="10492399" y="7200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_BD#7fc17e417?pid=42d3a2ec3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92040" y="720000"/>
            <a:ext cx="2404872" cy="841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3_BD#7fc17e417?pid=42d3a2ec3&amp;color=0,0,0&amp;vtp=1&amp;bbb=1&amp;hb=1"/>
          <p:cNvSpPr/>
          <p:nvPr/>
        </p:nvSpPr>
        <p:spPr>
          <a:xfrm>
            <a:off x="932688" y="1689264"/>
            <a:ext cx="10323576" cy="24698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西北地区气候干旱的原因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深居内陆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距海遥远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高大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山脉对湿润气流的阻隔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青藏地区太阳能资源丰富的原因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海拔高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空气稀薄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水汽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含量少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阳光穿过大气时损耗少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#5.2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_3_BD#7fc17e417?iti=4&amp;pid=42d3a2ec3&amp;color=0,0,0&amp;mp=1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96312" y="720000"/>
            <a:ext cx="7205472" cy="4261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P_3_BD#7fc17e417?iti=4&amp;pid=42d3a2ec3&amp;color=0,0,0&amp;mp=1&amp;vtp=1&amp;bbb=1"/>
          <p:cNvSpPr/>
          <p:nvPr/>
        </p:nvSpPr>
        <p:spPr>
          <a:xfrm>
            <a:off x="2976435" y="5108104"/>
            <a:ext cx="62452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图14-4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我国四大地理区域的分界线简图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2061b8cdd.fixed?pid=b33d9efcd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04</a:t>
            </a:r>
            <a:endParaRPr lang="en-US" altLang="zh-CN" sz="8000" dirty="0"/>
          </a:p>
        </p:txBody>
      </p:sp>
      <p:sp>
        <p:nvSpPr>
          <p:cNvPr id="3" name="C_2_BD#2061b8cdd.fixed?pid=b33d9efcd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7200" dirty="0"/>
          </a:p>
        </p:txBody>
      </p:sp>
      <p:sp>
        <p:nvSpPr>
          <p:cNvPr id="4" name="C_2#2061b8cdd.fixed?pid=b33d9efcd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2061b8cdd.fixed?lid=d587eefbc&amp;pid=b33d9efcd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2061b8cdd.fixed?lid=23b373327&amp;pid=b33d9efcd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2061b8cdd.fixed?lid=42d3a2ec3&amp;pid=b33d9efcd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2061b8cdd.fixed?lid=2061b8cdd&amp;pid=b33d9efcd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2061b8cdd.fixed?lid=a18322d04&amp;pid=b33d9efcd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2061b8cdd.fixed?lid=baaba21ff&amp;pid=b33d9efcd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b33d9efcd.fixed?color=0,0,0&amp;vtp=1&amp;bbb=1"/>
          <p:cNvSpPr/>
          <p:nvPr/>
        </p:nvSpPr>
        <p:spPr>
          <a:xfrm>
            <a:off x="0" y="2157984"/>
            <a:ext cx="12188952" cy="126187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76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专题十四</a:t>
            </a:r>
            <a:r>
              <a:rPr lang="en-US" altLang="zh-CN" sz="6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中国的地理差异</a:t>
            </a:r>
            <a:endParaRPr lang="en-US" altLang="zh-CN" sz="6000" dirty="0"/>
          </a:p>
        </p:txBody>
      </p:sp>
      <p:sp>
        <p:nvSpPr>
          <p:cNvPr id="3" name="C_1#b33d9efcd"/>
          <p:cNvSpPr/>
          <p:nvPr/>
        </p:nvSpPr>
        <p:spPr>
          <a:xfrm>
            <a:off x="1618488" y="3465576"/>
            <a:ext cx="8266176" cy="9144"/>
          </a:xfrm>
          <a:prstGeom prst="line">
            <a:avLst/>
          </a:prstGeom>
          <a:noFill/>
          <a:ln w="381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C_1#b33d9efcd.fixed?color=0,0,0&amp;vtp=1&amp;bbb=1"/>
          <p:cNvSpPr/>
          <p:nvPr/>
        </p:nvSpPr>
        <p:spPr>
          <a:xfrm>
            <a:off x="3099816" y="5330952"/>
            <a:ext cx="1947672" cy="40233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2500"/>
              </a:lnSpc>
            </a:pPr>
            <a:r>
              <a:rPr lang="en-US" altLang="zh-CN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专题十四</a:t>
            </a:r>
            <a:endParaRPr lang="en-US" altLang="zh-CN" sz="2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3_BD.20_1#5f1cc8834?iti=5&amp;htil=1&amp;pid=2061b8cdd&amp;color=0,0,0&amp;tib=255,255,255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4043" y="738288"/>
            <a:ext cx="5029200" cy="369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3_BD.20_2#5f1cc8834?iti=5&amp;htil=1&amp;pid=2061b8cdd&amp;color=0,0,0&amp;vtp=1&amp;bbb=1"/>
          <p:cNvSpPr/>
          <p:nvPr/>
        </p:nvSpPr>
        <p:spPr>
          <a:xfrm>
            <a:off x="6287231" y="4559464"/>
            <a:ext cx="4822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图14-5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我国四大地理区域简图</a:t>
            </a:r>
            <a:endParaRPr lang="en-US" altLang="zh-CN" sz="2800" dirty="0"/>
          </a:p>
        </p:txBody>
      </p:sp>
      <p:sp>
        <p:nvSpPr>
          <p:cNvPr id="4" name="QM_3_BD.20_3#5f1cc8834?htil=1&amp;pid=2061b8cdd&amp;color=0,0,0&amp;vtp=1&amp;bt=1&amp;bbb=1&amp;hb=1"/>
          <p:cNvSpPr/>
          <p:nvPr/>
        </p:nvSpPr>
        <p:spPr>
          <a:xfrm>
            <a:off x="932688" y="720000"/>
            <a:ext cx="5157216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青海改编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中国诗词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文化源远流长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常以地理景观勾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勒出地域特色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蜀道难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难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于上青天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岱宗夫如何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齐鲁青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未了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展现了我国不同区域的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地理差异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14-5，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～2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1_1#836cf83bc?pid=5f1cc8834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材料中的两句诗词分别对应图中的两大地理区域是(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22_1#836cf83bc.bracket?pid=5f1cc8834&amp;color=0,0,0&amp;vpa=19&amp;vtp=1"/>
          <p:cNvSpPr/>
          <p:nvPr/>
        </p:nvSpPr>
        <p:spPr>
          <a:xfrm>
            <a:off x="9334532" y="71619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4_BD.21_2#836cf83bc.choices?pid=5f1cc8834&amp;color=0,0,0&amp;vtp=1&amp;bbb=1"/>
          <p:cNvSpPr/>
          <p:nvPr/>
        </p:nvSpPr>
        <p:spPr>
          <a:xfrm>
            <a:off x="932688" y="135449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A.甲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、乙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.丙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、甲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.丙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、丁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.丁、乙</a:t>
            </a:r>
            <a:endParaRPr lang="en-US" altLang="zh-CN" sz="2800" dirty="0"/>
          </a:p>
        </p:txBody>
      </p:sp>
      <p:sp>
        <p:nvSpPr>
          <p:cNvPr id="5" name="QC_4_AS.23_1#836cf83bc?pid=5f1cc8834&amp;color=0,0,0&amp;vtp=1&amp;bbb=1&amp;hb=1"/>
          <p:cNvSpPr/>
          <p:nvPr/>
        </p:nvSpPr>
        <p:spPr>
          <a:xfrm>
            <a:off x="932688" y="1993492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“蜀道难，难于上青天”中的“蜀”是四川省的简称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，四川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省位于我国南方地区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，对应图中丁地理区域；“岱宗夫如何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？齐鲁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青未了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”中的“岱宗”是指泰山，“齐鲁”是指山东省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，二者均位于我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国北方地区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，对应图中乙地理区域。故选D项。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4_1#6697d4015?pid=5f1cc8834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材料中两句诗词对应的两大地理区域(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25_1#6697d4015.bracket?pid=5f1cc8834&amp;color=0,0,0&amp;vpa=20&amp;vtp=1"/>
          <p:cNvSpPr/>
          <p:nvPr/>
        </p:nvSpPr>
        <p:spPr>
          <a:xfrm>
            <a:off x="7204107" y="716190"/>
            <a:ext cx="495300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4_BD.24_2#6697d4015.choices?pid=5f1cc8834&amp;color=0,0,0&amp;vtp=1&amp;bbb=1"/>
          <p:cNvSpPr/>
          <p:nvPr/>
        </p:nvSpPr>
        <p:spPr>
          <a:xfrm>
            <a:off x="932688" y="1362302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.河流均有结冰期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.以季风气候为主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C.耕地以旱地为主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.为人口稀疏地区</a:t>
            </a:r>
            <a:endParaRPr lang="en-US" altLang="zh-CN" sz="2800" dirty="0"/>
          </a:p>
        </p:txBody>
      </p:sp>
      <p:sp>
        <p:nvSpPr>
          <p:cNvPr id="5" name="QC_4_AS.26_1#6697d4015?pid=5f1cc8834&amp;color=0,0,0&amp;vtp=1&amp;bbb=1&amp;hb=1"/>
          <p:cNvSpPr/>
          <p:nvPr/>
        </p:nvSpPr>
        <p:spPr>
          <a:xfrm>
            <a:off x="932688" y="2639287"/>
            <a:ext cx="1032357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由上题分析可知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，材料中两句诗词分别对应我国南方地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区和北方地区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，两地气候均以季风气候为主，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均为人口稠密地区，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项正确，D项错误；北方地区的河流有结冰期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，南方地区的河流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没有结冰期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，A项错误；北方地区的耕地以旱地为主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，南方地区的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耕地以水田为主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，C项错误。故选B项。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18322d04.fixed?pid=b33d9efcd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05</a:t>
            </a:r>
            <a:endParaRPr lang="en-US" altLang="zh-CN" sz="8000" dirty="0"/>
          </a:p>
        </p:txBody>
      </p:sp>
      <p:sp>
        <p:nvSpPr>
          <p:cNvPr id="3" name="C_2_BD#a18322d04.fixed?pid=b33d9efcd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7200" dirty="0"/>
          </a:p>
        </p:txBody>
      </p:sp>
      <p:sp>
        <p:nvSpPr>
          <p:cNvPr id="4" name="C_2#a18322d04.fixed?pid=b33d9efcd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a18322d04.fixed?lid=d587eefbc&amp;pid=b33d9efcd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a18322d04.fixed?lid=23b373327&amp;pid=b33d9efcd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a18322d04.fixed?lid=42d3a2ec3&amp;pid=b33d9efcd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a18322d04.fixed?lid=2061b8cdd&amp;pid=b33d9efcd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a18322d04.fixed?lid=a18322d04&amp;pid=b33d9efcd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a18322d04.fixed?lid=baaba21ff&amp;pid=b33d9efcd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ed874d8b5?pid=a18322d04&amp;color=0,0,0&amp;vtp=1&amp;bt=1&amp;bbb=1&amp;hb=1"/>
          <p:cNvSpPr/>
          <p:nvPr/>
        </p:nvSpPr>
        <p:spPr>
          <a:xfrm>
            <a:off x="932688" y="720000"/>
            <a:ext cx="1032357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总结我国四大地理区域的突出特点。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北方地区是全国重要的能源基地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煤炭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石油等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和粮食生产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基地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东北平原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华北平原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）；②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南方地区是全国人口最多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能资源丰富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水热条件最好的地区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西北地区是全国陆地面积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最大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气候最为干旱的地区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；④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青藏地区是全国人口最少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海拔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最高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夏季气温最低的地区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baaba21ff.fixed?pid=b33d9efcd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06</a:t>
            </a:r>
            <a:endParaRPr lang="en-US" altLang="zh-CN" sz="8000" dirty="0"/>
          </a:p>
        </p:txBody>
      </p:sp>
      <p:sp>
        <p:nvSpPr>
          <p:cNvPr id="3" name="C_2_BD#baaba21ff.fixed?pid=b33d9efcd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7200" dirty="0"/>
          </a:p>
        </p:txBody>
      </p:sp>
      <p:sp>
        <p:nvSpPr>
          <p:cNvPr id="4" name="C_2#baaba21ff.fixed?pid=b33d9efcd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baaba21ff.fixed?lid=d587eefbc&amp;pid=b33d9efcd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baaba21ff.fixed?lid=23b373327&amp;pid=b33d9efcd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baaba21ff.fixed?lid=42d3a2ec3&amp;pid=b33d9efcd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baaba21ff.fixed?lid=2061b8cdd&amp;pid=b33d9efcd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baaba21ff.fixed?lid=a18322d04&amp;pid=b33d9efcd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baaba21ff.fixed?lid=baaba21ff&amp;pid=b33d9efcd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3_BD.27_1#f6658de32?iti=6&amp;htil=2&amp;pid=baaba21ff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92971" y="738288"/>
            <a:ext cx="5230368" cy="3867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3_BD.27_2#f6658de32?iti=6&amp;htil=2&amp;pid=baaba21ff&amp;color=0,0,0&amp;vtp=1&amp;bbb=1"/>
          <p:cNvSpPr/>
          <p:nvPr/>
        </p:nvSpPr>
        <p:spPr>
          <a:xfrm>
            <a:off x="6018943" y="4733200"/>
            <a:ext cx="51784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图14-6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中国四大地理区域示意图</a:t>
            </a:r>
            <a:endParaRPr lang="en-US" altLang="zh-CN" sz="2800" dirty="0"/>
          </a:p>
        </p:txBody>
      </p:sp>
      <p:sp>
        <p:nvSpPr>
          <p:cNvPr id="4" name="QM_3_BD.27_3#f6658de32?htil=2&amp;pid=baaba21ff&amp;color=0,0,0&amp;vtp=1&amp;bt=1&amp;bbb=1&amp;hb=1"/>
          <p:cNvSpPr/>
          <p:nvPr/>
        </p:nvSpPr>
        <p:spPr>
          <a:xfrm>
            <a:off x="932688" y="720000"/>
            <a:ext cx="4956048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（2024·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山东菏泽改编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国幅员辽阔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自然环境复杂多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地域差异显著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读中国四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大地理区域示意图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14-6），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1～2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8_1#a6dac1ff6?pid=f6658de32&amp;color=0,0,0&amp;vtp=1&amp;bt=1&amp;bbb=1&amp;hb=1"/>
          <p:cNvSpPr/>
          <p:nvPr/>
        </p:nvSpPr>
        <p:spPr>
          <a:xfrm>
            <a:off x="932688" y="720000"/>
            <a:ext cx="10323576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下列诗句中蕴含的地理事物，与我国甲、乙、丙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、丁四大地理区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域对应正确的是(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29_1#a6dac1ff6.bracket?pid=f6658de32&amp;color=0,0,0&amp;vpa=21&amp;vtp=1"/>
          <p:cNvSpPr/>
          <p:nvPr/>
        </p:nvSpPr>
        <p:spPr>
          <a:xfrm>
            <a:off x="3710019" y="1300645"/>
            <a:ext cx="515938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4_BD.28_2#a6dac1ff6.choices?pid=f6658de32&amp;color=0,0,0&amp;vtp=1&amp;bbb=1"/>
          <p:cNvSpPr/>
          <p:nvPr/>
        </p:nvSpPr>
        <p:spPr>
          <a:xfrm>
            <a:off x="932688" y="1896085"/>
            <a:ext cx="10323576" cy="23062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A.甲：燕山雪花大如席，片片吹落轩辕台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.乙：青海长云暗雪山，孤城遥望玉门关</a:t>
            </a:r>
            <a:endParaRPr lang="en-US" altLang="zh-CN" sz="2800" dirty="0"/>
          </a:p>
          <a:p>
            <a:pPr latinLnBrk="1">
              <a:lnSpc>
                <a:spcPts val="47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.丙：大漠孤烟直，长河落日圆</a:t>
            </a:r>
            <a:endParaRPr lang="en-US" altLang="zh-CN" sz="2800" dirty="0"/>
          </a:p>
          <a:p>
            <a:pPr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.丁：昔闻洞庭水，今上岳阳楼</a:t>
            </a:r>
            <a:endParaRPr lang="en-US" altLang="zh-CN" sz="2800" dirty="0"/>
          </a:p>
        </p:txBody>
      </p:sp>
      <p:sp>
        <p:nvSpPr>
          <p:cNvPr id="5" name="QC_4_BD.30_1#12b387cf7?pid=f6658de32&amp;color=0,0,0&amp;vtp=1&amp;bbb=1"/>
          <p:cNvSpPr/>
          <p:nvPr/>
        </p:nvSpPr>
        <p:spPr>
          <a:xfrm>
            <a:off x="932688" y="4204628"/>
            <a:ext cx="10501313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甲、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丙两大地理区域发展种植业的主要限制性因素分别是(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4_AN.31_1#12b387cf7.bracket?pid=f6658de32&amp;color=0,0,0&amp;vpa=22&amp;vtp=1"/>
          <p:cNvSpPr/>
          <p:nvPr/>
        </p:nvSpPr>
        <p:spPr>
          <a:xfrm>
            <a:off x="10418795" y="4197897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4_BD.30_2#12b387cf7.choices?pid=f6658de32&amp;color=0,0,0&amp;vtp=1&amp;bbb=1"/>
          <p:cNvSpPr/>
          <p:nvPr/>
        </p:nvSpPr>
        <p:spPr>
          <a:xfrm>
            <a:off x="932688" y="4803559"/>
            <a:ext cx="10323576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A.光照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、水源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.水源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、热量</a:t>
            </a:r>
            <a:endParaRPr lang="en-US" altLang="zh-CN" sz="2800" b="1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5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.光照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、热量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.水源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、光照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3_BD.32_1#a0dd42f40?iti=7&amp;htil=3&amp;pid=baaba21ff&amp;color=0,0,0&amp;tib=255,255,255&amp;vtp=1&amp;hs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20840" y="738288"/>
            <a:ext cx="4517136" cy="3035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3_BD.32_2#a0dd42f40?iti=7&amp;htil=3&amp;pid=baaba21ff&amp;color=0,0,0&amp;vtp=1&amp;bbb=1"/>
          <p:cNvSpPr/>
          <p:nvPr/>
        </p:nvSpPr>
        <p:spPr>
          <a:xfrm>
            <a:off x="7456996" y="3901096"/>
            <a:ext cx="3044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图14-7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明长城分布</a:t>
            </a:r>
            <a:endParaRPr lang="en-US" altLang="zh-CN" sz="2800" dirty="0"/>
          </a:p>
        </p:txBody>
      </p:sp>
      <p:sp>
        <p:nvSpPr>
          <p:cNvPr id="4" name="QM_3_BD.32_3#a0dd42f40?htil=3&amp;pid=baaba21ff&amp;color=0,0,0&amp;vtp=1&amp;bt=1&amp;bbb=1&amp;hb=1&amp;hs=1"/>
          <p:cNvSpPr/>
          <p:nvPr/>
        </p:nvSpPr>
        <p:spPr>
          <a:xfrm>
            <a:off x="932688" y="720000"/>
            <a:ext cx="5669280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湖北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明长城墙体内层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多为夯筑的土墙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外层多为条石砌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筑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部分长城遗址面临着墙体坍塌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雨水侵蚀等问题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文物古迹的修复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一般遵循保护性修复的原则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长城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的保护正在从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抢救性保护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向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预防</a:t>
            </a:r>
            <a:endParaRPr lang="en-US" altLang="zh-CN" sz="2800" dirty="0"/>
          </a:p>
        </p:txBody>
      </p:sp>
      <p:sp>
        <p:nvSpPr>
          <p:cNvPr id="5" name="QM_3_BD.32_3#a0dd42f40?htil=3&amp;pid=baaba21ff&amp;color=0,0,0&amp;vtp=1&amp;bt=1&amp;bbb=1&amp;hb=1&amp;hs=1"/>
          <p:cNvSpPr/>
          <p:nvPr/>
        </p:nvSpPr>
        <p:spPr>
          <a:xfrm>
            <a:off x="932688" y="4554130"/>
            <a:ext cx="10320018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性保护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的方向转变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14-7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示意明长城分布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3～5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33_1#d2a801304?pid=a0dd42f40&amp;color=0,0,0&amp;vtp=1&amp;bt=1&amp;bbb=1&amp;hb=1"/>
          <p:cNvSpPr/>
          <p:nvPr/>
        </p:nvSpPr>
        <p:spPr>
          <a:xfrm>
            <a:off x="932688" y="720000"/>
            <a:ext cx="10323576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修建明长城的材料大多就地取材，长城甲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—乙段内层土墙主要使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用的是(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34_1#d2a801304.bracket?pid=a0dd42f40&amp;color=0,0,0&amp;vpa=23&amp;vtp=1"/>
          <p:cNvSpPr/>
          <p:nvPr/>
        </p:nvSpPr>
        <p:spPr>
          <a:xfrm>
            <a:off x="2281269" y="1300645"/>
            <a:ext cx="515938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4_BD.33_2#d2a801304.choices?pid=a0dd42f40&amp;color=0,0,0&amp;vtp=1&amp;bbb=1"/>
          <p:cNvSpPr/>
          <p:nvPr/>
        </p:nvSpPr>
        <p:spPr>
          <a:xfrm>
            <a:off x="932688" y="1834744"/>
            <a:ext cx="10323576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2557780" algn="l"/>
                <a:tab pos="5076825" algn="l"/>
                <a:tab pos="762190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.黄土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B.红土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C.黑土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.紫色土</a:t>
            </a:r>
            <a:endParaRPr lang="en-US" altLang="zh-CN" sz="2800" dirty="0"/>
          </a:p>
        </p:txBody>
      </p:sp>
      <p:sp>
        <p:nvSpPr>
          <p:cNvPr id="5" name="QC_4_BD.35_1#8a7773519?pid=a0dd42f40&amp;color=0,0,0&amp;vtp=1&amp;bbb=1"/>
          <p:cNvSpPr/>
          <p:nvPr/>
        </p:nvSpPr>
        <p:spPr>
          <a:xfrm>
            <a:off x="932688" y="2426690"/>
            <a:ext cx="10323576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长城甲—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乙段遭受雨水侵蚀的时间主要集中在(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4_AN.36_1#8a7773519.bracket?pid=a0dd42f40&amp;color=0,0,0&amp;vpa=24&amp;vtp=1"/>
          <p:cNvSpPr/>
          <p:nvPr/>
        </p:nvSpPr>
        <p:spPr>
          <a:xfrm>
            <a:off x="8631270" y="2419959"/>
            <a:ext cx="495300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7" name="QC_4_BD.35_2#8a7773519.choices?pid=a0dd42f40&amp;color=0,0,0&amp;vtp=1&amp;bbb=1"/>
          <p:cNvSpPr/>
          <p:nvPr/>
        </p:nvSpPr>
        <p:spPr>
          <a:xfrm>
            <a:off x="932688" y="3029558"/>
            <a:ext cx="10323576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2646680" algn="l"/>
                <a:tab pos="5254625" algn="l"/>
                <a:tab pos="788860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.春季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B.夏季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C.秋季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.冬季</a:t>
            </a:r>
            <a:endParaRPr lang="en-US" altLang="zh-CN" sz="2800" dirty="0"/>
          </a:p>
        </p:txBody>
      </p:sp>
      <p:sp>
        <p:nvSpPr>
          <p:cNvPr id="8" name="QC_4_BD.37_1#0e38ba281?pid=a0dd42f40&amp;color=0,0,0&amp;vtp=1&amp;bbb=1"/>
          <p:cNvSpPr/>
          <p:nvPr/>
        </p:nvSpPr>
        <p:spPr>
          <a:xfrm>
            <a:off x="932688" y="3632428"/>
            <a:ext cx="10323576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下列保护长城的措施中合理的有(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9" name="QC_4_AN.38_1#0e38ba281.bracket?pid=a0dd42f40&amp;color=0,0,0&amp;vpa=25&amp;vtp=1"/>
          <p:cNvSpPr/>
          <p:nvPr/>
        </p:nvSpPr>
        <p:spPr>
          <a:xfrm>
            <a:off x="6477032" y="3625697"/>
            <a:ext cx="515938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10" name="QC_4_BD.37_2#0e38ba281?pid=a0dd42f40&amp;color=0,0,0&amp;vtp=1&amp;bbb=1&amp;hb=1"/>
          <p:cNvSpPr/>
          <p:nvPr/>
        </p:nvSpPr>
        <p:spPr>
          <a:xfrm>
            <a:off x="932688" y="4231359"/>
            <a:ext cx="10323576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①移除破损墙体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②疏通排水沟槽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③更换全部条石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④加强数字化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监测</a:t>
            </a:r>
            <a:endParaRPr lang="en-US" altLang="zh-CN" sz="2800" dirty="0"/>
          </a:p>
        </p:txBody>
      </p:sp>
      <p:sp>
        <p:nvSpPr>
          <p:cNvPr id="11" name="QC_4_BD.37_3#0e38ba281.choices?pid=a0dd42f40&amp;color=0,0,0&amp;vtp=1&amp;bbb=1"/>
          <p:cNvSpPr/>
          <p:nvPr/>
        </p:nvSpPr>
        <p:spPr>
          <a:xfrm>
            <a:off x="932688" y="5351310"/>
            <a:ext cx="10323576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2646680" algn="l"/>
                <a:tab pos="5254625" algn="l"/>
                <a:tab pos="788860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  <p:bldP spid="9" grpId="0" animBg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1#目录1:b33d9efcd?lid=d587eefbc&amp;cid=d587eefbc&amp;tib=255,255,255&amp;vtp=1&amp;bt=1" descr="preencod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1060704"/>
            <a:ext cx="612648" cy="612648"/>
          </a:xfrm>
          <a:prstGeom prst="rect">
            <a:avLst/>
          </a:prstGeom>
        </p:spPr>
      </p:pic>
      <p:sp>
        <p:nvSpPr>
          <p:cNvPr id="3" name="C_1#目录1:b33d9efcd?lid=d587eefbc&amp;cid=d587eefbc&amp;vtp=1&amp;bbb=1">
            <a:hlinkClick r:id="rId1" action="ppaction://hlinksldjump"/>
          </p:cNvPr>
          <p:cNvSpPr/>
          <p:nvPr/>
        </p:nvSpPr>
        <p:spPr>
          <a:xfrm>
            <a:off x="6309360" y="1060704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01</a:t>
            </a:r>
            <a:endParaRPr lang="en-US" altLang="zh-CN" sz="2400" dirty="0"/>
          </a:p>
        </p:txBody>
      </p:sp>
      <p:sp>
        <p:nvSpPr>
          <p:cNvPr id="4" name="C_1#目录1:b33d9efcd?lid=d587eefbc&amp;cid=d587eefbc&amp;vtp=1&amp;bbb=1">
            <a:hlinkClick r:id="rId1" action="ppaction://hlinksldjump"/>
          </p:cNvPr>
          <p:cNvSpPr/>
          <p:nvPr/>
        </p:nvSpPr>
        <p:spPr>
          <a:xfrm>
            <a:off x="7095744" y="1078992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2800" dirty="0"/>
          </a:p>
        </p:txBody>
      </p:sp>
      <p:pic>
        <p:nvPicPr>
          <p:cNvPr id="5" name="C_1#目录1:b33d9efcd?lid=23b373327&amp;cid=23b373327&amp;tib=255,255,255&amp;vtp=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1874520"/>
            <a:ext cx="612648" cy="612648"/>
          </a:xfrm>
          <a:prstGeom prst="rect">
            <a:avLst/>
          </a:prstGeom>
        </p:spPr>
      </p:pic>
      <p:sp>
        <p:nvSpPr>
          <p:cNvPr id="6" name="C_1#目录1:b33d9efcd?lid=23b373327&amp;cid=23b373327&amp;vtp=1&amp;bbb=1">
            <a:hlinkClick r:id="rId3" action="ppaction://hlinksldjump"/>
          </p:cNvPr>
          <p:cNvSpPr/>
          <p:nvPr/>
        </p:nvSpPr>
        <p:spPr>
          <a:xfrm>
            <a:off x="6309360" y="1874520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02</a:t>
            </a:r>
            <a:endParaRPr lang="en-US" altLang="zh-CN" sz="2400" dirty="0"/>
          </a:p>
        </p:txBody>
      </p:sp>
      <p:sp>
        <p:nvSpPr>
          <p:cNvPr id="7" name="C_1#目录1:b33d9efcd?lid=23b373327&amp;cid=23b373327&amp;vtp=1&amp;bbb=1">
            <a:hlinkClick r:id="rId3" action="ppaction://hlinksldjump"/>
          </p:cNvPr>
          <p:cNvSpPr/>
          <p:nvPr/>
        </p:nvSpPr>
        <p:spPr>
          <a:xfrm>
            <a:off x="7095744" y="1892808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2800" dirty="0"/>
          </a:p>
        </p:txBody>
      </p:sp>
      <p:pic>
        <p:nvPicPr>
          <p:cNvPr id="8" name="C_1#目录1:b33d9efcd?lid=42d3a2ec3&amp;cid=42d3a2ec3&amp;tib=255,255,255&amp;vtp=1" descr="preencoded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2679192"/>
            <a:ext cx="612648" cy="612648"/>
          </a:xfrm>
          <a:prstGeom prst="rect">
            <a:avLst/>
          </a:prstGeom>
        </p:spPr>
      </p:pic>
      <p:sp>
        <p:nvSpPr>
          <p:cNvPr id="9" name="C_1#目录1:b33d9efcd?lid=42d3a2ec3&amp;cid=42d3a2ec3&amp;vtp=1&amp;bbb=1">
            <a:hlinkClick r:id="rId4" action="ppaction://hlinksldjump"/>
          </p:cNvPr>
          <p:cNvSpPr/>
          <p:nvPr/>
        </p:nvSpPr>
        <p:spPr>
          <a:xfrm>
            <a:off x="6309360" y="2679192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03</a:t>
            </a:r>
            <a:endParaRPr lang="en-US" altLang="zh-CN" sz="2400" dirty="0"/>
          </a:p>
        </p:txBody>
      </p:sp>
      <p:sp>
        <p:nvSpPr>
          <p:cNvPr id="10" name="C_1#目录1:b33d9efcd?lid=42d3a2ec3&amp;cid=42d3a2ec3&amp;vtp=1&amp;bbb=1">
            <a:hlinkClick r:id="rId4" action="ppaction://hlinksldjump"/>
          </p:cNvPr>
          <p:cNvSpPr/>
          <p:nvPr/>
        </p:nvSpPr>
        <p:spPr>
          <a:xfrm>
            <a:off x="7095744" y="2697480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2800" dirty="0"/>
          </a:p>
        </p:txBody>
      </p:sp>
      <p:pic>
        <p:nvPicPr>
          <p:cNvPr id="11" name="C_1#目录1:b33d9efcd?lid=2061b8cdd&amp;cid=2061b8cdd&amp;tib=255,255,255&amp;vtp=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3493008"/>
            <a:ext cx="612648" cy="612648"/>
          </a:xfrm>
          <a:prstGeom prst="rect">
            <a:avLst/>
          </a:prstGeom>
        </p:spPr>
      </p:pic>
      <p:sp>
        <p:nvSpPr>
          <p:cNvPr id="12" name="C_1#目录1:b33d9efcd?lid=2061b8cdd&amp;cid=2061b8cdd&amp;vtp=1&amp;bbb=1">
            <a:hlinkClick r:id="rId5" action="ppaction://hlinksldjump"/>
          </p:cNvPr>
          <p:cNvSpPr/>
          <p:nvPr/>
        </p:nvSpPr>
        <p:spPr>
          <a:xfrm>
            <a:off x="6309360" y="3493008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04</a:t>
            </a:r>
            <a:endParaRPr lang="en-US" altLang="zh-CN" sz="2400" dirty="0"/>
          </a:p>
        </p:txBody>
      </p:sp>
      <p:sp>
        <p:nvSpPr>
          <p:cNvPr id="13" name="C_1#目录1:b33d9efcd?lid=2061b8cdd&amp;cid=2061b8cdd&amp;vtp=1&amp;bbb=1">
            <a:hlinkClick r:id="rId5" action="ppaction://hlinksldjump"/>
          </p:cNvPr>
          <p:cNvSpPr/>
          <p:nvPr/>
        </p:nvSpPr>
        <p:spPr>
          <a:xfrm>
            <a:off x="7095744" y="3511296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2800" dirty="0"/>
          </a:p>
        </p:txBody>
      </p:sp>
      <p:pic>
        <p:nvPicPr>
          <p:cNvPr id="14" name="C_1#目录1:b33d9efcd?lid=a18322d04&amp;cid=a18322d04&amp;tib=255,255,255&amp;vtp=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4297680"/>
            <a:ext cx="612648" cy="612648"/>
          </a:xfrm>
          <a:prstGeom prst="rect">
            <a:avLst/>
          </a:prstGeom>
        </p:spPr>
      </p:pic>
      <p:sp>
        <p:nvSpPr>
          <p:cNvPr id="15" name="C_1#目录1:b33d9efcd?lid=a18322d04&amp;cid=a18322d04&amp;vtp=1&amp;bbb=1">
            <a:hlinkClick r:id="rId6" action="ppaction://hlinksldjump"/>
          </p:cNvPr>
          <p:cNvSpPr/>
          <p:nvPr/>
        </p:nvSpPr>
        <p:spPr>
          <a:xfrm>
            <a:off x="6309360" y="4297680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05</a:t>
            </a:r>
            <a:endParaRPr lang="en-US" altLang="zh-CN" sz="2400" dirty="0"/>
          </a:p>
        </p:txBody>
      </p:sp>
      <p:sp>
        <p:nvSpPr>
          <p:cNvPr id="16" name="C_1#目录1:b33d9efcd?lid=a18322d04&amp;cid=a18322d04&amp;vtp=1&amp;bbb=1">
            <a:hlinkClick r:id="rId6" action="ppaction://hlinksldjump"/>
          </p:cNvPr>
          <p:cNvSpPr/>
          <p:nvPr/>
        </p:nvSpPr>
        <p:spPr>
          <a:xfrm>
            <a:off x="7095744" y="4315968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2800" dirty="0"/>
          </a:p>
        </p:txBody>
      </p:sp>
      <p:pic>
        <p:nvPicPr>
          <p:cNvPr id="17" name="C_1#目录1:b33d9efcd?lid=baaba21ff&amp;cid=baaba21ff&amp;tib=255,255,255&amp;vtp=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5111496"/>
            <a:ext cx="612648" cy="612648"/>
          </a:xfrm>
          <a:prstGeom prst="rect">
            <a:avLst/>
          </a:prstGeom>
        </p:spPr>
      </p:pic>
      <p:sp>
        <p:nvSpPr>
          <p:cNvPr id="18" name="C_1#目录1:b33d9efcd?lid=baaba21ff&amp;cid=baaba21ff&amp;vtp=1&amp;bbb=1">
            <a:hlinkClick r:id="rId7" action="ppaction://hlinksldjump"/>
          </p:cNvPr>
          <p:cNvSpPr/>
          <p:nvPr/>
        </p:nvSpPr>
        <p:spPr>
          <a:xfrm>
            <a:off x="6309360" y="5111496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06</a:t>
            </a:r>
            <a:endParaRPr lang="en-US" altLang="zh-CN" sz="2400" dirty="0"/>
          </a:p>
        </p:txBody>
      </p:sp>
      <p:sp>
        <p:nvSpPr>
          <p:cNvPr id="19" name="C_1#目录1:b33d9efcd?lid=baaba21ff&amp;cid=baaba21ff&amp;vtp=1&amp;bbb=1">
            <a:hlinkClick r:id="rId7" action="ppaction://hlinksldjump"/>
          </p:cNvPr>
          <p:cNvSpPr/>
          <p:nvPr/>
        </p:nvSpPr>
        <p:spPr>
          <a:xfrm>
            <a:off x="7095744" y="5129784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d587eefbc.fixed?pid=b33d9efcd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01</a:t>
            </a:r>
            <a:endParaRPr lang="en-US" altLang="zh-CN" sz="8000" dirty="0"/>
          </a:p>
        </p:txBody>
      </p:sp>
      <p:sp>
        <p:nvSpPr>
          <p:cNvPr id="3" name="C_2_BD#d587eefbc.fixed?pid=b33d9efcd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7200" dirty="0"/>
          </a:p>
        </p:txBody>
      </p:sp>
      <p:sp>
        <p:nvSpPr>
          <p:cNvPr id="4" name="C_2#d587eefbc.fixed?pid=b33d9efcd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d587eefbc.fixed?lid=d587eefbc&amp;pid=b33d9efcd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d587eefbc.fixed?lid=23b373327&amp;pid=b33d9efcd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d587eefbc.fixed?lid=42d3a2ec3&amp;pid=b33d9efcd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d587eefbc.fixed?lid=2061b8cdd&amp;pid=b33d9efcd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d587eefbc.fixed?lid=a18322d04&amp;pid=b33d9efcd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d587eefbc.fixed?lid=baaba21ff&amp;pid=b33d9efcd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5d22cbac4?pid=d587eefbc&amp;color=0,0,0&amp;vtp=1&amp;bt=1&amp;bbb=1&amp;hb=1"/>
          <p:cNvSpPr/>
          <p:nvPr/>
        </p:nvSpPr>
        <p:spPr>
          <a:xfrm>
            <a:off x="932688" y="72000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本专题主要考查中国四大地理区域的位置、范围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、自然和人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文环境特征差异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；秦岭—淮河线的地理意义。一般以选择题为主。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23b373327.fixed?pid=b33d9efcd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02</a:t>
            </a:r>
            <a:endParaRPr lang="en-US" altLang="zh-CN" sz="8000" dirty="0"/>
          </a:p>
        </p:txBody>
      </p:sp>
      <p:sp>
        <p:nvSpPr>
          <p:cNvPr id="3" name="C_2_BD#23b373327.fixed?pid=b33d9efcd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7200" dirty="0"/>
          </a:p>
        </p:txBody>
      </p:sp>
      <p:sp>
        <p:nvSpPr>
          <p:cNvPr id="4" name="C_2#23b373327.fixed?pid=b33d9efcd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23b373327.fixed?lid=d587eefbc&amp;pid=b33d9efcd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23b373327.fixed?lid=23b373327&amp;pid=b33d9efcd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23b373327.fixed?lid=42d3a2ec3&amp;pid=b33d9efcd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23b373327.fixed?lid=2061b8cdd&amp;pid=b33d9efcd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23b373327.fixed?lid=a18322d04&amp;pid=b33d9efcd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23b373327.fixed?lid=baaba21ff&amp;pid=b33d9efcd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3_BD.1_1#f7d163e8d?iti=1&amp;pid=23b373327&amp;color=0,0,0&amp;tib=255,255,255&amp;iip=1&amp;vip=1#6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6189" y="1001654"/>
            <a:ext cx="10277856" cy="246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3_BD.1_2#f7d163e8d?iti=1&amp;pid=23b373327&amp;color=0,0,0&amp;vtp=1&amp;bbb=1"/>
          <p:cNvSpPr/>
          <p:nvPr/>
        </p:nvSpPr>
        <p:spPr>
          <a:xfrm>
            <a:off x="3545904" y="3597534"/>
            <a:ext cx="51784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图14-1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中国的地理差异思维导图</a:t>
            </a:r>
            <a:endParaRPr lang="en-US" altLang="zh-CN" sz="2800" dirty="0"/>
          </a:p>
        </p:txBody>
      </p:sp>
      <p:sp>
        <p:nvSpPr>
          <p:cNvPr id="5" name="QB_3_AN.2_1#f7d163e8d.blank?pid=23b373327&amp;color=0,0,0&amp;vpa=1&amp;vtp=1"/>
          <p:cNvSpPr/>
          <p:nvPr/>
        </p:nvSpPr>
        <p:spPr>
          <a:xfrm>
            <a:off x="2651252" y="1147958"/>
            <a:ext cx="1214165" cy="220472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南高北低</a:t>
            </a:r>
            <a:endParaRPr lang="en-US" altLang="zh-CN" sz="2100" dirty="0"/>
          </a:p>
        </p:txBody>
      </p:sp>
      <p:sp>
        <p:nvSpPr>
          <p:cNvPr id="6" name="QB_3_AN.3_1#f7d163e8d.blank?pid=23b373327&amp;color=0,0,0&amp;vpa=2&amp;vtp=1"/>
          <p:cNvSpPr/>
          <p:nvPr/>
        </p:nvSpPr>
        <p:spPr>
          <a:xfrm>
            <a:off x="2650999" y="1550040"/>
            <a:ext cx="1165120" cy="155448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东多西少</a:t>
            </a:r>
            <a:endParaRPr lang="en-US" altLang="zh-CN" sz="2100" dirty="0"/>
          </a:p>
        </p:txBody>
      </p:sp>
      <p:sp>
        <p:nvSpPr>
          <p:cNvPr id="7" name="QB_3_AN.4_1#f7d163e8d.blank?pid=23b373327&amp;color=0,0,0&amp;vpa=3&amp;vtp=1"/>
          <p:cNvSpPr/>
          <p:nvPr/>
        </p:nvSpPr>
        <p:spPr>
          <a:xfrm>
            <a:off x="2176400" y="1852046"/>
            <a:ext cx="347472" cy="164592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三</a:t>
            </a:r>
            <a:endParaRPr lang="en-US" altLang="zh-CN" sz="2100" dirty="0"/>
          </a:p>
        </p:txBody>
      </p:sp>
      <p:sp>
        <p:nvSpPr>
          <p:cNvPr id="8" name="QB_3_AN.5_1#f7d163e8d.blank?pid=23b373327&amp;color=0,0,0&amp;vpa=4&amp;vtp=1"/>
          <p:cNvSpPr/>
          <p:nvPr/>
        </p:nvSpPr>
        <p:spPr>
          <a:xfrm>
            <a:off x="2605533" y="2158116"/>
            <a:ext cx="1201696" cy="155448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南稻北麦</a:t>
            </a:r>
            <a:endParaRPr lang="en-US" altLang="zh-CN" sz="2100" dirty="0"/>
          </a:p>
        </p:txBody>
      </p:sp>
      <p:sp>
        <p:nvSpPr>
          <p:cNvPr id="9" name="QB_3_AN.6_1#f7d163e8d.blank?pid=23b373327&amp;color=0,0,0&amp;vpa=5&amp;vtp=1"/>
          <p:cNvSpPr/>
          <p:nvPr/>
        </p:nvSpPr>
        <p:spPr>
          <a:xfrm>
            <a:off x="9372093" y="1532006"/>
            <a:ext cx="612648" cy="173736"/>
          </a:xfrm>
          <a:prstGeom prst="rect">
            <a:avLst/>
          </a:prstGeom>
          <a:noFill/>
        </p:spPr>
        <p:txBody>
          <a:bodyPr wrap="none" lIns="0" tIns="0" rIns="0" bIns="0" rtlCol="0" anchor="b"/>
          <a:lstStyle/>
          <a:p>
            <a:pPr algn="ctr" latinLnBrk="1">
              <a:lnSpc>
                <a:spcPts val="2600"/>
              </a:lnSpc>
            </a:pPr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西北</a:t>
            </a:r>
            <a:endParaRPr lang="en-US" altLang="zh-CN" sz="2100" dirty="0"/>
          </a:p>
        </p:txBody>
      </p:sp>
      <p:sp>
        <p:nvSpPr>
          <p:cNvPr id="10" name="QB_3_AN.7_1#f7d163e8d.blank?pid=23b373327&amp;color=0,0,0&amp;vpa=6&amp;vtp=1"/>
          <p:cNvSpPr/>
          <p:nvPr/>
        </p:nvSpPr>
        <p:spPr>
          <a:xfrm>
            <a:off x="9152637" y="1852046"/>
            <a:ext cx="1853414" cy="274320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秦岭—淮河线</a:t>
            </a:r>
            <a:endParaRPr lang="en-US" altLang="zh-CN" sz="2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  <p:bldP spid="8" grpId="0" animBg="1" build="p"/>
      <p:bldP spid="9" grpId="0" animBg="1" build="p"/>
      <p:bldP spid="10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42d3a2ec3.fixed?pid=b33d9efcd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03</a:t>
            </a:r>
            <a:endParaRPr lang="en-US" altLang="zh-CN" sz="8000" dirty="0"/>
          </a:p>
        </p:txBody>
      </p:sp>
      <p:sp>
        <p:nvSpPr>
          <p:cNvPr id="3" name="C_2_BD#42d3a2ec3.fixed?pid=b33d9efcd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7200" dirty="0"/>
          </a:p>
        </p:txBody>
      </p:sp>
      <p:sp>
        <p:nvSpPr>
          <p:cNvPr id="4" name="C_2#42d3a2ec3.fixed?pid=b33d9efcd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42d3a2ec3.fixed?lid=d587eefbc&amp;pid=b33d9efcd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42d3a2ec3.fixed?lid=23b373327&amp;pid=b33d9efcd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42d3a2ec3.fixed?lid=42d3a2ec3&amp;pid=b33d9efcd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42d3a2ec3.fixed?lid=2061b8cdd&amp;pid=b33d9efcd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42d3a2ec3.fixed?lid=a18322d04&amp;pid=b33d9efcd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42d3a2ec3.fixed?lid=baaba21ff&amp;pid=b33d9efcd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7fc17e417?pid=42d3a2ec3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1.四大地理区域的划分依据</a:t>
            </a:r>
            <a:endParaRPr lang="en-US" altLang="zh-CN" sz="2800" dirty="0"/>
          </a:p>
        </p:txBody>
      </p:sp>
      <p:pic>
        <p:nvPicPr>
          <p:cNvPr id="3" name="P_3_BD#7fc17e417?iti=2&amp;pid=42d3a2ec3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0120" y="1411642"/>
            <a:ext cx="10277856" cy="2862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3_BD#7fc17e417?iti=2&amp;pid=42d3a2ec3&amp;color=0,0,0&amp;vtp=1&amp;bbb=1"/>
          <p:cNvSpPr/>
          <p:nvPr/>
        </p:nvSpPr>
        <p:spPr>
          <a:xfrm>
            <a:off x="3509836" y="4400714"/>
            <a:ext cx="51784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图14-2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四大地理区域的划分依据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2507</Words>
  <Application>WPS 演示</Application>
  <PresentationFormat>宽屏</PresentationFormat>
  <Paragraphs>478</Paragraphs>
  <Slides>30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8" baseType="lpstr">
      <vt:lpstr>Arial</vt:lpstr>
      <vt:lpstr>宋体</vt:lpstr>
      <vt:lpstr>Wingdings</vt:lpstr>
      <vt:lpstr>黑体</vt:lpstr>
      <vt:lpstr>黑体</vt:lpstr>
      <vt:lpstr>Times New Roman</vt:lpstr>
      <vt:lpstr>微软雅黑</vt:lpstr>
      <vt:lpstr>Times New Roman</vt:lpstr>
      <vt:lpstr>微软雅黑</vt:lpstr>
      <vt:lpstr>宋体</vt:lpstr>
      <vt:lpstr>Calibri</vt:lpstr>
      <vt:lpstr>Arial Unicode MS</vt:lpstr>
      <vt:lpstr>等线</vt:lpstr>
      <vt:lpstr>Cambria Math</vt:lpstr>
      <vt:lpstr>Cambria Math</vt:lpstr>
      <vt:lpstr>Cambria Math</vt:lpstr>
      <vt:lpstr>楷体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WPS_1767008123</cp:lastModifiedBy>
  <cp:revision>4</cp:revision>
  <dcterms:created xsi:type="dcterms:W3CDTF">2026-02-26T11:23:00Z</dcterms:created>
  <dcterms:modified xsi:type="dcterms:W3CDTF">2026-02-27T07:22:54Z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2C97F8EA868643F9AEF3A569E36B1781_12</vt:lpwstr>
  </property>
</Properties>
</file>