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30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302" r:id="rId46"/>
    <p:sldId id="298" r:id="rId47"/>
    <p:sldId id="299" r:id="rId48"/>
    <p:sldId id="300" r:id="rId49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slide" Target="../slides/slide31.xml"/><Relationship Id="rId8" Type="http://schemas.openxmlformats.org/officeDocument/2006/relationships/slide" Target="../slides/slide30.xml"/><Relationship Id="rId7" Type="http://schemas.openxmlformats.org/officeDocument/2006/relationships/slide" Target="../slides/slide25.xml"/><Relationship Id="rId6" Type="http://schemas.openxmlformats.org/officeDocument/2006/relationships/slide" Target="../slides/slide24.xml"/><Relationship Id="rId5" Type="http://schemas.openxmlformats.org/officeDocument/2006/relationships/slide" Target="../slides/slide23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slide" Target="../slides/slide41.xml"/><Relationship Id="rId8" Type="http://schemas.openxmlformats.org/officeDocument/2006/relationships/slide" Target="../slides/slide40.xml"/><Relationship Id="rId7" Type="http://schemas.openxmlformats.org/officeDocument/2006/relationships/slide" Target="../slides/slide39.xml"/><Relationship Id="rId6" Type="http://schemas.openxmlformats.org/officeDocument/2006/relationships/slide" Target="../slides/slide38.xml"/><Relationship Id="rId5" Type="http://schemas.openxmlformats.org/officeDocument/2006/relationships/slide" Target="../slides/slide37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0" Type="http://schemas.openxmlformats.org/officeDocument/2006/relationships/slide" Target="../slides/slide4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73a74a1c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fdca8814d&amp;cid=fdca8814d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91eab7a78&amp;cid=91eab7a78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c77d30c30&amp;cid=c77d30c30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c67ff2011&amp;cid=c67ff2011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7?lid=6be92b3a9&amp;cid=6be92b3a9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6afffc4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3?lid=9643e45ab&amp;cid=9643e45ab&amp;vtp=1">
            <a:hlinkClick r:id="rId5" action="ppaction://hlinksldjump"/>
          </p:cNvPr>
          <p:cNvSpPr/>
          <p:nvPr/>
        </p:nvSpPr>
        <p:spPr>
          <a:xfrm>
            <a:off x="450799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3?lid=89cea3d0b&amp;cid=89cea3d0b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3?lid=5040a722e&amp;cid=5040a722e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3?lid=13497d195&amp;cid=13497d195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3?lid=d6a8431f1&amp;cid=d6a8431f1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3?lid=78fa195d0&amp;cid=78fa195d0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6</a:t>
            </a:r>
            <a:endParaRPr lang="en-US" sz="1600" dirty="0"/>
          </a:p>
        </p:txBody>
      </p:sp>
      <p:sp>
        <p:nvSpPr>
          <p:cNvPr id="10" name="C_0#auto_editor_catalog_13?lid=72438b959&amp;cid=72438b959&amp;vtp=1">
            <a:hlinkClick r:id="rId10" action="ppaction://hlinksldjump"/>
          </p:cNvPr>
          <p:cNvSpPr/>
          <p:nvPr/>
        </p:nvSpPr>
        <p:spPr>
          <a:xfrm>
            <a:off x="733348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7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792284b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1cae4f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e6f5cd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c0dac56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e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5.xml"/><Relationship Id="rId6" Type="http://schemas.openxmlformats.org/officeDocument/2006/relationships/slide" Target="slide32.xml"/><Relationship Id="rId5" Type="http://schemas.openxmlformats.org/officeDocument/2006/relationships/slide" Target="slide21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5.xml"/><Relationship Id="rId5" Type="http://schemas.openxmlformats.org/officeDocument/2006/relationships/slide" Target="slide32.xml"/><Relationship Id="rId4" Type="http://schemas.openxmlformats.org/officeDocument/2006/relationships/slide" Target="slide21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2.日本的人文环境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日本的人口老龄化程度居全球第一。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2）对外依赖强的经济。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有利条件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：海岸线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便于海运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技发达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；劳动力素质高。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不利条件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：地域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，资源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，国内供给严重不足，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要大量进口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，出口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，对外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严重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③日本主要工业区集中分布在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沿岸和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沿岸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</p:txBody>
      </p:sp>
      <p:sp>
        <p:nvSpPr>
          <p:cNvPr id="3" name="P_3_AN.12_1#4690fc2c8.blank?pid=be6f5cd53&amp;color=0,0,0&amp;vpa=11&amp;vtp=1&amp;bbb=1"/>
          <p:cNvSpPr/>
          <p:nvPr/>
        </p:nvSpPr>
        <p:spPr>
          <a:xfrm>
            <a:off x="4875244" y="26326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曲折</a:t>
            </a:r>
            <a:endParaRPr lang="en-US" altLang="zh-CN" sz="2800" dirty="0"/>
          </a:p>
        </p:txBody>
      </p:sp>
      <p:sp>
        <p:nvSpPr>
          <p:cNvPr id="4" name="P_3_AN.13_1#4690fc2c8.blank?pid=be6f5cd53&amp;color=0,0,0&amp;vpa=12&amp;vtp=1&amp;bbb=1"/>
          <p:cNvSpPr/>
          <p:nvPr/>
        </p:nvSpPr>
        <p:spPr>
          <a:xfrm>
            <a:off x="6656420" y="26326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优良港湾</a:t>
            </a:r>
            <a:endParaRPr lang="en-US" altLang="zh-CN" sz="2800" dirty="0"/>
          </a:p>
        </p:txBody>
      </p:sp>
      <p:sp>
        <p:nvSpPr>
          <p:cNvPr id="5" name="P_3_AN.14_1#4690fc2c8.blank?pid=be6f5cd53&amp;color=0,0,0&amp;vpa=13&amp;vtp=1&amp;bbb=1"/>
          <p:cNvSpPr/>
          <p:nvPr/>
        </p:nvSpPr>
        <p:spPr>
          <a:xfrm>
            <a:off x="4521231" y="3928020"/>
            <a:ext cx="9540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狭小</a:t>
            </a:r>
            <a:endParaRPr lang="en-US" altLang="zh-CN" sz="2800" spc="-50" dirty="0"/>
          </a:p>
        </p:txBody>
      </p:sp>
      <p:sp>
        <p:nvSpPr>
          <p:cNvPr id="6" name="P_3_AN.15_1#4690fc2c8.blank?pid=be6f5cd53&amp;color=0,0,0&amp;vpa=14&amp;vtp=1&amp;bbb=1"/>
          <p:cNvSpPr/>
          <p:nvPr/>
        </p:nvSpPr>
        <p:spPr>
          <a:xfrm>
            <a:off x="6596095" y="3928020"/>
            <a:ext cx="9540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贫乏</a:t>
            </a:r>
            <a:endParaRPr lang="en-US" altLang="zh-CN" sz="2800" spc="-50" dirty="0"/>
          </a:p>
        </p:txBody>
      </p:sp>
      <p:sp>
        <p:nvSpPr>
          <p:cNvPr id="7" name="P_3_AN.16_1#4690fc2c8.blank?pid=be6f5cd53&amp;color=0,0,0&amp;vpa=15&amp;vtp=1&amp;bbb=1"/>
          <p:cNvSpPr/>
          <p:nvPr/>
        </p:nvSpPr>
        <p:spPr>
          <a:xfrm>
            <a:off x="2687669" y="4575720"/>
            <a:ext cx="13049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原材料</a:t>
            </a:r>
            <a:endParaRPr lang="en-US" altLang="zh-CN" sz="2800" spc="-50" dirty="0"/>
          </a:p>
        </p:txBody>
      </p:sp>
      <p:sp>
        <p:nvSpPr>
          <p:cNvPr id="8" name="P_3_AN.17_1#4690fc2c8.blank?pid=be6f5cd53&amp;color=0,0,0&amp;vpa=16&amp;vtp=1&amp;bbb=1"/>
          <p:cNvSpPr/>
          <p:nvPr/>
        </p:nvSpPr>
        <p:spPr>
          <a:xfrm>
            <a:off x="4410106" y="4575720"/>
            <a:ext cx="9540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燃料</a:t>
            </a:r>
            <a:endParaRPr lang="en-US" altLang="zh-CN" sz="2800" spc="-50" dirty="0"/>
          </a:p>
        </p:txBody>
      </p:sp>
      <p:sp>
        <p:nvSpPr>
          <p:cNvPr id="9" name="P_3_AN.18_1#4690fc2c8.blank?pid=be6f5cd53&amp;color=0,0,0&amp;vpa=17&amp;vtp=1&amp;bbb=1"/>
          <p:cNvSpPr/>
          <p:nvPr/>
        </p:nvSpPr>
        <p:spPr>
          <a:xfrm>
            <a:off x="6491320" y="4575720"/>
            <a:ext cx="165576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工业产品</a:t>
            </a:r>
            <a:endParaRPr lang="en-US" altLang="zh-CN" sz="2800" spc="-50" dirty="0"/>
          </a:p>
        </p:txBody>
      </p:sp>
      <p:sp>
        <p:nvSpPr>
          <p:cNvPr id="10" name="P_3_AN.19_1#4690fc2c8.blank?pid=be6f5cd53&amp;color=0,0,0&amp;vpa=18&amp;vtp=1&amp;bbb=1"/>
          <p:cNvSpPr/>
          <p:nvPr/>
        </p:nvSpPr>
        <p:spPr>
          <a:xfrm>
            <a:off x="9258332" y="4575720"/>
            <a:ext cx="9540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依赖</a:t>
            </a:r>
            <a:endParaRPr lang="en-US" altLang="zh-CN" sz="2800" spc="-50" dirty="0"/>
          </a:p>
        </p:txBody>
      </p:sp>
      <p:sp>
        <p:nvSpPr>
          <p:cNvPr id="11" name="P_3_AN.20_1#4690fc2c8.blank?pid=be6f5cd53&amp;color=0,0,0&amp;vpa=19&amp;vtp=1&amp;bbb=1"/>
          <p:cNvSpPr/>
          <p:nvPr/>
        </p:nvSpPr>
        <p:spPr>
          <a:xfrm>
            <a:off x="6294469" y="5202465"/>
            <a:ext cx="1304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太平洋</a:t>
            </a:r>
            <a:endParaRPr lang="en-US" altLang="zh-CN" sz="2800" spc="-50" dirty="0"/>
          </a:p>
        </p:txBody>
      </p:sp>
      <p:sp>
        <p:nvSpPr>
          <p:cNvPr id="12" name="P_3_AN.21_1#4690fc2c8.blank?pid=be6f5cd53&amp;color=0,0,0&amp;vpa=20&amp;vtp=1&amp;bbb=1"/>
          <p:cNvSpPr/>
          <p:nvPr/>
        </p:nvSpPr>
        <p:spPr>
          <a:xfrm>
            <a:off x="8724932" y="5202465"/>
            <a:ext cx="165576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濑户内海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3.东南亚的中南半岛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地形特点：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（根据地形判断河流的流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2）主要河流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：湄公河发源于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，流经缅甸和泰国等国家，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是一条国际河流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graphicFrame>
        <p:nvGraphicFramePr>
          <p:cNvPr id="12" name="P_3_BD#4690fc2c8?colgroup=2,6,2,3,2,4,5&amp;pid=be6f5cd53&amp;color=0,0,0&amp;vtp=1&amp;bbb=1&amp;hb=1"/>
          <p:cNvGraphicFramePr>
            <a:graphicFrameLocks noGrp="1"/>
          </p:cNvGraphicFramePr>
          <p:nvPr/>
        </p:nvGraphicFramePr>
        <p:xfrm>
          <a:off x="932688" y="3980852"/>
          <a:ext cx="10259568" cy="1692339"/>
        </p:xfrm>
        <a:graphic>
          <a:graphicData uri="http://schemas.openxmlformats.org/drawingml/2006/table">
            <a:tbl>
              <a:tblPr/>
              <a:tblGrid>
                <a:gridCol w="923544"/>
                <a:gridCol w="2441448"/>
                <a:gridCol w="932688"/>
                <a:gridCol w="1289304"/>
                <a:gridCol w="932688"/>
                <a:gridCol w="1691640"/>
                <a:gridCol w="2048256"/>
              </a:tblGrid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中南半岛名称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红河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湄公河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昭披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耶河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萨尔温江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伊洛瓦底江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19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中国境内名称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元江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澜沧江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怒江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独龙江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22_1#4690fc2c8.blank?pid=be6f5cd53&amp;color=0,0,0&amp;vpa=21&amp;vtp=1&amp;bbb=1"/>
          <p:cNvSpPr/>
          <p:nvPr/>
        </p:nvSpPr>
        <p:spPr>
          <a:xfrm>
            <a:off x="3621119" y="1337220"/>
            <a:ext cx="347345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山河相间、纵列分布</a:t>
            </a:r>
            <a:endParaRPr lang="en-US" altLang="zh-CN" sz="2800" dirty="0"/>
          </a:p>
        </p:txBody>
      </p:sp>
      <p:sp>
        <p:nvSpPr>
          <p:cNvPr id="5" name="P_3_AN.23_1#4690fc2c8.blank?pid=be6f5cd53&amp;color=0,0,0&amp;vpa=22&amp;vtp=1&amp;bbb=1"/>
          <p:cNvSpPr/>
          <p:nvPr/>
        </p:nvSpPr>
        <p:spPr>
          <a:xfrm>
            <a:off x="5764244" y="26326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4.热带季风气候对印度农业生产的影响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graphicFrame>
        <p:nvGraphicFramePr>
          <p:cNvPr id="13" name="P_3_BD#4690fc2c8?colgroup=2,3,4,3,2,2,6,4&amp;pid=be6f5cd53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320018" cy="4447160"/>
        </p:xfrm>
        <a:graphic>
          <a:graphicData uri="http://schemas.openxmlformats.org/drawingml/2006/table">
            <a:tbl>
              <a:tblPr/>
              <a:tblGrid>
                <a:gridCol w="884101"/>
                <a:gridCol w="1247656"/>
                <a:gridCol w="1673810"/>
                <a:gridCol w="945442"/>
                <a:gridCol w="1157678"/>
                <a:gridCol w="997527"/>
                <a:gridCol w="1943057"/>
                <a:gridCol w="1470747"/>
              </a:tblGrid>
              <a:tr h="16617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对农业生产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</a:t>
                      </a:r>
                      <a:endParaRPr lang="en-US" altLang="zh-CN" sz="2800" b="1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办法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78542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10月至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次年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5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东北季风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亚欧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温暖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量小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干旱缺水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土地龟裂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生产生活用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水困难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大力发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展水利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改良品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3_BD#4690fc2c8?colgroup=2,3,4,3,2,2,6,4&amp;pid=be6f5cd53&amp;color=0,0,0&amp;mp=1&amp;vtp=1&amp;bt=1&amp;bbb=1&amp;hb=1"/>
          <p:cNvGraphicFramePr>
            <a:graphicFrameLocks noGrp="1"/>
          </p:cNvGraphicFramePr>
          <p:nvPr/>
        </p:nvGraphicFramePr>
        <p:xfrm>
          <a:off x="932686" y="867284"/>
          <a:ext cx="10622004" cy="5168364"/>
        </p:xfrm>
        <a:graphic>
          <a:graphicData uri="http://schemas.openxmlformats.org/drawingml/2006/table">
            <a:tbl>
              <a:tblPr/>
              <a:tblGrid>
                <a:gridCol w="909972"/>
                <a:gridCol w="1284165"/>
                <a:gridCol w="1827562"/>
                <a:gridCol w="1288473"/>
                <a:gridCol w="872837"/>
                <a:gridCol w="939338"/>
                <a:gridCol w="2269374"/>
                <a:gridCol w="1230283"/>
              </a:tblGrid>
              <a:tr h="130953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时间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性质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对农业生产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</a:t>
                      </a:r>
                      <a:endParaRPr lang="en-US" altLang="zh-CN" sz="2800" b="1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办法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587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6—9月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西南季风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海洋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→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印度洋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炎热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丰沛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风力强盛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来得早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退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得晚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水灾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风力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不足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来得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晚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退得早</a:t>
                      </a:r>
                      <a:r>
                        <a:rPr lang="en-US" altLang="zh-CN" sz="2800" b="1" i="0" spc="-10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 err="1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造成旱灾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大力发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展水利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工程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改良品</a:t>
                      </a:r>
                      <a:endParaRPr lang="en-US" altLang="zh-CN" sz="2800" b="1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 err="1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种等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4690fc2c8?colgroup=2,3,4,3,2,2,6,4&amp;pid=be6f5cd53&amp;color=0,0,0&amp;mp=1&amp;vtp=1&amp;bt=1&amp;bbb=1"/>
          <p:cNvSpPr txBox="1"/>
          <p:nvPr/>
        </p:nvSpPr>
        <p:spPr>
          <a:xfrm>
            <a:off x="10534561" y="171069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93225" y="1574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5.俄罗斯的自然地理环境特征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</a:t>
            </a:r>
            <a:endParaRPr lang="en-US" altLang="zh-CN" sz="2800" dirty="0"/>
          </a:p>
        </p:txBody>
      </p:sp>
      <p:graphicFrame>
        <p:nvGraphicFramePr>
          <p:cNvPr id="15" name="P_3_BD#4690fc2c8?colgroup=2,25&amp;pid=be6f5cd53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87000" cy="3363660"/>
        </p:xfrm>
        <a:graphic>
          <a:graphicData uri="http://schemas.openxmlformats.org/drawingml/2006/table">
            <a:tbl>
              <a:tblPr/>
              <a:tblGrid>
                <a:gridCol w="1035050"/>
                <a:gridCol w="9251950"/>
              </a:tblGrid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横跨亚欧大陆的北部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西部以平原为主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东部多高原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。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欧洲部分主要是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亚洲部分有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</a:t>
                      </a:r>
                      <a:endParaRPr lang="en-US" altLang="zh-CN" sz="280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绝大部分地区处于温带和寒带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以温带大陆性气候为主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冬季寒冷漫长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夏季温暖短促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24_1#4690fc2c8.blank?pid=be6f5cd53&amp;color=0,0,0&amp;vpa=23&amp;vtp=1&amp;bbb=1"/>
          <p:cNvSpPr/>
          <p:nvPr/>
        </p:nvSpPr>
        <p:spPr>
          <a:xfrm>
            <a:off x="2020847" y="2538577"/>
            <a:ext cx="168751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东欧平原</a:t>
            </a:r>
            <a:endParaRPr lang="en-US" altLang="zh-CN" sz="2800" dirty="0"/>
          </a:p>
        </p:txBody>
      </p:sp>
      <p:sp>
        <p:nvSpPr>
          <p:cNvPr id="5" name="P_3_AN.25_1#4690fc2c8.blank?pid=be6f5cd53&amp;color=0,0,0&amp;vpa=24&amp;vtp=1&amp;bbb=1"/>
          <p:cNvSpPr/>
          <p:nvPr/>
        </p:nvSpPr>
        <p:spPr>
          <a:xfrm>
            <a:off x="5929271" y="2538577"/>
            <a:ext cx="2759075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西西伯利亚平原</a:t>
            </a:r>
            <a:endParaRPr lang="en-US" altLang="zh-CN" sz="2800" dirty="0"/>
          </a:p>
        </p:txBody>
      </p:sp>
      <p:sp>
        <p:nvSpPr>
          <p:cNvPr id="6" name="P_3_AN.26_1#4690fc2c8.blank?pid=be6f5cd53&amp;color=0,0,0&amp;vpa=25&amp;vtp=1&amp;bbb=1&amp;hb=1"/>
          <p:cNvSpPr/>
          <p:nvPr/>
        </p:nvSpPr>
        <p:spPr>
          <a:xfrm>
            <a:off x="1985128" y="2538577"/>
            <a:ext cx="9154160" cy="10457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4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中西伯利亚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800" dirty="0"/>
          </a:p>
        </p:txBody>
      </p:sp>
      <p:sp>
        <p:nvSpPr>
          <p:cNvPr id="7" name="P_3_AN.27_1#4690fc2c8.blank?pid=be6f5cd53&amp;color=0,0,0&amp;vpa=26&amp;vtp=1&amp;bbb=1"/>
          <p:cNvSpPr/>
          <p:nvPr/>
        </p:nvSpPr>
        <p:spPr>
          <a:xfrm>
            <a:off x="3432134" y="3077311"/>
            <a:ext cx="27590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东西伯利亚山地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3_BD#4690fc2c8?colgroup=2,25&amp;pid=be6f5cd5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3363660"/>
        </p:xfrm>
        <a:graphic>
          <a:graphicData uri="http://schemas.openxmlformats.org/drawingml/2006/table">
            <a:tbl>
              <a:tblPr/>
              <a:tblGrid>
                <a:gridCol w="1005840"/>
                <a:gridCol w="9281160"/>
              </a:tblGrid>
              <a:tr h="1675956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欧洲部分：伏尔加河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俄罗斯的“母亲河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是欧洲第一长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也是世界上最长的内流河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其通过运河系统与波罗的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白海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亚速海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里海相通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称为“五海通航”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亚洲部分：鄂毕河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叶尼塞河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勒拿河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阿穆尔河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黑龙江）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湖泊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贝加尔湖（世界最深的湖泊）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4690fc2c8?colgroup=2,25&amp;pid=be6f5cd53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6.在世界能源供应中，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俄罗斯的石油和天然气具有举足轻重的地位。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俄罗斯的石油和天然气主要出口欧洲国家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，以及我国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、日本等亚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4690fc2c8?pid=be6f5cd53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672" y="720000"/>
            <a:ext cx="1435608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4690fc2c8?pid=be6f5cd53&amp;color=0,0,0&amp;vtp=1&amp;bbb=1&amp;hb=1"/>
          <p:cNvSpPr/>
          <p:nvPr/>
        </p:nvSpPr>
        <p:spPr>
          <a:xfrm>
            <a:off x="932688" y="1359064"/>
            <a:ext cx="10323576" cy="4666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分析某地地理环境的方法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自然环境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从地形入手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分析某地地形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主要分析某地地形特点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形分布及主要地形区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从气候入手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分析某地气候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主要分析某地气候类型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候特点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气候类型的分布以及形成该气候类型的原因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从河流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湖泊入手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分析某地河流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湖泊特点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主要河流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湖泊及其分布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河流注入的海洋等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#7.1.1.3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人文环境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分析该地居民的种族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宗教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语言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分析该地工业和农业的特征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主要工农业区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主要工农业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产品及其发展原因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主要工业城市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分析该地交通运输的主要部门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交通运输特点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交通枢纽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交通分布格局及其形成原因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分析该地的主要城市及其职能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&amp;hb=1"/>
          <p:cNvSpPr/>
          <p:nvPr/>
        </p:nvSpPr>
        <p:spPr>
          <a:xfrm>
            <a:off x="932688" y="720000"/>
            <a:ext cx="1032357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认识一个国家的方法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地形等自然要素入手分析一个国家的自然条件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采用比较法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如日本与英国的地理环境比较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找出特点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也可用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综合法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用若干个主题概括出一个国家的突出特征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如日本是个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多火山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地震的岛国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#7.2.1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72155537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专题七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我们邻近的地区和国家</a:t>
            </a:r>
            <a:endParaRPr lang="en-US" altLang="zh-CN" sz="6000" dirty="0"/>
          </a:p>
        </p:txBody>
      </p:sp>
      <p:sp>
        <p:nvSpPr>
          <p:cNvPr id="3" name="C_1#972155537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972155537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专题七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mp=1&amp;vtp=1&amp;bt=1&amp;bbb=1&amp;hb=1"/>
          <p:cNvSpPr/>
          <p:nvPr/>
        </p:nvSpPr>
        <p:spPr>
          <a:xfrm>
            <a:off x="932688" y="720000"/>
            <a:ext cx="1032357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科技等方面分析这个国家的经济发展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有利和不利条件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工业分布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如日本工业分布在太平洋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沿岸和濑户内海沿岸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产品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布局原因及农业发展状况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从自然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历史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社会等方面分析该国的文化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艺术等人文地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理特征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如日本的岛国国情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促使其走加工贸易经济的发展道路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实行对外开放政策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经济的对外开放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必然对其科学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思想意识等方面产生深刻的影响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形成东西方兼容的文化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#7.2.3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3a74a1c2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73a74a1c2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73a74a1c2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73a74a1c2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73a74a1c2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73a74a1c2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73a74a1c2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73a74a1c2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73a74a1c2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8_1#997e386af?iti=2&amp;htil=1&amp;pid=73a74a1c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3266" y="738288"/>
            <a:ext cx="3803904" cy="359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8_2#997e386af?iti=2&amp;htil=1&amp;pid=73a74a1c2&amp;color=0,0,0&amp;vtp=1&amp;bbb=1&amp;hb=1"/>
          <p:cNvSpPr/>
          <p:nvPr/>
        </p:nvSpPr>
        <p:spPr>
          <a:xfrm>
            <a:off x="7314978" y="4453165"/>
            <a:ext cx="384048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7-2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日本主要工业区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分布图</a:t>
            </a:r>
            <a:endParaRPr lang="en-US" altLang="zh-CN" sz="2800" dirty="0"/>
          </a:p>
        </p:txBody>
      </p:sp>
      <p:sp>
        <p:nvSpPr>
          <p:cNvPr id="4" name="QM_3_BD.28_3#997e386af?htil=1&amp;pid=73a74a1c2&amp;color=0,0,0&amp;vtp=1&amp;bt=1&amp;bbb=1&amp;hb=1"/>
          <p:cNvSpPr/>
          <p:nvPr/>
        </p:nvSpPr>
        <p:spPr>
          <a:xfrm>
            <a:off x="932688" y="720000"/>
            <a:ext cx="6382512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为日本主要工业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区分布图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fdca8814d?pid=997e386a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据图判断，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日本的工业区主要分布在(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0_1#fdca8814d.bracket?pid=997e386af&amp;color=0,0,0&amp;vpa=27&amp;vtp=1"/>
          <p:cNvSpPr/>
          <p:nvPr/>
        </p:nvSpPr>
        <p:spPr>
          <a:xfrm>
            <a:off x="7204107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9_2#fdca8814d?pid=997e386af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①日本海沿岸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②太平洋沿岸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③濑户内海沿岸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④本州岛北部</a:t>
            </a:r>
            <a:endParaRPr lang="en-US" altLang="zh-CN" sz="2800" dirty="0"/>
          </a:p>
        </p:txBody>
      </p:sp>
      <p:sp>
        <p:nvSpPr>
          <p:cNvPr id="5" name="QC_4_BD.29_3#fdca8814d.choices?pid=997e386af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.①④</a:t>
            </a:r>
            <a:endParaRPr lang="en-US" altLang="zh-CN" sz="2800" dirty="0"/>
          </a:p>
        </p:txBody>
      </p:sp>
      <p:sp>
        <p:nvSpPr>
          <p:cNvPr id="6" name="QC_4_AS.31_1#fdca8814d?pid=997e386af&amp;color=0,0,0&amp;vtp=1&amp;bbb=1&amp;hb=1"/>
          <p:cNvSpPr/>
          <p:nvPr/>
        </p:nvSpPr>
        <p:spPr>
          <a:xfrm>
            <a:off x="932688" y="262468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，日本的工业区主要分布在太平洋沿岸和濑户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内海沿岸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，②③正确。故选B项。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2_1#91eab7a78?pid=997e386a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日本主要工业区临海分布的原因有(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3_1#91eab7a78.bracket?pid=997e386af&amp;color=0,0,0&amp;vpa=28&amp;vtp=1"/>
          <p:cNvSpPr/>
          <p:nvPr/>
        </p:nvSpPr>
        <p:spPr>
          <a:xfrm>
            <a:off x="683422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2_2#91eab7a78?pid=997e386af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①沿海地区矿产资源丰富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②沿海地区城市和人口集中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③便于出口工</a:t>
            </a:r>
            <a:endParaRPr lang="en-US" altLang="zh-CN" sz="2800" b="1" i="0" spc="-10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10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业产品</a:t>
            </a:r>
            <a:r>
              <a:rPr lang="en-US" altLang="zh-CN" sz="2800" b="1" i="0" spc="-1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④便于出口工业原料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⑤港口条件优越，便于停靠巨型船舶</a:t>
            </a:r>
            <a:endParaRPr lang="en-US" altLang="zh-CN" sz="2800" spc="-100" dirty="0"/>
          </a:p>
        </p:txBody>
      </p:sp>
      <p:sp>
        <p:nvSpPr>
          <p:cNvPr id="5" name="QC_4_BD.32_3#91eab7a78.choices?pid=997e386af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C.②③⑤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.②④⑤</a:t>
            </a:r>
            <a:endParaRPr lang="en-US" altLang="zh-CN" sz="2800" dirty="0"/>
          </a:p>
        </p:txBody>
      </p:sp>
      <p:sp>
        <p:nvSpPr>
          <p:cNvPr id="6" name="QC_4_AS.34_1#91eab7a78?pid=997e386af&amp;color=0,0,0&amp;vtp=1&amp;bbb=1&amp;hb=1"/>
          <p:cNvSpPr/>
          <p:nvPr/>
        </p:nvSpPr>
        <p:spPr>
          <a:xfrm>
            <a:off x="932688" y="327047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日本的主要工业区临海分布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，这是由于日本沿海地区城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市和人口集中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；便于进口工业原料，出口工业产品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；港口条件优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越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，便于停靠巨型船舶。故选C项。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5_1#c77d30c30?pid=73a74a1c2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阅读图文材料，完成下列问题。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材料一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小麦喜温凉气候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比较耐旱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水稻属于喜温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喜湿作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生长期间需要有充足的水分供给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35_2#c77d30c30?pid=73a74a1c2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材料二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为南亚地区图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为孟买多年平均各月气温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和降水量图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O_3_BD.35_4#c77d30c30?iti=3&amp;htil=1&amp;pid=73a74a1c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5104" y="2057437"/>
            <a:ext cx="3081528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O_3_BD.35_5#c77d30c30?iti=4&amp;htil=1&amp;pid=73a74a1c2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2048" y="2057437"/>
            <a:ext cx="2862072" cy="198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O_3_BD.35_6#c77d30c30?iti=3&amp;htil=1&amp;pid=73a74a1c2&amp;color=0,0,0&amp;vtp=1&amp;bbb=1"/>
          <p:cNvSpPr/>
          <p:nvPr/>
        </p:nvSpPr>
        <p:spPr>
          <a:xfrm>
            <a:off x="2082355" y="4168685"/>
            <a:ext cx="2867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南亚地区图</a:t>
            </a:r>
            <a:endParaRPr lang="en-US" altLang="zh-CN" sz="2800" dirty="0"/>
          </a:p>
        </p:txBody>
      </p:sp>
      <p:sp>
        <p:nvSpPr>
          <p:cNvPr id="6" name="QO_3_BD.35_7#c77d30c30?iti=4&amp;htil=1&amp;pid=73a74a1c2&amp;color=0,0,0&amp;vtp=1&amp;bbb=1&amp;hb=1"/>
          <p:cNvSpPr/>
          <p:nvPr/>
        </p:nvSpPr>
        <p:spPr>
          <a:xfrm>
            <a:off x="6190488" y="4168685"/>
            <a:ext cx="49651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孟买多年平均各月气温和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36_1#3876e48ab?pid=c77d30c30&amp;color=0,0,0&amp;vtp=1&amp;bt=1&amp;bbb=1"/>
          <p:cNvSpPr/>
          <p:nvPr/>
        </p:nvSpPr>
        <p:spPr>
          <a:xfrm>
            <a:off x="932688" y="722376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图7-3中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A区域适合种植的粮食作物是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B_4_AN.37_1#3876e48ab.blank?pid=c77d30c30&amp;color=0,0,0&amp;vpa=29&amp;vtp=1&amp;bbb=1"/>
          <p:cNvSpPr/>
          <p:nvPr/>
        </p:nvSpPr>
        <p:spPr>
          <a:xfrm>
            <a:off x="7567645" y="680466"/>
            <a:ext cx="97313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800" dirty="0"/>
          </a:p>
        </p:txBody>
      </p:sp>
      <p:sp>
        <p:nvSpPr>
          <p:cNvPr id="4" name="QB_4_AS.38_1#3876e48ab?pid=c77d30c30&amp;color=0,0,0&amp;vtp=1&amp;bbb=1&amp;hb=1"/>
          <p:cNvSpPr/>
          <p:nvPr/>
        </p:nvSpPr>
        <p:spPr>
          <a:xfrm>
            <a:off x="932688" y="1364678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印度是南亚地区面积最大的国家，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以热带季风气候为主，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主要的粮食作物是小麦和水稻，其中小麦主要分布在恒河上游和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德干高原西北部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，水稻主要分布在恒河下游和印度半岛沿海地区。</a:t>
            </a:r>
            <a:endParaRPr lang="en-US" altLang="zh-CN" sz="2800" dirty="0"/>
          </a:p>
        </p:txBody>
      </p:sp>
      <p:sp>
        <p:nvSpPr>
          <p:cNvPr id="5" name="QB_4_BD.39_1#b58537beb?pid=c77d30c30&amp;color=0,0,0&amp;vtp=1&amp;bbb=1&amp;hb=1"/>
          <p:cNvSpPr/>
          <p:nvPr/>
        </p:nvSpPr>
        <p:spPr>
          <a:xfrm>
            <a:off x="932688" y="3295078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印度每年都会出现高温干燥的热季，根据图7-4推断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，热季出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这两个月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6" name="QB_4_AN.40_1#b58537beb.blank?pid=c77d30c30&amp;color=0,0,0&amp;vpa=30&amp;vtp=1&amp;bbb=1"/>
          <p:cNvSpPr/>
          <p:nvPr/>
        </p:nvSpPr>
        <p:spPr>
          <a:xfrm>
            <a:off x="1657382" y="3891343"/>
            <a:ext cx="16859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4月、5月</a:t>
            </a:r>
            <a:endParaRPr lang="en-US" altLang="zh-CN" sz="2800" dirty="0"/>
          </a:p>
        </p:txBody>
      </p:sp>
      <p:sp>
        <p:nvSpPr>
          <p:cNvPr id="7" name="QB_4_AS.41_1#b58537beb?pid=c77d30c30&amp;color=0,0,0&amp;vtp=1&amp;bbb=1&amp;hb=1"/>
          <p:cNvSpPr/>
          <p:nvPr/>
        </p:nvSpPr>
        <p:spPr>
          <a:xfrm>
            <a:off x="932688" y="4572063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4、5月太阳直射点位于北半球，南亚地区气温回升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，但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此时西南季风尚未到来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，降水稀少，因此出现高温干燥的热季。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6" grpId="0" animBg="1" build="p"/>
      <p:bldP spid="7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2_1#8799247a9?pid=c77d30c30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恒河三角洲常发生洪涝灾害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。请从气候或地形方面分析其容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易产生洪涝灾害的原因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O_4_AN.43_1#8799247a9?pid=c77d30c30&amp;color=0,0,0&amp;vtp=1&amp;bbb=1&amp;h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①该地受西南季风影响，且位于山地迎风坡，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降水多；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恒河三角洲地势低平，排水不畅。</a:t>
            </a:r>
            <a:endParaRPr lang="en-US" altLang="zh-CN" sz="2800" dirty="0"/>
          </a:p>
        </p:txBody>
      </p:sp>
      <p:sp>
        <p:nvSpPr>
          <p:cNvPr id="4" name="QO_4_AS.44_1#8799247a9?pid=c77d30c30&amp;color=0,0,0&amp;vtp=1&amp;bbb=1&amp;hb=1"/>
          <p:cNvSpPr/>
          <p:nvPr/>
        </p:nvSpPr>
        <p:spPr>
          <a:xfrm>
            <a:off x="932688" y="328051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恒河三角洲属于热带季风气候，受西南季风影响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，且该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地位于喜马拉雅山脉的迎风坡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，降水多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；加上恒河三角洲地势低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，排水不畅，上游来水增多时容易诱发洪涝灾害。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45_1#2164b9fef?iti=5&amp;htil=3&amp;pid=73a74a1c2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7406" y="738288"/>
            <a:ext cx="4517136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45_2#2164b9fef?iti=5&amp;htil=3&amp;pid=73a74a1c2&amp;color=0,0,0&amp;vtp=1&amp;bbb=1"/>
          <p:cNvSpPr/>
          <p:nvPr/>
        </p:nvSpPr>
        <p:spPr>
          <a:xfrm>
            <a:off x="6880161" y="3974248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图7-5白俄罗斯位置示意图</a:t>
            </a:r>
            <a:endParaRPr lang="en-US" altLang="zh-CN" sz="2800" dirty="0"/>
          </a:p>
        </p:txBody>
      </p:sp>
      <p:sp>
        <p:nvSpPr>
          <p:cNvPr id="4" name="QM_3_BD.45_3#2164b9fef?htil=3&amp;pid=73a74a1c2&amp;color=0,0,0&amp;vtp=1&amp;bt=1&amp;bbb=1&amp;hb=1&amp;hs=1"/>
          <p:cNvSpPr/>
          <p:nvPr/>
        </p:nvSpPr>
        <p:spPr>
          <a:xfrm>
            <a:off x="932688" y="720000"/>
            <a:ext cx="566928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白俄罗斯民用轿车生产十分落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基本依赖进口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。2017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公司在白俄罗斯首都明斯克建成了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民用轿车组装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厂根据当地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气候特点对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公司原有车型进行改造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并销售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目前取得了较好的经济效</a:t>
            </a:r>
            <a:endParaRPr lang="en-US" altLang="zh-CN" sz="2800" dirty="0"/>
          </a:p>
        </p:txBody>
      </p:sp>
      <p:sp>
        <p:nvSpPr>
          <p:cNvPr id="5" name="QM_3_BD.45_3#2164b9fef?htil=3&amp;pid=73a74a1c2&amp;color=0,0,0&amp;vtp=1&amp;bt=1&amp;bbb=1&amp;hb=1&amp;hs=1"/>
          <p:cNvSpPr/>
          <p:nvPr/>
        </p:nvSpPr>
        <p:spPr>
          <a:xfrm>
            <a:off x="935991" y="4617630"/>
            <a:ext cx="1032001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读白俄罗斯位置示意图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7-5），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972155537?lid=3792284bb&amp;cid=3792284bb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972155537?lid=3792284bb&amp;cid=3792284bb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972155537?lid=3792284bb&amp;cid=3792284bb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972155537?lid=31cae4f82&amp;cid=31cae4f82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972155537?lid=31cae4f82&amp;cid=31cae4f82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972155537?lid=31cae4f82&amp;cid=31cae4f82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972155537?lid=be6f5cd53&amp;cid=be6f5cd53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972155537?lid=be6f5cd53&amp;cid=be6f5cd53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972155537?lid=be6f5cd53&amp;cid=be6f5cd53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972155537?lid=73a74a1c2&amp;cid=73a74a1c2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972155537?lid=73a74a1c2&amp;cid=73a74a1c2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972155537?lid=73a74a1c2&amp;cid=73a74a1c2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972155537?lid=c0dac5621&amp;cid=c0dac5621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972155537?lid=c0dac5621&amp;cid=c0dac5621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972155537?lid=c0dac5621&amp;cid=c0dac5621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972155537?lid=f6afffc4b&amp;cid=f6afffc4b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972155537?lid=f6afffc4b&amp;cid=f6afffc4b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972155537?lid=f6afffc4b&amp;cid=f6afffc4b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6_1#c67ff2011?pid=2164b9fe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中国Z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公司选择在白俄罗斯投资建厂的主要原因是(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7_1#c67ff2011.bracket?pid=2164b9fef&amp;color=0,0,0&amp;vpa=31&amp;vtp=1"/>
          <p:cNvSpPr/>
          <p:nvPr/>
        </p:nvSpPr>
        <p:spPr>
          <a:xfrm>
            <a:off x="922658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46_2#c67ff2011.choices?pid=2164b9fef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.白俄罗斯汽车工业基础好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.开拓海外市场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C.利用白俄罗斯的先进技术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.原有车型适合该地气候</a:t>
            </a:r>
            <a:endParaRPr lang="en-US" altLang="zh-CN" sz="2800" dirty="0"/>
          </a:p>
        </p:txBody>
      </p:sp>
      <p:sp>
        <p:nvSpPr>
          <p:cNvPr id="5" name="QC_4_AS.48_1#c67ff2011?pid=2164b9fef&amp;color=0,0,0&amp;vtp=1&amp;bbb=1&amp;hb=1"/>
          <p:cNvSpPr/>
          <p:nvPr/>
        </p:nvSpPr>
        <p:spPr>
          <a:xfrm>
            <a:off x="932688" y="2639287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根据材料可知，白俄罗斯民用轿车生产十分落后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汽车工业基础较差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，生产技术较为落后，A、C项错误；中国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Z公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司选择在白俄罗斯投资建厂主要是为了更好地开拓海外市场，M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厂根据当地气候特点对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Z公司原有车型进行改造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，说明原有车型不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适合该地气候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，B项正确，D项错误。故选B项。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9_1#6be92b3a9?pid=2164b9fe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厂将俄罗斯作为重点推销市场的原因有(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50_1#6be92b3a9.bracket?pid=2164b9fef&amp;color=0,0,0&amp;vpa=32&amp;vtp=1"/>
          <p:cNvSpPr/>
          <p:nvPr/>
        </p:nvSpPr>
        <p:spPr>
          <a:xfrm>
            <a:off x="788355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49_2#6be92b3a9?pid=2164b9fef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①俄罗斯是邻国，产品运费低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②俄罗斯是大国，市场广阔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国气候条件相近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，可用相同的车型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④俄罗斯国内不生产汽车</a:t>
            </a:r>
            <a:endParaRPr lang="en-US" altLang="zh-CN" sz="2800" dirty="0"/>
          </a:p>
        </p:txBody>
      </p:sp>
      <p:sp>
        <p:nvSpPr>
          <p:cNvPr id="5" name="QC_4_BD.49_3#6be92b3a9.choices?pid=2164b9fef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.①②④</a:t>
            </a:r>
            <a:endParaRPr lang="en-US" altLang="zh-CN" sz="2800" dirty="0"/>
          </a:p>
        </p:txBody>
      </p:sp>
      <p:sp>
        <p:nvSpPr>
          <p:cNvPr id="6" name="QC_4_AS.51_1#6be92b3a9?pid=2164b9fef&amp;color=0,0,0&amp;vtp=1&amp;bbb=1&amp;hb=1"/>
          <p:cNvSpPr/>
          <p:nvPr/>
        </p:nvSpPr>
        <p:spPr>
          <a:xfrm>
            <a:off x="932688" y="327047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M厂将俄罗斯作为重点推销市场的原因在于俄罗斯是白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俄罗斯邻国中的大国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，市场广阔、产品运费低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；两国气候条件相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，可以用相同车型的汽车。故选A项。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c0dac5621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c0dac5621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c0dac5621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c0dac5621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c0dac5621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c0dac5621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c0dac5621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c0dac5621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c0dac5621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1f7a7cd6?pid=c0dac5621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1.河流对城市发展建设及居民生产生活的影响。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有利影响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河流沿岸地形平坦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为城市提供建设用地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为城市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对外交通运输提供便利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为城市工业生产和居民生活提供水源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不利影响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城市分布在河流沿岸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丰水季节易受洪水的威胁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工业废水和生活污水的过度排放会污染河流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影响生态环境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1f7a7cd6?pid=c0dac5621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2.试分析马六甲海峡的重要性。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连接太平洋和印度洋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十字路口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咽喉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是欧洲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非洲与亚洲太平洋沿岸港口之间最短航线的必经之地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非洲石油运输到东亚的重要通道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是世界最繁忙的海上航道之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对全球贸易有重要影响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3.发达国家向海外投资建厂的原因。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接近原料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燃料产地和消费市场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降低成本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利用当地廉价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劳动力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降低生产成本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节约本国资源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减轻环境污染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6afffc4b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f6afffc4b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f6afffc4b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6afffc4b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6afffc4b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6afffc4b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6afffc4b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6afffc4b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6afffc4b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52_1#cc834b6b0?pid=f6afffc4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山东临沂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日本和新西兰同属发达国家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为日本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和新西兰气候类型分布和出口商品结构图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52_2#cc834b6b0?iti=6&amp;pid=f6afffc4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2057437"/>
            <a:ext cx="9272016" cy="321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52_3#cc834b6b0?iti=6&amp;pid=f6afffc4b&amp;color=0,0,0&amp;vtp=1&amp;bbb=1"/>
          <p:cNvSpPr/>
          <p:nvPr/>
        </p:nvSpPr>
        <p:spPr>
          <a:xfrm>
            <a:off x="1998536" y="5403125"/>
            <a:ext cx="8201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日本和新西兰气候类型分布和出口商品结构图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53_1#9643e45ab?pid=cc834b6b0&amp;color=0,0,0&amp;vtp=1&amp;bt=1&amp;bbb=1"/>
          <p:cNvSpPr/>
          <p:nvPr/>
        </p:nvSpPr>
        <p:spPr>
          <a:xfrm>
            <a:off x="932688" y="720000"/>
            <a:ext cx="10323576" cy="5346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日本和新西兰(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54_1#9643e45ab.bracket?pid=cc834b6b0&amp;color=0,0,0&amp;vpa=33&amp;vtp=1"/>
          <p:cNvSpPr/>
          <p:nvPr/>
        </p:nvSpPr>
        <p:spPr>
          <a:xfrm>
            <a:off x="3632231" y="713206"/>
            <a:ext cx="495300" cy="53924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53_2#9643e45ab.choices?pid=cc834b6b0&amp;color=0,0,0&amp;vtp=1&amp;bbb=1"/>
          <p:cNvSpPr/>
          <p:nvPr/>
        </p:nvSpPr>
        <p:spPr>
          <a:xfrm>
            <a:off x="932688" y="1325346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A.均位于北半球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、东半球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.都是岛国、多火山</a:t>
            </a:r>
            <a:endParaRPr lang="en-US" altLang="zh-CN" sz="2800" dirty="0"/>
          </a:p>
          <a:p>
            <a:pPr latinLnBrk="1">
              <a:lnSpc>
                <a:spcPts val="46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.地形以山地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、平原为主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.河流短小，水流平缓</a:t>
            </a:r>
            <a:endParaRPr lang="en-US" altLang="zh-CN" sz="2800" dirty="0"/>
          </a:p>
        </p:txBody>
      </p:sp>
      <p:sp>
        <p:nvSpPr>
          <p:cNvPr id="5" name="QC_4_BD.55_1#89cea3d0b?pid=cc834b6b0&amp;color=0,0,0&amp;vtp=1&amp;bbb=1&amp;hb=1"/>
          <p:cNvSpPr/>
          <p:nvPr/>
        </p:nvSpPr>
        <p:spPr>
          <a:xfrm>
            <a:off x="932688" y="2531910"/>
            <a:ext cx="10323576" cy="11346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与日本相比，新西兰出口商品以乳制品和肉类为主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，其主要自然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56_1#89cea3d0b.bracket?pid=cc834b6b0&amp;color=0,0,0&amp;vpa=34&amp;vtp=1"/>
          <p:cNvSpPr/>
          <p:nvPr/>
        </p:nvSpPr>
        <p:spPr>
          <a:xfrm>
            <a:off x="2281269" y="3125191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55_2#89cea3d0b.choices?pid=cc834b6b0&amp;color=0,0,0&amp;vtp=1&amp;bbb=1"/>
          <p:cNvSpPr/>
          <p:nvPr/>
        </p:nvSpPr>
        <p:spPr>
          <a:xfrm>
            <a:off x="932688" y="3737395"/>
            <a:ext cx="10323576" cy="23538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A.平原面积广大，农业机械化、自动化水平高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.经济发达，国内市场对乳制品和肉类的需求量大</a:t>
            </a:r>
            <a:endParaRPr lang="en-US" altLang="zh-CN" sz="2800" dirty="0"/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.温带海洋性气候分布广，适合多汁牧草生长</a:t>
            </a:r>
            <a:endParaRPr lang="en-US" altLang="zh-CN" sz="2800" dirty="0"/>
          </a:p>
          <a:p>
            <a:pPr latinLnBrk="1">
              <a:lnSpc>
                <a:spcPts val="46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.海岸线曲折，港口众多，有利于乳制品和肉类出口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57_1#6150b42bf?pid=f6afffc4b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江苏常州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年中国与新加坡互相免签协议生效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泰国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马来西亚等也相继对中国公民免签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新马泰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成为免签游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热门线路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58_1#5040a722e?pid=6150b42bf&amp;color=0,0,0&amp;vtp=1&amp;bbb=1"/>
          <p:cNvSpPr/>
          <p:nvPr/>
        </p:nvSpPr>
        <p:spPr>
          <a:xfrm>
            <a:off x="932688" y="263643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新加坡地处赤道附近，全年高温多雨，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属于(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59_1#5040a722e.bracket?pid=6150b42bf&amp;color=0,0,0&amp;vpa=35&amp;vtp=1"/>
          <p:cNvSpPr/>
          <p:nvPr/>
        </p:nvSpPr>
        <p:spPr>
          <a:xfrm>
            <a:off x="8275670" y="263262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58_2#5040a722e.choices?pid=6150b42bf&amp;color=0,0,0&amp;vtp=1&amp;bbb=1"/>
          <p:cNvSpPr/>
          <p:nvPr/>
        </p:nvSpPr>
        <p:spPr>
          <a:xfrm>
            <a:off x="932688" y="32754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.热带季风气候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.热带雨林气候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C.热带草原气候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.地中海气候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0_1#13497d195?pid=6150b42b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泰国吸引中国人去旅游的优势条件有(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1_1#13497d195.bracket?pid=6150b42bf&amp;color=0,0,0&amp;vpa=36&amp;vtp=1"/>
          <p:cNvSpPr/>
          <p:nvPr/>
        </p:nvSpPr>
        <p:spPr>
          <a:xfrm>
            <a:off x="719140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60_2#13497d195?pid=6150b42bf&amp;color=0,0,0&amp;vtp=1&amp;bbb=1&amp;hb=1"/>
          <p:cNvSpPr/>
          <p:nvPr/>
        </p:nvSpPr>
        <p:spPr>
          <a:xfrm>
            <a:off x="932688" y="1362302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①距离较近，交通便利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②热带景观、海滨风光旖旎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③华人华侨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，语言沟通方便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特色建筑、风土人情多样</a:t>
            </a:r>
            <a:endParaRPr lang="en-US" altLang="zh-CN" sz="2800" dirty="0"/>
          </a:p>
        </p:txBody>
      </p:sp>
      <p:sp>
        <p:nvSpPr>
          <p:cNvPr id="5" name="QC_4_BD.60_3#13497d195.choices?pid=6150b42bf&amp;color=0,0,0&amp;vtp=1&amp;bbb=1"/>
          <p:cNvSpPr/>
          <p:nvPr/>
        </p:nvSpPr>
        <p:spPr>
          <a:xfrm>
            <a:off x="933958" y="298453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554605" algn="l"/>
                <a:tab pos="5083175" algn="l"/>
                <a:tab pos="76250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792284bb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3792284bb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3792284bb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792284bb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792284bb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792284bb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792284bb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792284bb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792284bb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62_1#ed3c96015?iti=7&amp;htil=4&amp;pid=f6afffc4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686" y="738288"/>
            <a:ext cx="3657600" cy="288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62_2#ed3c96015?iti=7&amp;htil=4&amp;pid=f6afffc4b&amp;color=0,0,0&amp;vtp=1&amp;bbb=1&amp;hb=1"/>
          <p:cNvSpPr/>
          <p:nvPr/>
        </p:nvSpPr>
        <p:spPr>
          <a:xfrm>
            <a:off x="7506398" y="3753522"/>
            <a:ext cx="3694176" cy="112496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2015—2023年中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5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俄贸易额变化统计图</a:t>
            </a:r>
            <a:endParaRPr lang="en-US" altLang="zh-CN" sz="2800" dirty="0"/>
          </a:p>
        </p:txBody>
      </p:sp>
      <p:sp>
        <p:nvSpPr>
          <p:cNvPr id="4" name="QM_3_BD.62_3#ed3c96015?htil=4&amp;pid=f6afffc4b&amp;color=0,0,0&amp;vtp=1&amp;bt=1&amp;bbb=1&amp;hb=1"/>
          <p:cNvSpPr/>
          <p:nvPr/>
        </p:nvSpPr>
        <p:spPr>
          <a:xfrm>
            <a:off x="932688" y="720000"/>
            <a:ext cx="6528816" cy="2903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俄罗斯的能源经济】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江苏盐城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中国和俄罗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斯的经济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贸易合作不断深入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这有力推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动了世界经济复苏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7-7，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～6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63_1#d6a8431f1?htil=4&amp;pid=ed3c96015&amp;color=0,0,0&amp;vtp=1&amp;bbb=1&amp;hb=1"/>
          <p:cNvSpPr/>
          <p:nvPr/>
        </p:nvSpPr>
        <p:spPr>
          <a:xfrm>
            <a:off x="932688" y="3685323"/>
            <a:ext cx="652881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在中俄贸易中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，俄罗斯大量采购的中国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货物可能是(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63_2#d6a8431f1.choices?htil=4&amp;pid=ed3c96015&amp;color=0,0,0&amp;vtp=1&amp;bbb=1"/>
          <p:cNvSpPr/>
          <p:nvPr/>
        </p:nvSpPr>
        <p:spPr>
          <a:xfrm>
            <a:off x="932688" y="4864456"/>
            <a:ext cx="652881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337185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.木材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.铁矿石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337185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C.小麦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.生活消费品</a:t>
            </a:r>
            <a:endParaRPr lang="en-US" altLang="zh-CN" sz="2800" dirty="0"/>
          </a:p>
        </p:txBody>
      </p:sp>
      <p:sp>
        <p:nvSpPr>
          <p:cNvPr id="7" name="QC_4_AN.64_1#d6a8431f1.bracket?pid=ed3c96015&amp;color=0,0,0&amp;vpa=37&amp;vtp=1"/>
          <p:cNvSpPr/>
          <p:nvPr/>
        </p:nvSpPr>
        <p:spPr>
          <a:xfrm>
            <a:off x="2995644" y="4265968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65_1#78fa195d0?pid=ed3c96015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6.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中国从俄罗斯进口大量石油和天然气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，主要采用的运输方式是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66_1#78fa195d0.bracket?pid=ed3c96015&amp;color=0,0,0&amp;vpa=38&amp;vtp=1"/>
          <p:cNvSpPr/>
          <p:nvPr/>
        </p:nvSpPr>
        <p:spPr>
          <a:xfrm>
            <a:off x="120970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65_2#78fa195d0.choices?pid=ed3c96015&amp;color=0,0,0&amp;vtp=1&amp;bbb=1"/>
          <p:cNvSpPr/>
          <p:nvPr/>
        </p:nvSpPr>
        <p:spPr>
          <a:xfrm>
            <a:off x="932688" y="198758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.管道运输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B.内河运输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C.公路运输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.铁路运输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7_1#72438b959?pid=f6afffc4b&amp;color=0,0,0&amp;vtp=1&amp;bt=1&amp;bbb=1&amp;hb=1"/>
          <p:cNvSpPr/>
          <p:nvPr/>
        </p:nvSpPr>
        <p:spPr>
          <a:xfrm>
            <a:off x="932688" y="720000"/>
            <a:ext cx="10323576" cy="518160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）阅读图文材料，完成下列问题。（20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印度尼西亚人口众多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中国和印度尼西亚在爪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哇岛西冷市共建的爪哇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号火电项目正式投产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弥补了印度尼西亚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电力需求的巨大缺口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该项目在建设和运营过程中推行煤电清洁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高效利用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废水零排放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固体废弃物无害化处理等措施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被誉为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高效环保型电站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通过生态修复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电站附近红树林的面积从最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初不足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公顷扩大至近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公顷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成为海岸线的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绿色屏障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在净化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固碳储碳等方面发挥了重要作用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中国企业加大研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ct val="150000"/>
              </a:lnSpc>
            </a:pP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67_1#72438b959?pid=f6afffc4b&amp;color=0,0,0&amp;vtp=1&amp;bt=1&amp;bbb=1&amp;hb=1"/>
          <p:cNvSpPr/>
          <p:nvPr/>
        </p:nvSpPr>
        <p:spPr>
          <a:xfrm>
            <a:off x="932688" y="720000"/>
            <a:ext cx="10323576" cy="93948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发和投入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促进了当地能源产业向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火电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转变和升级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7-8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度尼西亚位置示意图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pic>
        <p:nvPicPr>
          <p:cNvPr id="3" name="QO_3_BD.67_2#72438b959?iti=8&amp;pid=f6afffc4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48278" y="1794193"/>
            <a:ext cx="8701543" cy="377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3_BD.67_3#72438b959?iti=8&amp;pid=f6afffc4b&amp;color=0,0,0&amp;vtp=1&amp;bbb=1"/>
          <p:cNvSpPr/>
          <p:nvPr/>
        </p:nvSpPr>
        <p:spPr>
          <a:xfrm>
            <a:off x="3776537" y="5699087"/>
            <a:ext cx="4645025" cy="46780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图7-8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印度尼西亚位置示意图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68_1#06f316a4d?pid=72438b95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简述印度尼西亚建设火电站的有利条件。（6分）</a:t>
            </a:r>
            <a:endParaRPr lang="en-US" altLang="zh-CN" sz="2800" dirty="0"/>
          </a:p>
        </p:txBody>
      </p:sp>
      <p:sp>
        <p:nvSpPr>
          <p:cNvPr id="3" name="QO_4_AN.69_1#06f316a4d?pid=72438b959&amp;color=0,0,0&amp;vtp=1&amp;bbb=1&amp;hb=1"/>
          <p:cNvSpPr/>
          <p:nvPr/>
        </p:nvSpPr>
        <p:spPr>
          <a:xfrm>
            <a:off x="932688" y="13577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①当地煤炭资源丰富，原料充足；②当地人口众多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，劳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动力充足且廉价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；③当地消费市场广阔，需求量大。（6分）</a:t>
            </a:r>
            <a:endParaRPr lang="en-US" altLang="zh-CN" sz="2800" dirty="0"/>
          </a:p>
        </p:txBody>
      </p:sp>
      <p:sp>
        <p:nvSpPr>
          <p:cNvPr id="4" name="QO_4_BD.70_1#5c1d092e7?pid=72438b959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简述爪哇7号火电项目被誉为“高效环保型电站”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的主要原因。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5" name="QO_4_AN.71_1#5c1d092e7?pid=72438b959&amp;color=0,0,0&amp;vtp=1&amp;bbb=1&amp;hb=1"/>
          <p:cNvSpPr/>
          <p:nvPr/>
        </p:nvSpPr>
        <p:spPr>
          <a:xfrm>
            <a:off x="932688" y="39117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①引进先进技术，提高能源利用率；②降污减排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，绿色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生产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；③生态修复，促进碳中和。（6分）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72_1#4ad9d16eb?pid=72438b959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列举爪哇7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号火电项目建设过程中修复红树林的生态效益。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3" name="QO_4_AN.73_1#4ad9d16eb?pid=72438b959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①保护海岸，减少海岸侵蚀；②维护生物多样性；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③吸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收二氧化碳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，缓解温室效应；④促淤造陆，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保护海岸线。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6分，任答三点）</a:t>
            </a:r>
            <a:endParaRPr lang="en-US" altLang="zh-CN" sz="2800" dirty="0"/>
          </a:p>
        </p:txBody>
      </p:sp>
      <p:sp>
        <p:nvSpPr>
          <p:cNvPr id="4" name="QO_4_BD.74_1#98d318642?pid=72438b959&amp;color=0,0,0&amp;vtp=1&amp;bbb=1"/>
          <p:cNvSpPr/>
          <p:nvPr/>
        </p:nvSpPr>
        <p:spPr>
          <a:xfrm>
            <a:off x="932688" y="39261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列出印度尼西亚可以开发的可再生能源类型。（2分）</a:t>
            </a:r>
            <a:endParaRPr lang="en-US" altLang="zh-CN" sz="2800" dirty="0"/>
          </a:p>
        </p:txBody>
      </p:sp>
      <p:sp>
        <p:nvSpPr>
          <p:cNvPr id="5" name="QO_4_AN.75_1#98d318642?pid=72438b959&amp;color=0,0,0&amp;vtp=1&amp;bbb=1&amp;hb=1"/>
          <p:cNvSpPr/>
          <p:nvPr/>
        </p:nvSpPr>
        <p:spPr>
          <a:xfrm>
            <a:off x="932688" y="45651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①风能；②潮汐能；③太阳能；④地热能。（2分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，任答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两点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f14e0eb68?pid=3792284bb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本专题经常结合时事热点以读图分析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、比较的形式考查我国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邻近地区和国家的自然环境特征，简要概述因地制宜发展经济所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依托的有利自然条件及社会经济条件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1cae4f82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31cae4f82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31cae4f82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1cae4f82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1cae4f82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1cae4f82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1cae4f82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1cae4f82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1cae4f82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3_BD.1_1#3c94972c2?iti=1&amp;pid=31cae4f82&amp;color=0,0,0&amp;tib=255,255,255&amp;iip=1&amp;vip=1#1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407947"/>
            <a:ext cx="9848088" cy="45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3_AN.2_1#3c94972c2.blank?pid=31cae4f82&amp;color=0,0,0&amp;vpa=1&amp;vtp=1"/>
          <p:cNvSpPr/>
          <p:nvPr/>
        </p:nvSpPr>
        <p:spPr>
          <a:xfrm>
            <a:off x="3867405" y="985684"/>
            <a:ext cx="671344" cy="1920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</a:t>
            </a:r>
            <a:endParaRPr lang="en-US" altLang="zh-CN" sz="2100" dirty="0"/>
          </a:p>
        </p:txBody>
      </p:sp>
      <p:sp>
        <p:nvSpPr>
          <p:cNvPr id="6" name="QB_3_AN.3_1#3c94972c2.blank?pid=31cae4f82&amp;color=0,0,0&amp;vpa=2&amp;vtp=1"/>
          <p:cNvSpPr/>
          <p:nvPr/>
        </p:nvSpPr>
        <p:spPr>
          <a:xfrm>
            <a:off x="1938021" y="1223428"/>
            <a:ext cx="705426" cy="22047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丘陵</a:t>
            </a:r>
            <a:endParaRPr lang="en-US" altLang="zh-CN" sz="2100" dirty="0"/>
          </a:p>
        </p:txBody>
      </p:sp>
      <p:sp>
        <p:nvSpPr>
          <p:cNvPr id="7" name="QB_3_AN.4_1#3c94972c2.blank?pid=31cae4f82&amp;color=0,0,0&amp;vpa=3&amp;vtp=1"/>
          <p:cNvSpPr/>
          <p:nvPr/>
        </p:nvSpPr>
        <p:spPr>
          <a:xfrm>
            <a:off x="3894836" y="1260004"/>
            <a:ext cx="884981" cy="14630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狭小</a:t>
            </a:r>
            <a:endParaRPr lang="en-US" altLang="zh-CN" sz="2100" dirty="0"/>
          </a:p>
        </p:txBody>
      </p:sp>
      <p:sp>
        <p:nvSpPr>
          <p:cNvPr id="8" name="QB_3_AN.5_1#3c94972c2.blank?pid=31cae4f82&amp;color=0,0,0&amp;vpa=4&amp;vtp=1"/>
          <p:cNvSpPr/>
          <p:nvPr/>
        </p:nvSpPr>
        <p:spPr>
          <a:xfrm>
            <a:off x="1736853" y="1570900"/>
            <a:ext cx="648900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稠密</a:t>
            </a:r>
            <a:endParaRPr lang="en-US" altLang="zh-CN" sz="2100" dirty="0"/>
          </a:p>
        </p:txBody>
      </p:sp>
      <p:sp>
        <p:nvSpPr>
          <p:cNvPr id="9" name="QB_3_AN.6_1#3c94972c2.blank?pid=31cae4f82&amp;color=0,0,0&amp;vpa=5&amp;vtp=1"/>
          <p:cNvSpPr/>
          <p:nvPr/>
        </p:nvSpPr>
        <p:spPr>
          <a:xfrm>
            <a:off x="3410205" y="1589188"/>
            <a:ext cx="960120" cy="192024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老龄化</a:t>
            </a:r>
            <a:endParaRPr lang="en-US" altLang="zh-CN" sz="2100" dirty="0"/>
          </a:p>
        </p:txBody>
      </p:sp>
      <p:sp>
        <p:nvSpPr>
          <p:cNvPr id="10" name="QB_3_AN.7_1#3c94972c2.blank?pid=31cae4f82&amp;color=0,0,0&amp;vpa=6&amp;vtp=1"/>
          <p:cNvSpPr/>
          <p:nvPr/>
        </p:nvSpPr>
        <p:spPr>
          <a:xfrm>
            <a:off x="8796020" y="1570900"/>
            <a:ext cx="589050" cy="21031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水稻</a:t>
            </a:r>
            <a:endParaRPr lang="en-US" altLang="zh-CN" sz="2100" dirty="0"/>
          </a:p>
        </p:txBody>
      </p:sp>
      <p:sp>
        <p:nvSpPr>
          <p:cNvPr id="11" name="QB_3_AN.8_1#3c94972c2.blank?pid=31cae4f82&amp;color=0,0,0&amp;vpa=7&amp;vtp=1"/>
          <p:cNvSpPr/>
          <p:nvPr/>
        </p:nvSpPr>
        <p:spPr>
          <a:xfrm>
            <a:off x="7946968" y="2568427"/>
            <a:ext cx="1438102" cy="124897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河口三角洲</a:t>
            </a:r>
            <a:endParaRPr lang="en-US" altLang="zh-CN" sz="2100" dirty="0"/>
          </a:p>
        </p:txBody>
      </p:sp>
      <p:sp>
        <p:nvSpPr>
          <p:cNvPr id="12" name="QB_3_AN.9_1#3c94972c2.blank?pid=31cae4f82&amp;color=0,0,0&amp;vpa=8&amp;vtp=1"/>
          <p:cNvSpPr/>
          <p:nvPr/>
        </p:nvSpPr>
        <p:spPr>
          <a:xfrm>
            <a:off x="2139189" y="3024796"/>
            <a:ext cx="1124712" cy="24688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热带季风</a:t>
            </a:r>
            <a:endParaRPr lang="en-US" altLang="zh-CN" sz="2100" dirty="0"/>
          </a:p>
        </p:txBody>
      </p:sp>
      <p:sp>
        <p:nvSpPr>
          <p:cNvPr id="13" name="QB_3_AN.10_1#3c94972c2.blank?pid=31cae4f82&amp;color=0,0,0&amp;vpa=9&amp;vtp=1"/>
          <p:cNvSpPr/>
          <p:nvPr/>
        </p:nvSpPr>
        <p:spPr>
          <a:xfrm>
            <a:off x="2806701" y="3701452"/>
            <a:ext cx="676332" cy="20116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小麦</a:t>
            </a:r>
            <a:endParaRPr lang="en-US" altLang="zh-CN" sz="2100" dirty="0"/>
          </a:p>
        </p:txBody>
      </p:sp>
      <p:sp>
        <p:nvSpPr>
          <p:cNvPr id="14" name="QB_3_AN.11_1#3c94972c2.blank?pid=31cae4f82&amp;color=0,0,0&amp;vpa=10&amp;vtp=1"/>
          <p:cNvSpPr/>
          <p:nvPr/>
        </p:nvSpPr>
        <p:spPr>
          <a:xfrm>
            <a:off x="8448549" y="3161956"/>
            <a:ext cx="1410346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</a:t>
            </a:r>
            <a:endParaRPr lang="en-US" altLang="zh-CN" sz="2100" dirty="0"/>
          </a:p>
        </p:txBody>
      </p:sp>
      <p:sp>
        <p:nvSpPr>
          <p:cNvPr id="4" name="QB_3_BD.1_2#3c94972c2?iti=1&amp;pid=31cae4f82&amp;color=0,0,0&amp;vtp=1&amp;bbb=1"/>
          <p:cNvSpPr/>
          <p:nvPr/>
        </p:nvSpPr>
        <p:spPr>
          <a:xfrm>
            <a:off x="2886521" y="5136044"/>
            <a:ext cx="60674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图7-1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我们邻近的地区和国家思维导图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  <p:bldP spid="1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e6f5cd53.fixed?pid=972155537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be6f5cd53.fixed?pid=972155537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be6f5cd53.fixed?pid=972155537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e6f5cd53.fixed?lid=3792284bb&amp;pid=972155537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e6f5cd53.fixed?lid=31cae4f82&amp;pid=972155537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e6f5cd53.fixed?lid=be6f5cd53&amp;pid=972155537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e6f5cd53.fixed?lid=73a74a1c2&amp;pid=972155537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e6f5cd53.fixed?lid=c0dac5621&amp;pid=972155537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e6f5cd53.fixed?lid=f6afffc4b&amp;pid=972155537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690fc2c8?pid=be6f5cd53&amp;color=0,0,0&amp;vtp=1&amp;bt=1&amp;bb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1.日本的自然环境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1）国土南北狭长，海岸线曲折，山地、丘陵广布。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2）位于板块交界地带，是一个多火山、地震的国家。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5161</Words>
  <Application>WPS 演示</Application>
  <PresentationFormat>宽屏</PresentationFormat>
  <Paragraphs>634</Paragraphs>
  <Slides>46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3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>Calibri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5</cp:revision>
  <dcterms:created xsi:type="dcterms:W3CDTF">2026-02-26T10:27:00Z</dcterms:created>
  <dcterms:modified xsi:type="dcterms:W3CDTF">2026-02-27T06:25:26Z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1DEA3A9217794F12994578767D8D6CD4_12</vt:lpwstr>
  </property>
</Properties>
</file>