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99" r:id="rId10"/>
    <p:sldId id="263" r:id="rId11"/>
    <p:sldId id="264" r:id="rId12"/>
    <p:sldId id="265" r:id="rId13"/>
    <p:sldId id="266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5" d="100"/>
          <a:sy n="115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slide" Target="../slides/slide27.xml"/><Relationship Id="rId5" Type="http://schemas.openxmlformats.org/officeDocument/2006/relationships/slide" Target="../slides/slide26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slide" Target="../slides/slide38.xml"/><Relationship Id="rId8" Type="http://schemas.openxmlformats.org/officeDocument/2006/relationships/slide" Target="../slides/slide37.xml"/><Relationship Id="rId7" Type="http://schemas.openxmlformats.org/officeDocument/2006/relationships/slide" Target="../slides/slide36.xml"/><Relationship Id="rId6" Type="http://schemas.openxmlformats.org/officeDocument/2006/relationships/slide" Target="../slides/slide35.xml"/><Relationship Id="rId5" Type="http://schemas.openxmlformats.org/officeDocument/2006/relationships/slide" Target="../slides/slide34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39aea80c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7?lid=0f1357e78&amp;cid=0f1357e78&amp;vtp=1">
            <a:hlinkClick r:id="rId5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7?lid=576940d0d&amp;cid=576940d0d&amp;vtp=1">
            <a:hlinkClick r:id="rId6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3806c794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10?lid=1b29824bf&amp;cid=1b29824bf&amp;vtp=1">
            <a:hlinkClick r:id="rId5" action="ppaction://hlinksldjump"/>
          </p:cNvPr>
          <p:cNvSpPr/>
          <p:nvPr/>
        </p:nvSpPr>
        <p:spPr>
          <a:xfrm>
            <a:off x="47457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10?lid=daaedfaed&amp;cid=daaedfaed&amp;vtp=1">
            <a:hlinkClick r:id="rId5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10?lid=e93a60a90&amp;cid=e93a60a90&amp;vtp=1">
            <a:hlinkClick r:id="rId6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10?lid=4f6bd6af9&amp;cid=4f6bd6af9&amp;vtp=1">
            <a:hlinkClick r:id="rId7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8" name="C_0#auto_editor_catalog_10?lid=48c1a87a4&amp;cid=48c1a87a4&amp;vtp=1">
            <a:hlinkClick r:id="rId8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9" name="C_0#auto_editor_catalog_10?lid=f2ac3ea8b&amp;cid=f2ac3ea8b&amp;vtp=1">
            <a:hlinkClick r:id="rId9" action="ppaction://hlinksldjump"/>
          </p:cNvPr>
          <p:cNvSpPr/>
          <p:nvPr/>
        </p:nvSpPr>
        <p:spPr>
          <a:xfrm>
            <a:off x="70957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a144b8e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b69310d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b9019ed8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8f6d1853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9755a509d69ba6ff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2.xml"/><Relationship Id="rId5" Type="http://schemas.openxmlformats.org/officeDocument/2006/relationships/slide" Target="slide28.xml"/><Relationship Id="rId4" Type="http://schemas.openxmlformats.org/officeDocument/2006/relationships/slide" Target="slide24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2.xml"/><Relationship Id="rId5" Type="http://schemas.openxmlformats.org/officeDocument/2006/relationships/slide" Target="slide28.xml"/><Relationship Id="rId4" Type="http://schemas.openxmlformats.org/officeDocument/2006/relationships/slide" Target="slide24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5.xml"/><Relationship Id="rId7" Type="http://schemas.openxmlformats.org/officeDocument/2006/relationships/slide" Target="slide32.x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1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2.xml"/><Relationship Id="rId5" Type="http://schemas.openxmlformats.org/officeDocument/2006/relationships/slide" Target="slide28.xml"/><Relationship Id="rId4" Type="http://schemas.openxmlformats.org/officeDocument/2006/relationships/slide" Target="slide24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1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2.xml"/><Relationship Id="rId5" Type="http://schemas.openxmlformats.org/officeDocument/2006/relationships/slide" Target="slide28.xml"/><Relationship Id="rId4" Type="http://schemas.openxmlformats.org/officeDocument/2006/relationships/slide" Target="slide24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2.xml"/><Relationship Id="rId5" Type="http://schemas.openxmlformats.org/officeDocument/2006/relationships/slide" Target="slide28.xml"/><Relationship Id="rId4" Type="http://schemas.openxmlformats.org/officeDocument/2006/relationships/slide" Target="slide24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2.xml"/><Relationship Id="rId5" Type="http://schemas.openxmlformats.org/officeDocument/2006/relationships/slide" Target="slide28.xml"/><Relationship Id="rId4" Type="http://schemas.openxmlformats.org/officeDocument/2006/relationships/slide" Target="slide24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fd3e94f1?pid=b9019ed8b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（2）地球适宜人类生存的条件：①地球距离太阳不远不近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，温度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适宜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；②地球自转和公转周期适中，地表温度变化幅度不大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自身体积和质量不大不小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，容易形成适合生命存在的大气；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④液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态水资源的存在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fd3e94f1?pid=b9019ed8b&amp;color=0,0,0&amp;vtp=1&amp;bt=1&amp;bbb=1&amp;hb=1"/>
          <p:cNvSpPr/>
          <p:nvPr/>
        </p:nvSpPr>
        <p:spPr>
          <a:xfrm>
            <a:off x="932815" y="720090"/>
            <a:ext cx="10459085" cy="314452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2.利用经纬网判读经纬度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1）确定经纬线的名称（度数+字母，如40°N、120°E等）。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1：直接读出度数，根据度数的变化特点推断方向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，如图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中A点的经纬度位置由所在的经线和纬线组成，即由40°N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E组成，写成A点（40°N，60°E）。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8fd3e94f1?iti=3&amp;pid=b9019ed8b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0240" y="720000"/>
            <a:ext cx="8357616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_BD#8fd3e94f1?iti=3&amp;pid=b9019ed8b&amp;color=0,0,0&amp;vtp=1&amp;bbb=1"/>
          <p:cNvSpPr/>
          <p:nvPr/>
        </p:nvSpPr>
        <p:spPr>
          <a:xfrm>
            <a:off x="4359148" y="3068992"/>
            <a:ext cx="347980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确定A点经纬度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fd3e94f1?pid=b9019ed8b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方法2：先找特殊经纬线（如0°经线、0°纬线、180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°经线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），后判断方向，如图1-4所示。</a:t>
            </a:r>
            <a:endParaRPr lang="en-US" altLang="zh-CN" sz="2800" dirty="0"/>
          </a:p>
        </p:txBody>
      </p:sp>
      <p:pic>
        <p:nvPicPr>
          <p:cNvPr id="3" name="P_3_BD#8fd3e94f1?htil=1&amp;pid=b9019ed8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1560" y="2057437"/>
            <a:ext cx="5687568" cy="135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P_3_BD#8fd3e94f1?htil=1&amp;pid=b9019ed8b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9520" y="2057437"/>
            <a:ext cx="2926080" cy="135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3048000" y="3649980"/>
            <a:ext cx="6096000" cy="7194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latinLnBrk="1">
              <a:lnSpc>
                <a:spcPts val="49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图1-4</a:t>
            </a:r>
            <a:r>
              <a:rPr lang="en-US" altLang="zh-CN" sz="28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  <a:sym typeface="+mn-ea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判断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E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F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  <a:sym typeface="+mn-ea"/>
              </a:rPr>
              <a:t>点相对位置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  <a:sym typeface="+mn-ea"/>
            </a:endParaRP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fd3e94f1?pid=b9019ed8b&amp;color=0,0,0&amp;vtp=1&amp;bt=1&amp;bbb=1&amp;hb=1"/>
          <p:cNvSpPr/>
          <p:nvPr/>
        </p:nvSpPr>
        <p:spPr>
          <a:xfrm>
            <a:off x="932688" y="13646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（2）确定东、西半球：根据20°W与160°E经线进行判断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，如图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所示。</a:t>
            </a:r>
            <a:endParaRPr lang="en-US" altLang="zh-CN" sz="2800" dirty="0"/>
          </a:p>
        </p:txBody>
      </p:sp>
      <p:pic>
        <p:nvPicPr>
          <p:cNvPr id="3" name="P_3_BD#8fd3e94f1?iti=4&amp;pid=b9019ed8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4480" y="2695575"/>
            <a:ext cx="9089136" cy="225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8fd3e94f1?iti=4&amp;pid=b9019ed8b&amp;color=0,0,0&amp;vtp=1&amp;bbb=1"/>
          <p:cNvSpPr/>
          <p:nvPr/>
        </p:nvSpPr>
        <p:spPr>
          <a:xfrm>
            <a:off x="4309935" y="5081143"/>
            <a:ext cx="3578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东、西半球划分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8fd3e94f1?pid=b9019ed8b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1768" y="720000"/>
            <a:ext cx="2194560" cy="76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_BD#8fd3e94f1?pid=b9019ed8b&amp;color=0,0,0&amp;vtp=1&amp;bbb=1&amp;hb=1"/>
          <p:cNvSpPr/>
          <p:nvPr/>
        </p:nvSpPr>
        <p:spPr>
          <a:xfrm>
            <a:off x="932688" y="1625764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依据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小小为东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大大为西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不大不小看字母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的原则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即小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的经线在东半球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160°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的经线在西半球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经度为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~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160°，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根据后面字母确定东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西半球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fd3e94f1?pid=b9019ed8b&amp;color=0,0,0&amp;vtp=1&amp;bt=1&amp;bbb=1"/>
          <p:cNvSpPr/>
          <p:nvPr/>
        </p:nvSpPr>
        <p:spPr>
          <a:xfrm>
            <a:off x="932688" y="720000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3.地球的自转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1）定义：地球绕着地轴的旋转运动。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2）方向：自西向东（北逆南顺）。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3）周期：一天（约为24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小时）。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（4）产生的地理现象：昼夜更替、时间差异、日月星辰的东升西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落等。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8fd3e94f1?pid=b9019ed8b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1768" y="720000"/>
            <a:ext cx="2194560" cy="76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_BD#8fd3e94f1?pid=b9019ed8b&amp;color=0,0,0&amp;mp=1&amp;vtp=1&amp;bbb=1&amp;hb=1"/>
          <p:cNvSpPr/>
          <p:nvPr/>
        </p:nvSpPr>
        <p:spPr>
          <a:xfrm>
            <a:off x="932688" y="1625764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昼夜现象与昼夜更替现象产生的原因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由于地球是一个不发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不透明的球体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太阳在同一时间只能照亮地球的一半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就有了昼和夜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由于地球不停地自转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因此就有了昼夜更替现象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日出早晚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一般东边的地点比西边的地点先看到日出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fd3e94f1?pid=b9019ed8b&amp;color=0,0,0&amp;vtp=1&amp;bt=1&amp;bbb=1"/>
          <p:cNvSpPr/>
          <p:nvPr/>
        </p:nvSpPr>
        <p:spPr>
          <a:xfrm>
            <a:off x="932688" y="720000"/>
            <a:ext cx="10323576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4.地球的公转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</a:t>
            </a:r>
            <a:endParaRPr lang="en-US" altLang="zh-CN" sz="2800" dirty="0"/>
          </a:p>
        </p:txBody>
      </p:sp>
      <p:pic>
        <p:nvPicPr>
          <p:cNvPr id="3" name="P_3_BD#8fd3e94f1?iti=5&amp;pid=b9019ed8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6352" y="1411642"/>
            <a:ext cx="6556248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8fd3e94f1?iti=5&amp;pid=b9019ed8b&amp;color=0,0,0&amp;vtp=1&amp;bbb=1"/>
          <p:cNvSpPr/>
          <p:nvPr/>
        </p:nvSpPr>
        <p:spPr>
          <a:xfrm>
            <a:off x="4305364" y="5424842"/>
            <a:ext cx="3578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地球公转示意图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fd3e94f1?pid=b9019ed8b&amp;color=0,0,0&amp;mp=1&amp;vtp=1&amp;bt=1&amp;bbb=1"/>
          <p:cNvSpPr/>
          <p:nvPr/>
        </p:nvSpPr>
        <p:spPr>
          <a:xfrm>
            <a:off x="932688" y="720000"/>
            <a:ext cx="10323576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（1）定义：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地球围着太阳的绕转运动。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2）方向：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自西向东。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3）周期：一年（约为365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天）。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4）特点：地球公转的轨道平面与地轴的夹角为66.5°。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#4.5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e21ad13f0.fixed?color=0,0,0&amp;vtp=1&amp;bbb=1"/>
          <p:cNvSpPr/>
          <p:nvPr/>
        </p:nvSpPr>
        <p:spPr>
          <a:xfrm>
            <a:off x="0" y="2157984"/>
            <a:ext cx="12188952" cy="126187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专题一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地球</a:t>
            </a:r>
            <a:endParaRPr lang="en-US" altLang="zh-CN" sz="6000" dirty="0"/>
          </a:p>
        </p:txBody>
      </p:sp>
      <p:sp>
        <p:nvSpPr>
          <p:cNvPr id="3" name="C_1#e21ad13f0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1#e21ad13f0.fixed?color=0,0,0&amp;vtp=1&amp;bbb=1"/>
          <p:cNvSpPr/>
          <p:nvPr/>
        </p:nvSpPr>
        <p:spPr>
          <a:xfrm>
            <a:off x="3099816" y="5330952"/>
            <a:ext cx="1947672" cy="40233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专题一</a:t>
            </a:r>
            <a:endParaRPr lang="en-US" altLang="zh-CN" sz="2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8fd3e94f1?iti=6&amp;htil=2&amp;pid=b9019ed8b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32984" y="857160"/>
            <a:ext cx="5897880" cy="329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_BD#8fd3e94f1?iti=6&amp;htil=2&amp;pid=b9019ed8b&amp;color=0,0,0&amp;vtp=1&amp;bbb=1"/>
          <p:cNvSpPr/>
          <p:nvPr/>
        </p:nvSpPr>
        <p:spPr>
          <a:xfrm>
            <a:off x="5959411" y="4276000"/>
            <a:ext cx="4645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太阳直射点移动示意图</a:t>
            </a:r>
            <a:endParaRPr lang="en-US" altLang="zh-CN" sz="2800" dirty="0"/>
          </a:p>
        </p:txBody>
      </p:sp>
      <p:sp>
        <p:nvSpPr>
          <p:cNvPr id="4" name="P_3_BD#8fd3e94f1?htil=2&amp;pid=b9019ed8b&amp;color=0,0,0&amp;vtp=1&amp;bt=1&amp;bbb=1&amp;hb=1"/>
          <p:cNvSpPr/>
          <p:nvPr/>
        </p:nvSpPr>
        <p:spPr>
          <a:xfrm>
            <a:off x="932688" y="720000"/>
            <a:ext cx="428853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（5）产生的地理现象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：太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阳直射点的移动、昼夜长短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变化、四季的更替和五带的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划分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①结合太阳直射点移动示意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图理解昼夜长短变化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以北半球为例）。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P_3_BD#8fd3e94f1?colgroup=2,6,7,9&amp;pid=b9019ed8b&amp;color=0,0,0&amp;mp=1&amp;vtp=1&amp;bt=1&amp;bbb=1"/>
          <p:cNvGraphicFramePr>
            <a:graphicFrameLocks noGrp="1"/>
          </p:cNvGraphicFramePr>
          <p:nvPr/>
        </p:nvGraphicFramePr>
        <p:xfrm>
          <a:off x="932688" y="720000"/>
          <a:ext cx="10268712" cy="5071432"/>
        </p:xfrm>
        <a:graphic>
          <a:graphicData uri="http://schemas.openxmlformats.org/drawingml/2006/table">
            <a:tbl>
              <a:tblPr/>
              <a:tblGrid>
                <a:gridCol w="987552"/>
                <a:gridCol w="2578608"/>
                <a:gridCol w="2953512"/>
                <a:gridCol w="3749040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节气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日期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太阳直射点位置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北半球昼夜长短情况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春分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3月21日前后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昼夜等长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 grid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春分→夏至：北半球各地昼渐长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夜渐短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6月21日前后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北回归线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昼长夜短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 grid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夏至→秋分：北半球各地昼渐短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夜渐长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秋分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9月23日前后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赤道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昼夜等长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 grid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秋分→冬至：北半球各地昼渐短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夜渐长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12月22日前后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南回归线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昼短夜长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 grid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冬至→翌年春分：北半球各地昼渐长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夜渐短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fd3e94f1?pid=b9019ed8b&amp;color=0,0,0&amp;vtp=1&amp;bt=1&amp;bbb=1"/>
          <p:cNvSpPr/>
          <p:nvPr/>
        </p:nvSpPr>
        <p:spPr>
          <a:xfrm>
            <a:off x="932688" y="720000"/>
            <a:ext cx="10323576" cy="53625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②四季的更替。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#4.6.2</a:t>
            </a:r>
            <a:endParaRPr lang="en-US" altLang="zh-CN" sz="2800" dirty="0"/>
          </a:p>
        </p:txBody>
      </p:sp>
      <p:graphicFrame>
        <p:nvGraphicFramePr>
          <p:cNvPr id="24" name="P_3_BD#8fd3e94f1?colgroup=10,8,8&amp;pid=b9019ed8b&amp;color=0,0,0&amp;vtp=1&amp;bbb=1"/>
          <p:cNvGraphicFramePr>
            <a:graphicFrameLocks noGrp="1"/>
          </p:cNvGraphicFramePr>
          <p:nvPr/>
        </p:nvGraphicFramePr>
        <p:xfrm>
          <a:off x="932688" y="1390814"/>
          <a:ext cx="10296144" cy="2805496"/>
        </p:xfrm>
        <a:graphic>
          <a:graphicData uri="http://schemas.openxmlformats.org/drawingml/2006/table">
            <a:tbl>
              <a:tblPr/>
              <a:tblGrid>
                <a:gridCol w="4114800"/>
                <a:gridCol w="3090672"/>
                <a:gridCol w="3090672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月份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北半球季节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南半球季节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春季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秋季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7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8月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9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10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11月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秋季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春季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12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fd3e94f1?pid=b9019ed8b&amp;color=0,0,0&amp;mp=1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③地球上五带的划分。</a:t>
            </a:r>
            <a:endParaRPr lang="en-US" altLang="zh-CN" sz="2800" dirty="0"/>
          </a:p>
        </p:txBody>
      </p:sp>
      <p:pic>
        <p:nvPicPr>
          <p:cNvPr id="3" name="P_3_BD#8fd3e94f1?iti=7&amp;pid=b9019ed8b&amp;color=0,0,0&amp;mp=1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9032" y="1416214"/>
            <a:ext cx="9390888" cy="3557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8fd3e94f1?iti=7&amp;pid=b9019ed8b&amp;color=0,0,0&amp;mp=1&amp;vtp=1&amp;bbb=1"/>
          <p:cNvSpPr/>
          <p:nvPr/>
        </p:nvSpPr>
        <p:spPr>
          <a:xfrm>
            <a:off x="4127564" y="5100230"/>
            <a:ext cx="3933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地球上五带的划分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9aea80cf.fixed?pid=e21ad13f0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8000" dirty="0"/>
          </a:p>
        </p:txBody>
      </p:sp>
      <p:sp>
        <p:nvSpPr>
          <p:cNvPr id="3" name="C_2_BD#39aea80cf.fixed?pid=e21ad13f0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7200" dirty="0"/>
          </a:p>
        </p:txBody>
      </p:sp>
      <p:sp>
        <p:nvSpPr>
          <p:cNvPr id="4" name="C_2#39aea80cf.fixed?pid=e21ad13f0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39aea80cf.fixed?lid=a144b8e46&amp;pid=e21ad13f0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39aea80cf.fixed?lid=b69310d18&amp;pid=e21ad13f0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39aea80cf.fixed?lid=b9019ed8b&amp;pid=e21ad13f0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39aea80cf.fixed?lid=39aea80cf&amp;pid=e21ad13f0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39aea80cf.fixed?lid=8f6d1853b&amp;pid=e21ad13f0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39aea80cf.fixed?lid=3806c794b&amp;pid=e21ad13f0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12_1#5e6597aef?iti=8&amp;htil=3&amp;pid=39aea80cf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7568" y="738288"/>
            <a:ext cx="4517136" cy="341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12_2#5e6597aef?iti=8&amp;htil=3&amp;pid=39aea80cf&amp;color=0,0,0&amp;vtp=1&amp;bbb=1"/>
          <p:cNvSpPr/>
          <p:nvPr/>
        </p:nvSpPr>
        <p:spPr>
          <a:xfrm>
            <a:off x="6999224" y="4285144"/>
            <a:ext cx="3933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图1-9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地球运动演示实验</a:t>
            </a:r>
            <a:endParaRPr lang="en-US" altLang="zh-CN" sz="2800" dirty="0"/>
          </a:p>
        </p:txBody>
      </p:sp>
      <p:sp>
        <p:nvSpPr>
          <p:cNvPr id="4" name="QM_3_BD.12_3#5e6597aef?htil=3&amp;pid=39aea80cf&amp;color=0,0,0&amp;vtp=1&amp;bt=1&amp;bbb=1&amp;hb=1"/>
          <p:cNvSpPr/>
          <p:nvPr/>
        </p:nvSpPr>
        <p:spPr>
          <a:xfrm>
            <a:off x="932688" y="720000"/>
            <a:ext cx="5669280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【新课标·演示地球的运动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】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中学地理兴趣小组在暗室里进行地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球运动演示实验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该实验中用电灯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作为光源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模拟太阳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照射地球仪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地球仪位置固定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其后自西向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东转动地球仪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实验器材布置如图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所示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3_1#0f1357e78?pid=5e6597aef&amp;color=0,0,0&amp;vtp=1&amp;bt=1&amp;bbb=1"/>
          <p:cNvSpPr/>
          <p:nvPr/>
        </p:nvSpPr>
        <p:spPr>
          <a:xfrm>
            <a:off x="932688" y="720000"/>
            <a:ext cx="10323576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该地理实验演示的是(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14_1#0f1357e78.bracket?pid=5e6597aef&amp;color=0,0,0&amp;vpa=11&amp;vtp=1"/>
          <p:cNvSpPr/>
          <p:nvPr/>
        </p:nvSpPr>
        <p:spPr>
          <a:xfrm>
            <a:off x="4691094" y="719873"/>
            <a:ext cx="515938" cy="5011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13_2#0f1357e78?pid=5e6597aef&amp;color=0,0,0&amp;vtp=1&amp;bbb=1"/>
          <p:cNvSpPr/>
          <p:nvPr/>
        </p:nvSpPr>
        <p:spPr>
          <a:xfrm>
            <a:off x="932688" y="1281975"/>
            <a:ext cx="10323576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①地球的自转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②地球的公转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③昼夜更替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④四季变化</a:t>
            </a:r>
            <a:endParaRPr lang="en-US" altLang="zh-CN" sz="2800" dirty="0"/>
          </a:p>
        </p:txBody>
      </p:sp>
      <p:sp>
        <p:nvSpPr>
          <p:cNvPr id="5" name="QC_4_BD.13_3#0f1357e78.choices?pid=5e6597aef&amp;color=0,0,0&amp;vtp=1&amp;bbb=1"/>
          <p:cNvSpPr/>
          <p:nvPr/>
        </p:nvSpPr>
        <p:spPr>
          <a:xfrm>
            <a:off x="932688" y="1853348"/>
            <a:ext cx="10323576" cy="4965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</a:t>
            </a:r>
            <a:endParaRPr lang="en-US" altLang="zh-CN" sz="2800" dirty="0"/>
          </a:p>
        </p:txBody>
      </p:sp>
      <p:sp>
        <p:nvSpPr>
          <p:cNvPr id="6" name="QC_4_AS.15_1#0f1357e78?pid=5e6597aef&amp;color=0,0,0&amp;vtp=1&amp;bbb=1&amp;hb=1"/>
          <p:cNvSpPr/>
          <p:nvPr/>
        </p:nvSpPr>
        <p:spPr>
          <a:xfrm>
            <a:off x="932688" y="2409036"/>
            <a:ext cx="10323576" cy="3839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根据图文信息可知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，该实验中用电灯作为光源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模拟太阳）照射地球仪，然后自西向东转动地球仪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，演示的是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地球自转运动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，①正确，②错误；由于地球不发光、不透明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，太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阳只能照亮地球的一半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，因此地球上平分为昼、夜半球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，随着地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球的自转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，可以发现昼、夜半球在更替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，因此该实验可以演示昼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夜更替现象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，③正确；四季变化是由地球公转产生的现象，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④错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误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。故选A项。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6_1#576940d0d?pid=5e6597aef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根据图中信息可判断甲点(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17_1#576940d0d.bracket?pid=5e6597aef&amp;color=0,0,0&amp;vpa=12&amp;vtp=1"/>
          <p:cNvSpPr/>
          <p:nvPr/>
        </p:nvSpPr>
        <p:spPr>
          <a:xfrm>
            <a:off x="5418169" y="7161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16_2#576940d0d.choices?pid=5e6597aef&amp;color=0,0,0&amp;vtp=1&amp;bbb=1"/>
          <p:cNvSpPr/>
          <p:nvPr/>
        </p:nvSpPr>
        <p:spPr>
          <a:xfrm>
            <a:off x="932688" y="135449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465705" algn="l"/>
                <a:tab pos="4905375" algn="l"/>
                <a:tab pos="77139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.正值日出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B.正值日落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C.此时为正午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.此时为黑夜</a:t>
            </a:r>
            <a:endParaRPr lang="en-US" altLang="zh-CN" sz="2800" dirty="0"/>
          </a:p>
        </p:txBody>
      </p:sp>
      <p:sp>
        <p:nvSpPr>
          <p:cNvPr id="5" name="QC_4_AS.18_1#576940d0d?pid=5e6597aef&amp;color=0,0,0&amp;vtp=1&amp;bbb=1&amp;hb=1"/>
          <p:cNvSpPr/>
          <p:nvPr/>
        </p:nvSpPr>
        <p:spPr>
          <a:xfrm>
            <a:off x="932688" y="1993492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由上题分析可知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，该实验演示的是地球的自转和昼夜更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替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，由图中甲点即将进入阴影所示的夜半球可知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，甲点此时正值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日落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。故选B项。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f6d1853b.fixed?pid=e21ad13f0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8000" dirty="0"/>
          </a:p>
        </p:txBody>
      </p:sp>
      <p:sp>
        <p:nvSpPr>
          <p:cNvPr id="3" name="C_2_BD#8f6d1853b.fixed?pid=e21ad13f0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7200" dirty="0"/>
          </a:p>
        </p:txBody>
      </p:sp>
      <p:sp>
        <p:nvSpPr>
          <p:cNvPr id="4" name="C_2#8f6d1853b.fixed?pid=e21ad13f0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8f6d1853b.fixed?lid=a144b8e46&amp;pid=e21ad13f0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8f6d1853b.fixed?lid=b69310d18&amp;pid=e21ad13f0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8f6d1853b.fixed?lid=b9019ed8b&amp;pid=e21ad13f0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8f6d1853b.fixed?lid=39aea80cf&amp;pid=e21ad13f0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8f6d1853b.fixed?lid=8f6d1853b&amp;pid=e21ad13f0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8f6d1853b.fixed?lid=3806c794b&amp;pid=e21ad13f0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7120a1d5f?pid=8f6d1853b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1.人类探索太空的意义。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推动科技进步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促进新资源的开发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了解宇宙的起源与演化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探索生命的起源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认识宇宙环境对地球的影响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更好地保护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地球家园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；⑤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体现人类的探索精神和对未知世界的好奇心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e21ad13f0?lid=a144b8e46&amp;cid=a144b8e46&amp;tib=255,255,255&amp;vtp=1&amp;bt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060704"/>
            <a:ext cx="612648" cy="612648"/>
          </a:xfrm>
          <a:prstGeom prst="rect">
            <a:avLst/>
          </a:prstGeom>
        </p:spPr>
      </p:pic>
      <p:sp>
        <p:nvSpPr>
          <p:cNvPr id="3" name="C_1#目录1:e21ad13f0?lid=a144b8e46&amp;cid=a144b8e46&amp;vtp=1&amp;bbb=1">
            <a:hlinkClick r:id="rId1" action="ppaction://hlinksldjump"/>
          </p:cNvPr>
          <p:cNvSpPr/>
          <p:nvPr/>
        </p:nvSpPr>
        <p:spPr>
          <a:xfrm>
            <a:off x="6309360" y="1060704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2400" dirty="0"/>
          </a:p>
        </p:txBody>
      </p:sp>
      <p:sp>
        <p:nvSpPr>
          <p:cNvPr id="4" name="C_1#目录1:e21ad13f0?lid=a144b8e46&amp;cid=a144b8e46&amp;vtp=1&amp;bbb=1">
            <a:hlinkClick r:id="rId1" action="ppaction://hlinksldjump"/>
          </p:cNvPr>
          <p:cNvSpPr/>
          <p:nvPr/>
        </p:nvSpPr>
        <p:spPr>
          <a:xfrm>
            <a:off x="7095744" y="1078992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2800" dirty="0"/>
          </a:p>
        </p:txBody>
      </p:sp>
      <p:pic>
        <p:nvPicPr>
          <p:cNvPr id="5" name="C_1#目录1:e21ad13f0?lid=b69310d18&amp;cid=b69310d18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874520"/>
            <a:ext cx="612648" cy="612648"/>
          </a:xfrm>
          <a:prstGeom prst="rect">
            <a:avLst/>
          </a:prstGeom>
        </p:spPr>
      </p:pic>
      <p:sp>
        <p:nvSpPr>
          <p:cNvPr id="6" name="C_1#目录1:e21ad13f0?lid=b69310d18&amp;cid=b69310d18&amp;vtp=1&amp;bbb=1">
            <a:hlinkClick r:id="rId3" action="ppaction://hlinksldjump"/>
          </p:cNvPr>
          <p:cNvSpPr/>
          <p:nvPr/>
        </p:nvSpPr>
        <p:spPr>
          <a:xfrm>
            <a:off x="6309360" y="187452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2400" dirty="0"/>
          </a:p>
        </p:txBody>
      </p:sp>
      <p:sp>
        <p:nvSpPr>
          <p:cNvPr id="7" name="C_1#目录1:e21ad13f0?lid=b69310d18&amp;cid=b69310d18&amp;vtp=1&amp;bbb=1">
            <a:hlinkClick r:id="rId3" action="ppaction://hlinksldjump"/>
          </p:cNvPr>
          <p:cNvSpPr/>
          <p:nvPr/>
        </p:nvSpPr>
        <p:spPr>
          <a:xfrm>
            <a:off x="7095744" y="189280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2800" dirty="0"/>
          </a:p>
        </p:txBody>
      </p:sp>
      <p:pic>
        <p:nvPicPr>
          <p:cNvPr id="8" name="C_1#目录1:e21ad13f0?lid=b9019ed8b&amp;cid=b9019ed8b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2679192"/>
            <a:ext cx="612648" cy="612648"/>
          </a:xfrm>
          <a:prstGeom prst="rect">
            <a:avLst/>
          </a:prstGeom>
        </p:spPr>
      </p:pic>
      <p:sp>
        <p:nvSpPr>
          <p:cNvPr id="9" name="C_1#目录1:e21ad13f0?lid=b9019ed8b&amp;cid=b9019ed8b&amp;vtp=1&amp;bbb=1">
            <a:hlinkClick r:id="rId4" action="ppaction://hlinksldjump"/>
          </p:cNvPr>
          <p:cNvSpPr/>
          <p:nvPr/>
        </p:nvSpPr>
        <p:spPr>
          <a:xfrm>
            <a:off x="6309360" y="2679192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2400" dirty="0"/>
          </a:p>
        </p:txBody>
      </p:sp>
      <p:sp>
        <p:nvSpPr>
          <p:cNvPr id="10" name="C_1#目录1:e21ad13f0?lid=b9019ed8b&amp;cid=b9019ed8b&amp;vtp=1&amp;bbb=1">
            <a:hlinkClick r:id="rId4" action="ppaction://hlinksldjump"/>
          </p:cNvPr>
          <p:cNvSpPr/>
          <p:nvPr/>
        </p:nvSpPr>
        <p:spPr>
          <a:xfrm>
            <a:off x="7095744" y="2697480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2800" dirty="0"/>
          </a:p>
        </p:txBody>
      </p:sp>
      <p:pic>
        <p:nvPicPr>
          <p:cNvPr id="11" name="C_1#目录1:e21ad13f0?lid=39aea80cf&amp;cid=39aea80cf&amp;tib=255,255,255&amp;vtp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3493008"/>
            <a:ext cx="612648" cy="612648"/>
          </a:xfrm>
          <a:prstGeom prst="rect">
            <a:avLst/>
          </a:prstGeom>
        </p:spPr>
      </p:pic>
      <p:sp>
        <p:nvSpPr>
          <p:cNvPr id="12" name="C_1#目录1:e21ad13f0?lid=39aea80cf&amp;cid=39aea80cf&amp;vtp=1&amp;bbb=1">
            <a:hlinkClick r:id="rId5" action="ppaction://hlinksldjump"/>
          </p:cNvPr>
          <p:cNvSpPr/>
          <p:nvPr/>
        </p:nvSpPr>
        <p:spPr>
          <a:xfrm>
            <a:off x="6309360" y="3493008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2400" dirty="0"/>
          </a:p>
        </p:txBody>
      </p:sp>
      <p:sp>
        <p:nvSpPr>
          <p:cNvPr id="13" name="C_1#目录1:e21ad13f0?lid=39aea80cf&amp;cid=39aea80cf&amp;vtp=1&amp;bbb=1">
            <a:hlinkClick r:id="rId5" action="ppaction://hlinksldjump"/>
          </p:cNvPr>
          <p:cNvSpPr/>
          <p:nvPr/>
        </p:nvSpPr>
        <p:spPr>
          <a:xfrm>
            <a:off x="7095744" y="3511296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2800" dirty="0"/>
          </a:p>
        </p:txBody>
      </p:sp>
      <p:pic>
        <p:nvPicPr>
          <p:cNvPr id="14" name="C_1#目录1:e21ad13f0?lid=8f6d1853b&amp;cid=8f6d1853b&amp;tib=255,255,255&amp;vtp=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4297680"/>
            <a:ext cx="612648" cy="612648"/>
          </a:xfrm>
          <a:prstGeom prst="rect">
            <a:avLst/>
          </a:prstGeom>
        </p:spPr>
      </p:pic>
      <p:sp>
        <p:nvSpPr>
          <p:cNvPr id="15" name="C_1#目录1:e21ad13f0?lid=8f6d1853b&amp;cid=8f6d1853b&amp;vtp=1&amp;bbb=1">
            <a:hlinkClick r:id="rId6" action="ppaction://hlinksldjump"/>
          </p:cNvPr>
          <p:cNvSpPr/>
          <p:nvPr/>
        </p:nvSpPr>
        <p:spPr>
          <a:xfrm>
            <a:off x="6309360" y="429768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2400" dirty="0"/>
          </a:p>
        </p:txBody>
      </p:sp>
      <p:sp>
        <p:nvSpPr>
          <p:cNvPr id="16" name="C_1#目录1:e21ad13f0?lid=8f6d1853b&amp;cid=8f6d1853b&amp;vtp=1&amp;bbb=1">
            <a:hlinkClick r:id="rId6" action="ppaction://hlinksldjump"/>
          </p:cNvPr>
          <p:cNvSpPr/>
          <p:nvPr/>
        </p:nvSpPr>
        <p:spPr>
          <a:xfrm>
            <a:off x="7095744" y="431596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2800" dirty="0"/>
          </a:p>
        </p:txBody>
      </p:sp>
      <p:pic>
        <p:nvPicPr>
          <p:cNvPr id="17" name="C_1#目录1:e21ad13f0?lid=3806c794b&amp;cid=3806c794b&amp;tib=255,255,255&amp;vtp=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5111496"/>
            <a:ext cx="612648" cy="612648"/>
          </a:xfrm>
          <a:prstGeom prst="rect">
            <a:avLst/>
          </a:prstGeom>
        </p:spPr>
      </p:pic>
      <p:sp>
        <p:nvSpPr>
          <p:cNvPr id="18" name="C_1#目录1:e21ad13f0?lid=3806c794b&amp;cid=3806c794b&amp;vtp=1&amp;bbb=1">
            <a:hlinkClick r:id="rId7" action="ppaction://hlinksldjump"/>
          </p:cNvPr>
          <p:cNvSpPr/>
          <p:nvPr/>
        </p:nvSpPr>
        <p:spPr>
          <a:xfrm>
            <a:off x="6309360" y="5111496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2400" dirty="0"/>
          </a:p>
        </p:txBody>
      </p:sp>
      <p:sp>
        <p:nvSpPr>
          <p:cNvPr id="19" name="C_1#目录1:e21ad13f0?lid=3806c794b&amp;cid=3806c794b&amp;vtp=1&amp;bbb=1">
            <a:hlinkClick r:id="rId7" action="ppaction://hlinksldjump"/>
          </p:cNvPr>
          <p:cNvSpPr/>
          <p:nvPr/>
        </p:nvSpPr>
        <p:spPr>
          <a:xfrm>
            <a:off x="7095744" y="5129784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7120a1d5f?pid=8f6d1853b&amp;color=0,0,0&amp;vtp=1&amp;bt=1&amp;bbb=1"/>
          <p:cNvSpPr/>
          <p:nvPr/>
        </p:nvSpPr>
        <p:spPr>
          <a:xfrm>
            <a:off x="932688" y="720000"/>
            <a:ext cx="10323576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2.地球的运动对人类生产生活的影响。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graphicFrame>
        <p:nvGraphicFramePr>
          <p:cNvPr id="32" name="P_3_BD#7120a1d5f?colgroup=11,15&amp;pid=8f6d1853b&amp;color=0,0,0&amp;vtp=1&amp;bbb=1&amp;hb=1"/>
          <p:cNvGraphicFramePr>
            <a:graphicFrameLocks noGrp="1"/>
          </p:cNvGraphicFramePr>
          <p:nvPr/>
        </p:nvGraphicFramePr>
        <p:xfrm>
          <a:off x="932688" y="1403514"/>
          <a:ext cx="10287000" cy="3903220"/>
        </p:xfrm>
        <a:graphic>
          <a:graphicData uri="http://schemas.openxmlformats.org/drawingml/2006/table">
            <a:tbl>
              <a:tblPr/>
              <a:tblGrid>
                <a:gridCol w="905256"/>
                <a:gridCol w="3447288"/>
                <a:gridCol w="5934456"/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地球运动产生的自然现象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人类活动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地球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自转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昼夜更替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日出而作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日落而息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956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时间差异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我国东部地区日出时间比西部地区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早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因此东部地区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如东北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的学生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上学时间比西部地区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如新疆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日月星辰的东升西落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太阳能路灯的光伏电池板随太阳方向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转动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P_3_BD#7120a1d5f?colgroup=11,15&amp;pid=8f6d1853b&amp;color=0,0,0&amp;mp=1&amp;vtp=1&amp;bt=1&amp;bbb=1&amp;hb=1"/>
          <p:cNvGraphicFramePr>
            <a:graphicFrameLocks noGrp="1"/>
          </p:cNvGraphicFramePr>
          <p:nvPr/>
        </p:nvGraphicFramePr>
        <p:xfrm>
          <a:off x="932688" y="1416214"/>
          <a:ext cx="10287000" cy="3348484"/>
        </p:xfrm>
        <a:graphic>
          <a:graphicData uri="http://schemas.openxmlformats.org/drawingml/2006/table">
            <a:tbl>
              <a:tblPr/>
              <a:tblGrid>
                <a:gridCol w="905256"/>
                <a:gridCol w="3447288"/>
                <a:gridCol w="5934456"/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地球运动产生的自然现象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人类活动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66484">
                <a:tc rowSpan="3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地球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公转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昼夜长短变化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路灯开灯时间夏季较晚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冬季较早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四季的更替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人们一年四季的着装变化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夏季偏薄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冬季偏厚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五带的划分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高纬度地区种植耐寒作物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低纬度地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区种植喜热喜光作物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P_3_BD#7120a1d5f?colgroup=11,15&amp;pid=8f6d1853b&amp;color=0,0,0&amp;mp=1&amp;vtp=1&amp;bt=1&amp;bbb=1"/>
          <p:cNvSpPr txBox="1"/>
          <p:nvPr/>
        </p:nvSpPr>
        <p:spPr>
          <a:xfrm>
            <a:off x="10501543" y="7200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806c794b.fixed?pid=e21ad13f0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8000" dirty="0"/>
          </a:p>
        </p:txBody>
      </p:sp>
      <p:sp>
        <p:nvSpPr>
          <p:cNvPr id="3" name="C_2_BD#3806c794b.fixed?pid=e21ad13f0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7200" dirty="0"/>
          </a:p>
        </p:txBody>
      </p:sp>
      <p:sp>
        <p:nvSpPr>
          <p:cNvPr id="4" name="C_2#3806c794b.fixed?pid=e21ad13f0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3806c794b.fixed?lid=a144b8e46&amp;pid=e21ad13f0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3806c794b.fixed?lid=b69310d18&amp;pid=e21ad13f0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3806c794b.fixed?lid=b9019ed8b&amp;pid=e21ad13f0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3806c794b.fixed?lid=39aea80cf&amp;pid=e21ad13f0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3806c794b.fixed?lid=8f6d1853b&amp;pid=e21ad13f0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3806c794b.fixed?lid=3806c794b&amp;pid=e21ad13f0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19_1#91c80d1bb?pid=3806c794b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我国北方地区某中学开展校园实践系列活动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让学生绘制校园平面图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1-10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观察校园里枫树树叶在一年内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嫩芽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绿叶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红叶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落叶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的变化现象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3_BD.19_2#91c80d1bb?iti=9&amp;pid=3806c794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9344" y="2698152"/>
            <a:ext cx="8979408" cy="253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3_BD.19_3#91c80d1bb?iti=9&amp;pid=3806c794b&amp;color=0,0,0&amp;vtp=1&amp;bbb=1"/>
          <p:cNvSpPr/>
          <p:nvPr/>
        </p:nvSpPr>
        <p:spPr>
          <a:xfrm>
            <a:off x="4576635" y="5358040"/>
            <a:ext cx="3044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图1-10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校园平面图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0_1#1b29824bf?pid=91c80d1bb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该学校实验楼位于教学楼正北方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，指向标指向正确的学校局部平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面图是(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1_1#1b29824bf.bracket?pid=91c80d1bb&amp;color=0,0,0&amp;vpa=13&amp;vtp=1"/>
          <p:cNvSpPr/>
          <p:nvPr/>
        </p:nvSpPr>
        <p:spPr>
          <a:xfrm>
            <a:off x="2281269" y="1354365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20_2#1b29824bf.choices?pid=91c80d1bb&amp;color=0,0,0&amp;vtp=1&amp;bbb=1"/>
          <p:cNvSpPr/>
          <p:nvPr/>
        </p:nvSpPr>
        <p:spPr>
          <a:xfrm>
            <a:off x="932688" y="1995715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.④</a:t>
            </a:r>
            <a:endParaRPr lang="en-US" altLang="zh-CN" sz="2800" dirty="0"/>
          </a:p>
        </p:txBody>
      </p:sp>
      <p:sp>
        <p:nvSpPr>
          <p:cNvPr id="5" name="QC_4_BD.22_1#daaedfaed?pid=91c80d1bb&amp;color=0,0,0&amp;vtp=1&amp;bbb=1"/>
          <p:cNvSpPr/>
          <p:nvPr/>
        </p:nvSpPr>
        <p:spPr>
          <a:xfrm>
            <a:off x="932688" y="2626905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校园枫树树叶在一年内发生变化的主要原因是(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AN.23_1#daaedfaed.bracket?pid=91c80d1bb&amp;color=0,0,0&amp;vpa=14&amp;vtp=1"/>
          <p:cNvSpPr/>
          <p:nvPr/>
        </p:nvSpPr>
        <p:spPr>
          <a:xfrm>
            <a:off x="8620157" y="262309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4_BD.22_2#daaedfaed.choices?pid=91c80d1bb&amp;color=0,0,0&amp;vtp=1&amp;bbb=1"/>
          <p:cNvSpPr/>
          <p:nvPr/>
        </p:nvSpPr>
        <p:spPr>
          <a:xfrm>
            <a:off x="932688" y="3258095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.地球自转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B.天气变化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C.四季更替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.板块运动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C_4_BD.24_1#e93a60a90?iti=10&amp;htil=4&amp;pid=91c80d1b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4138" y="738288"/>
            <a:ext cx="3483864" cy="306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C_4_BD.24_2#e93a60a90?iti=10&amp;htil=4&amp;pid=91c80d1bb&amp;color=0,0,0&amp;vtp=1&amp;bbb=1&amp;hb=1"/>
          <p:cNvSpPr/>
          <p:nvPr/>
        </p:nvSpPr>
        <p:spPr>
          <a:xfrm>
            <a:off x="7685850" y="3904398"/>
            <a:ext cx="3520440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1-11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某日全球昼夜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分布</a:t>
            </a:r>
            <a:endParaRPr lang="en-US" altLang="zh-CN" sz="2800" dirty="0"/>
          </a:p>
        </p:txBody>
      </p:sp>
      <p:sp>
        <p:nvSpPr>
          <p:cNvPr id="4" name="QC_4_BD.24_3#e93a60a90?htil=4&amp;pid=91c80d1bb&amp;color=0,0,0&amp;vtp=1&amp;bt=1&amp;bbb=1&amp;hb=1"/>
          <p:cNvSpPr/>
          <p:nvPr/>
        </p:nvSpPr>
        <p:spPr>
          <a:xfrm>
            <a:off x="932688" y="720000"/>
            <a:ext cx="6702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图1-11所示当天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，学校所在地的昼夜长短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情况是(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4_AN.25_1#e93a60a90.bracket?pid=91c80d1bb&amp;color=0,0,0&amp;vpa=15&amp;vtp=1"/>
          <p:cNvSpPr/>
          <p:nvPr/>
        </p:nvSpPr>
        <p:spPr>
          <a:xfrm>
            <a:off x="2281269" y="1354365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6" name="QC_4_BD.24_4#e93a60a90.choices?htil=4&amp;pid=91c80d1bb&amp;color=0,0,0&amp;vtp=1&amp;bbb=1"/>
          <p:cNvSpPr/>
          <p:nvPr/>
        </p:nvSpPr>
        <p:spPr>
          <a:xfrm>
            <a:off x="932688" y="2003525"/>
            <a:ext cx="670255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45884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.极昼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.昼长夜短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45884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C.昼短夜长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.昼夜平分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26_1#dea9b4310?pid=3806c794b&amp;color=0,0,0&amp;vtp=1&amp;bt=1&amp;bbb=1&amp;hb=1"/>
          <p:cNvSpPr/>
          <p:nvPr/>
        </p:nvSpPr>
        <p:spPr>
          <a:xfrm>
            <a:off x="932688" y="720000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安徽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近年来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我国智慧城乡建设日趋完善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智慧路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智能交通信号灯等的使用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提高了通行效率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增强了居民的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幸福感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某中学地理兴趣小组对安徽省某市进行实地调查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该市智慧路灯一般在日落后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10—30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分钟开启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且智慧路灯开启时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刻有明显的季节差异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4～5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4_BD.27_1#4f6bd6af9?pid=dea9b4310&amp;color=0,0,0&amp;vtp=1&amp;bbb=1"/>
          <p:cNvSpPr/>
          <p:nvPr/>
        </p:nvSpPr>
        <p:spPr>
          <a:xfrm>
            <a:off x="932688" y="391913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该市智慧路灯平均开启时刻最晚的季节是(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4_AN.28_1#4f6bd6af9.bracket?pid=dea9b4310&amp;color=0,0,0&amp;vpa=16&amp;vtp=1"/>
          <p:cNvSpPr/>
          <p:nvPr/>
        </p:nvSpPr>
        <p:spPr>
          <a:xfrm>
            <a:off x="7918482" y="391532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4_BD.27_2#4f6bd6af9.choices?pid=dea9b4310&amp;color=0,0,0&amp;vtp=1&amp;bbb=1"/>
          <p:cNvSpPr/>
          <p:nvPr/>
        </p:nvSpPr>
        <p:spPr>
          <a:xfrm>
            <a:off x="932688" y="455032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.春季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B.夏季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C.秋季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9_1#48c1a87a4?pid=dea9b4310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城乡智能交通信号灯的使用，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0_1#48c1a87a4.bracket?pid=dea9b4310&amp;color=0,0,0&amp;vpa=17&amp;vtp=1"/>
          <p:cNvSpPr/>
          <p:nvPr/>
        </p:nvSpPr>
        <p:spPr>
          <a:xfrm>
            <a:off x="6834220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29_2#48c1a87a4?pid=dea9b4310&amp;color=0,0,0&amp;vtp=1&amp;bbb=1"/>
          <p:cNvSpPr/>
          <p:nvPr/>
        </p:nvSpPr>
        <p:spPr>
          <a:xfrm>
            <a:off x="932688" y="135449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①降低运输速度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②方便居民出行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③减少运输总量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④减轻交通污染</a:t>
            </a:r>
            <a:endParaRPr lang="en-US" altLang="zh-CN" sz="2800" spc="-100" dirty="0"/>
          </a:p>
        </p:txBody>
      </p:sp>
      <p:sp>
        <p:nvSpPr>
          <p:cNvPr id="5" name="QC_4_BD.29_3#48c1a87a4.choices?pid=dea9b4310&amp;color=0,0,0&amp;vtp=1&amp;bbb=1"/>
          <p:cNvSpPr/>
          <p:nvPr/>
        </p:nvSpPr>
        <p:spPr>
          <a:xfrm>
            <a:off x="932688" y="198568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1_1#f2ac3ea8b?pid=3806c794b&amp;color=0,0,0&amp;vtp=1&amp;bt=1&amp;bbb=1&amp;hb=1"/>
          <p:cNvSpPr/>
          <p:nvPr/>
        </p:nvSpPr>
        <p:spPr>
          <a:xfrm>
            <a:off x="932688" y="720000"/>
            <a:ext cx="10323576" cy="31175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福建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）阅读图文材料，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完成下列问题。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某中学生利用泡沫球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竹签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铁丝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记号笔和橡皮泥等器材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制作简易地球仪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并演示地球自转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1-12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示意简易地球仪及其制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作步骤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QO_3_BD.31_2#f2ac3ea8b?colgroup=28&amp;pid=3806c794b&amp;color=0,0,0&amp;mp=1&amp;vtp=1&amp;bt=1&amp;bbb=1&amp;hb=1"/>
          <p:cNvGraphicFramePr>
            <a:graphicFrameLocks noGrp="1"/>
          </p:cNvGraphicFramePr>
          <p:nvPr/>
        </p:nvGraphicFramePr>
        <p:xfrm>
          <a:off x="932688" y="720000"/>
          <a:ext cx="10296144" cy="4525836"/>
        </p:xfrm>
        <a:graphic>
          <a:graphicData uri="http://schemas.openxmlformats.org/drawingml/2006/table">
            <a:tbl>
              <a:tblPr/>
              <a:tblGrid>
                <a:gridCol w="10296144"/>
              </a:tblGrid>
              <a:tr h="4525836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制作步骤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用橡皮泥制作底座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在泡沫球上选取某点为南极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再找到另一端的对称点为北极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用竹签穿过南北极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把铁丝弯成弧形支架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并将竹签两端连接固定在支架上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将铁丝支架与底座连接牢固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⑤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调整支架角度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使竹签与桌面垂直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⑥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画出经纬线并标注经纬度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endParaRPr lang="en-US" altLang="zh-CN" sz="1200" spc="-1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144b8e46.fixed?pid=e21ad13f0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8000" dirty="0"/>
          </a:p>
        </p:txBody>
      </p:sp>
      <p:sp>
        <p:nvSpPr>
          <p:cNvPr id="3" name="C_2_BD#a144b8e46.fixed?pid=e21ad13f0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7200" dirty="0"/>
          </a:p>
        </p:txBody>
      </p:sp>
      <p:sp>
        <p:nvSpPr>
          <p:cNvPr id="4" name="C_2#a144b8e46.fixed?pid=e21ad13f0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a144b8e46.fixed?lid=a144b8e46&amp;pid=e21ad13f0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a144b8e46.fixed?lid=b69310d18&amp;pid=e21ad13f0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a144b8e46.fixed?lid=b9019ed8b&amp;pid=e21ad13f0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a144b8e46.fixed?lid=39aea80cf&amp;pid=e21ad13f0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a144b8e46.fixed?lid=8f6d1853b&amp;pid=e21ad13f0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a144b8e46.fixed?lid=3806c794b&amp;pid=e21ad13f0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31_3#f2ac3ea8b?iti=11&amp;htil=5&amp;pid=3806c794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2792" y="738288"/>
            <a:ext cx="2615184" cy="353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3_BD.31_4#f2ac3ea8b?iti=11&amp;htil=5&amp;pid=3806c794b&amp;color=0,0,0&amp;vtp=1&amp;bbb=1&amp;hb=1"/>
          <p:cNvSpPr/>
          <p:nvPr/>
        </p:nvSpPr>
        <p:spPr>
          <a:xfrm>
            <a:off x="8604249" y="4392586"/>
            <a:ext cx="2651760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1-12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简易地球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仪及其制作步骤</a:t>
            </a:r>
            <a:endParaRPr lang="en-US" altLang="zh-CN" sz="2800" dirty="0"/>
          </a:p>
        </p:txBody>
      </p:sp>
      <p:sp>
        <p:nvSpPr>
          <p:cNvPr id="4" name="QO_4_BD.32_1#d303dde67?htil=5&amp;pid=f2ac3ea8b&amp;color=0,0,0&amp;vtp=1&amp;bt=1&amp;bbb=1&amp;hb=1"/>
          <p:cNvSpPr/>
          <p:nvPr/>
        </p:nvSpPr>
        <p:spPr>
          <a:xfrm>
            <a:off x="932688" y="720000"/>
            <a:ext cx="757123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步骤③～⑤中有一处制作错误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，指出其序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号并更正错误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。（4分）</a:t>
            </a:r>
            <a:endParaRPr lang="en-US" altLang="zh-CN" sz="2800" dirty="0"/>
          </a:p>
        </p:txBody>
      </p:sp>
      <p:sp>
        <p:nvSpPr>
          <p:cNvPr id="5" name="QO_4_AN.33_1#d303dde67?htil=5&amp;pid=f2ac3ea8b&amp;color=0,0,0&amp;vtp=1&amp;bbb=1&amp;hb=1"/>
          <p:cNvSpPr/>
          <p:nvPr/>
        </p:nvSpPr>
        <p:spPr>
          <a:xfrm>
            <a:off x="932688" y="2003525"/>
            <a:ext cx="757123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⑤。（2分）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应更正为“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调整支架角度，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使竹签与桌面成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66.5°角”。（2分）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4_1#a270b22b5?pid=f2ac3ea8b&amp;color=0,0,0&amp;vtp=1&amp;bt=1&amp;bbb=1&amp;hb=1"/>
          <p:cNvSpPr/>
          <p:nvPr/>
        </p:nvSpPr>
        <p:spPr>
          <a:xfrm>
            <a:off x="932688" y="720000"/>
            <a:ext cx="10323576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a、b、c、d四条经线中有一处经度标注错误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，指出错误经线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字母并更正经度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。（4分）</a:t>
            </a:r>
            <a:endParaRPr lang="en-US" altLang="zh-CN" sz="2800" dirty="0"/>
          </a:p>
        </p:txBody>
      </p:sp>
      <p:sp>
        <p:nvSpPr>
          <p:cNvPr id="3" name="QO_4_AN.35_1#a270b22b5?pid=f2ac3ea8b&amp;color=0,0,0&amp;vtp=1&amp;bbb=1"/>
          <p:cNvSpPr/>
          <p:nvPr/>
        </p:nvSpPr>
        <p:spPr>
          <a:xfrm>
            <a:off x="932688" y="1925230"/>
            <a:ext cx="10323576" cy="5346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a。（2分）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应更正为“30°W”。（2分）</a:t>
            </a:r>
            <a:endParaRPr lang="en-US" altLang="zh-CN" sz="2800" dirty="0"/>
          </a:p>
        </p:txBody>
      </p:sp>
      <p:sp>
        <p:nvSpPr>
          <p:cNvPr id="4" name="QB_4_BD.36_1#a3d04f6a7?pid=f2ac3ea8b&amp;color=0,0,0&amp;vtp=1&amp;bbb=1&amp;hb=1"/>
          <p:cNvSpPr/>
          <p:nvPr/>
        </p:nvSpPr>
        <p:spPr>
          <a:xfrm>
            <a:off x="932688" y="2531591"/>
            <a:ext cx="10323576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该学生利用自制地球仪演示地球自转，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从北极上空俯视时，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泡沫球呈现的旋转方向是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时针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。地球自转一周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，经历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的时长约为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2分）</a:t>
            </a:r>
            <a:endParaRPr lang="en-US" altLang="zh-CN" sz="2800" dirty="0"/>
          </a:p>
        </p:txBody>
      </p:sp>
      <p:sp>
        <p:nvSpPr>
          <p:cNvPr id="5" name="QB_4_AN.37_1#a3d04f6a7.blank?pid=f2ac3ea8b&amp;color=0,0,0&amp;vpa=18&amp;vtp=1&amp;bbb=1"/>
          <p:cNvSpPr/>
          <p:nvPr/>
        </p:nvSpPr>
        <p:spPr>
          <a:xfrm>
            <a:off x="4872069" y="3115283"/>
            <a:ext cx="1865313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逆（1分）</a:t>
            </a:r>
            <a:endParaRPr lang="en-US" altLang="zh-CN" sz="2800" dirty="0"/>
          </a:p>
        </p:txBody>
      </p:sp>
      <p:sp>
        <p:nvSpPr>
          <p:cNvPr id="6" name="QB_4_AN.38_1#a3d04f6a7.blank?pid=f2ac3ea8b&amp;color=0,0,0&amp;vpa=19&amp;vtp=1&amp;bbb=1"/>
          <p:cNvSpPr/>
          <p:nvPr/>
        </p:nvSpPr>
        <p:spPr>
          <a:xfrm>
            <a:off x="2728944" y="3702785"/>
            <a:ext cx="4184650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1天（或24小时）（1分）</a:t>
            </a:r>
            <a:endParaRPr lang="en-US" altLang="zh-CN" sz="2800" dirty="0"/>
          </a:p>
        </p:txBody>
      </p:sp>
      <p:sp>
        <p:nvSpPr>
          <p:cNvPr id="7" name="QB_4_BD.39_1#6e1b9a992?pid=f2ac3ea8b&amp;color=0,0,0&amp;vtp=1&amp;bbb=1&amp;hb=1"/>
          <p:cNvSpPr/>
          <p:nvPr/>
        </p:nvSpPr>
        <p:spPr>
          <a:xfrm>
            <a:off x="932688" y="4334991"/>
            <a:ext cx="10323576" cy="17442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该学生准备利用自制地球仪演示昼夜更替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，还应补充的一项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器材是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，其作用是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2分）</a:t>
            </a:r>
            <a:endParaRPr lang="en-US" altLang="zh-CN" sz="2800" dirty="0"/>
          </a:p>
        </p:txBody>
      </p:sp>
      <p:sp>
        <p:nvSpPr>
          <p:cNvPr id="8" name="QB_4_AN.40_1#6e1b9a992.blank?pid=f2ac3ea8b&amp;color=0,0,0&amp;vpa=20&amp;vtp=1&amp;bbb=1"/>
          <p:cNvSpPr/>
          <p:nvPr/>
        </p:nvSpPr>
        <p:spPr>
          <a:xfrm>
            <a:off x="2001869" y="4918683"/>
            <a:ext cx="5794375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手电筒（或蜡烛或台灯等）（1分）</a:t>
            </a:r>
            <a:endParaRPr lang="en-US" altLang="zh-CN" sz="2800" dirty="0"/>
          </a:p>
        </p:txBody>
      </p:sp>
      <p:sp>
        <p:nvSpPr>
          <p:cNvPr id="9" name="QB_4_AN.41_1#6e1b9a992.blank?pid=f2ac3ea8b&amp;color=0,0,0&amp;vpa=21&amp;vtp=1&amp;bbb=1&amp;hb=1"/>
          <p:cNvSpPr/>
          <p:nvPr/>
        </p:nvSpPr>
        <p:spPr>
          <a:xfrm>
            <a:off x="932689" y="4918683"/>
            <a:ext cx="10323321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模拟太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阳光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  <p:bldP spid="6" grpId="0" animBg="1" build="p"/>
      <p:bldP spid="8" grpId="0" animBg="1" build="p"/>
      <p:bldP spid="9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d7e62d5eb?pid=a144b8e46&amp;color=0,0,0&amp;vtp=1&amp;bt=1&amp;bbb=1&amp;hb=1"/>
          <p:cNvSpPr/>
          <p:nvPr/>
        </p:nvSpPr>
        <p:spPr>
          <a:xfrm>
            <a:off x="932688" y="720000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本专题通常会以某一国际热点事件为背景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，考查事件发生地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的经纬度位置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、半球位置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，事件发生当日地球在公转轨道中所处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的位置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，以及地球运动所产生的地理现象等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，从生活实际或地理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实验角度出发考查经纬网的判读和应用，以及地球运动对人们生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产和生活的影响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，注重对学生读图技能和实践能力的考查。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69310d18.fixed?pid=e21ad13f0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8000" dirty="0"/>
          </a:p>
        </p:txBody>
      </p:sp>
      <p:sp>
        <p:nvSpPr>
          <p:cNvPr id="3" name="C_2_BD#b69310d18.fixed?pid=e21ad13f0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7200" dirty="0"/>
          </a:p>
        </p:txBody>
      </p:sp>
      <p:sp>
        <p:nvSpPr>
          <p:cNvPr id="4" name="C_2#b69310d18.fixed?pid=e21ad13f0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b69310d18.fixed?lid=a144b8e46&amp;pid=e21ad13f0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b69310d18.fixed?lid=b69310d18&amp;pid=e21ad13f0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b69310d18.fixed?lid=b9019ed8b&amp;pid=e21ad13f0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b69310d18.fixed?lid=39aea80cf&amp;pid=e21ad13f0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b69310d18.fixed?lid=8f6d1853b&amp;pid=e21ad13f0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b69310d18.fixed?lid=3806c794b&amp;pid=e21ad13f0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B_3_BD.1_1#d0c03f633?iti=1&amp;pid=b69310d18&amp;color=0,0,0&amp;tib=255,255,255&amp;iip=1&amp;vip=1#10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189" y="176250"/>
            <a:ext cx="10277856" cy="481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3_AN.2_1#d0c03f633.blank?pid=b69310d18&amp;color=0,0,0&amp;vpa=1&amp;vtp=1"/>
          <p:cNvSpPr/>
          <p:nvPr/>
        </p:nvSpPr>
        <p:spPr>
          <a:xfrm>
            <a:off x="9262365" y="368274"/>
            <a:ext cx="879162" cy="292608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银河系</a:t>
            </a:r>
            <a:endParaRPr lang="en-US" altLang="zh-CN" sz="2100" dirty="0"/>
          </a:p>
        </p:txBody>
      </p:sp>
      <p:sp>
        <p:nvSpPr>
          <p:cNvPr id="6" name="QB_3_AN.3_1#d0c03f633.blank?pid=b69310d18&amp;color=0,0,0&amp;vpa=2&amp;vtp=1"/>
          <p:cNvSpPr/>
          <p:nvPr/>
        </p:nvSpPr>
        <p:spPr>
          <a:xfrm>
            <a:off x="2870709" y="1108938"/>
            <a:ext cx="685800" cy="26517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球体</a:t>
            </a:r>
            <a:endParaRPr lang="en-US" altLang="zh-CN" sz="2100" dirty="0"/>
          </a:p>
        </p:txBody>
      </p:sp>
      <p:sp>
        <p:nvSpPr>
          <p:cNvPr id="7" name="QB_3_AN.4_1#d0c03f633.blank?pid=b69310d18&amp;color=0,0,0&amp;vpa=3&amp;vtp=1"/>
          <p:cNvSpPr/>
          <p:nvPr/>
        </p:nvSpPr>
        <p:spPr>
          <a:xfrm>
            <a:off x="1636269" y="1447266"/>
            <a:ext cx="774422" cy="265176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1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371</a:t>
            </a:r>
            <a:endParaRPr lang="en-US" altLang="zh-CN" sz="2100" dirty="0"/>
          </a:p>
        </p:txBody>
      </p:sp>
      <p:sp>
        <p:nvSpPr>
          <p:cNvPr id="8" name="QB_3_AN.5_1#d0c03f633.blank?pid=b69310d18&amp;color=0,0,0&amp;vpa=4&amp;vtp=1"/>
          <p:cNvSpPr/>
          <p:nvPr/>
        </p:nvSpPr>
        <p:spPr>
          <a:xfrm>
            <a:off x="1645413" y="1849602"/>
            <a:ext cx="621792" cy="21031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4万</a:t>
            </a:r>
            <a:endParaRPr lang="en-US" altLang="zh-CN" sz="2100" dirty="0"/>
          </a:p>
        </p:txBody>
      </p:sp>
      <p:sp>
        <p:nvSpPr>
          <p:cNvPr id="9" name="QB_3_AN.6_1#d0c03f633.blank?pid=b69310d18&amp;color=0,0,0&amp;vpa=5&amp;vtp=1"/>
          <p:cNvSpPr/>
          <p:nvPr/>
        </p:nvSpPr>
        <p:spPr>
          <a:xfrm>
            <a:off x="1553973" y="2206218"/>
            <a:ext cx="777240" cy="310896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5.1亿</a:t>
            </a:r>
            <a:endParaRPr lang="en-US" altLang="zh-CN" sz="2100" dirty="0"/>
          </a:p>
        </p:txBody>
      </p:sp>
      <p:sp>
        <p:nvSpPr>
          <p:cNvPr id="10" name="QB_3_AN.7_1#d0c03f633.blank?pid=b69310d18&amp;color=0,0,0&amp;vpa=6&amp;vtp=1"/>
          <p:cNvSpPr/>
          <p:nvPr/>
        </p:nvSpPr>
        <p:spPr>
          <a:xfrm>
            <a:off x="2331213" y="4592802"/>
            <a:ext cx="539496" cy="228600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定向</a:t>
            </a:r>
            <a:endParaRPr lang="en-US" altLang="zh-CN" sz="2100" dirty="0"/>
          </a:p>
        </p:txBody>
      </p:sp>
      <p:sp>
        <p:nvSpPr>
          <p:cNvPr id="11" name="QB_3_AN.8_1#d0c03f633.blank?pid=b69310d18&amp;color=0,0,0&amp;vpa=7&amp;vtp=1"/>
          <p:cNvSpPr/>
          <p:nvPr/>
        </p:nvSpPr>
        <p:spPr>
          <a:xfrm>
            <a:off x="8924291" y="1986127"/>
            <a:ext cx="842586" cy="219456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地轴</a:t>
            </a:r>
            <a:endParaRPr lang="en-US" altLang="zh-CN" sz="2100" dirty="0"/>
          </a:p>
        </p:txBody>
      </p:sp>
      <p:sp>
        <p:nvSpPr>
          <p:cNvPr id="12" name="QB_3_AN.9_1#d0c03f633.blank?pid=b69310d18&amp;color=0,0,0&amp;vpa=8&amp;vtp=1"/>
          <p:cNvSpPr/>
          <p:nvPr/>
        </p:nvSpPr>
        <p:spPr>
          <a:xfrm>
            <a:off x="8539989" y="2320010"/>
            <a:ext cx="1399032" cy="237744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自西向东</a:t>
            </a:r>
            <a:endParaRPr lang="en-US" altLang="zh-CN" sz="2100" dirty="0"/>
          </a:p>
        </p:txBody>
      </p:sp>
      <p:sp>
        <p:nvSpPr>
          <p:cNvPr id="13" name="QB_3_AN.10_1#d0c03f633.blank?pid=b69310d18&amp;color=0,0,0&amp;vpa=9&amp;vtp=1"/>
          <p:cNvSpPr/>
          <p:nvPr/>
        </p:nvSpPr>
        <p:spPr>
          <a:xfrm>
            <a:off x="8539989" y="2717520"/>
            <a:ext cx="795528" cy="219456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一天</a:t>
            </a:r>
            <a:endParaRPr lang="en-US" altLang="zh-CN" sz="2100" dirty="0"/>
          </a:p>
        </p:txBody>
      </p:sp>
      <p:sp>
        <p:nvSpPr>
          <p:cNvPr id="14" name="QB_3_AN.11_1#d0c03f633.blank?pid=b69310d18&amp;color=0,0,0&amp;vpa=10&amp;vtp=1"/>
          <p:cNvSpPr/>
          <p:nvPr/>
        </p:nvSpPr>
        <p:spPr>
          <a:xfrm>
            <a:off x="8924290" y="3495040"/>
            <a:ext cx="676910" cy="151765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太阳</a:t>
            </a:r>
            <a:endParaRPr lang="en-US" altLang="zh-CN" sz="2100" dirty="0"/>
          </a:p>
        </p:txBody>
      </p:sp>
      <p:sp>
        <p:nvSpPr>
          <p:cNvPr id="4" name="QB_3_BD.1_2#d0c03f633?iti=1&amp;pid=b69310d18&amp;color=0,0,0&amp;vtp=1&amp;bbb=1"/>
          <p:cNvSpPr/>
          <p:nvPr/>
        </p:nvSpPr>
        <p:spPr>
          <a:xfrm>
            <a:off x="4523804" y="5122138"/>
            <a:ext cx="32226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地球思维导图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9019ed8b.fixed?pid=e21ad13f0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8000" dirty="0"/>
          </a:p>
        </p:txBody>
      </p:sp>
      <p:sp>
        <p:nvSpPr>
          <p:cNvPr id="3" name="C_2_BD#b9019ed8b.fixed?pid=e21ad13f0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7200" dirty="0"/>
          </a:p>
        </p:txBody>
      </p:sp>
      <p:sp>
        <p:nvSpPr>
          <p:cNvPr id="4" name="C_2#b9019ed8b.fixed?pid=e21ad13f0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b9019ed8b.fixed?lid=a144b8e46&amp;pid=e21ad13f0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b9019ed8b.fixed?lid=b69310d18&amp;pid=e21ad13f0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b9019ed8b.fixed?lid=b9019ed8b&amp;pid=e21ad13f0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b9019ed8b.fixed?lid=39aea80cf&amp;pid=e21ad13f0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b9019ed8b.fixed?lid=8f6d1853b&amp;pid=e21ad13f0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b9019ed8b.fixed?lid=3806c794b&amp;pid=e21ad13f0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fd3e94f1?pid=b9019ed8b&amp;color=0,0,0&amp;vtp=1&amp;bt=1&amp;bb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1.地球的宇宙环境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1）地球所处的宇宙环境。</a:t>
            </a:r>
            <a:endParaRPr lang="en-US" altLang="zh-CN" sz="2800" dirty="0"/>
          </a:p>
        </p:txBody>
      </p:sp>
      <p:pic>
        <p:nvPicPr>
          <p:cNvPr id="3" name="P_3_BD#8fd3e94f1?iti=2&amp;pid=b9019ed8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99032" y="2057437"/>
            <a:ext cx="9390888" cy="185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8fd3e94f1?iti=2&amp;pid=b9019ed8b&amp;color=0,0,0&amp;vtp=1&amp;bbb=1"/>
          <p:cNvSpPr/>
          <p:nvPr/>
        </p:nvSpPr>
        <p:spPr>
          <a:xfrm>
            <a:off x="3949764" y="4040669"/>
            <a:ext cx="42894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图1-2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地球所处的宇宙环境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3803</Words>
  <Application>WPS 演示</Application>
  <PresentationFormat>宽屏</PresentationFormat>
  <Paragraphs>535</Paragraphs>
  <Slides>42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7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Calibri</vt:lpstr>
      <vt:lpstr>Arial Unicode MS</vt:lpstr>
      <vt:lpstr>等线</vt:lpstr>
      <vt:lpstr>楷体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WPS_1767008123</cp:lastModifiedBy>
  <cp:revision>6</cp:revision>
  <dcterms:created xsi:type="dcterms:W3CDTF">2026-02-26T09:59:00Z</dcterms:created>
  <dcterms:modified xsi:type="dcterms:W3CDTF">2026-02-27T03:51:49Z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041AF90F745D46D9BA5A65FC3DA01723_12</vt:lpwstr>
  </property>
</Properties>
</file>