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5" d="100"/>
          <a:sy n="65" d="100"/>
        </p:scale>
        <p:origin x="72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32851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4.xml"/><Relationship Id="rId3" Type="http://schemas.openxmlformats.org/officeDocument/2006/relationships/slide" Target="../slides/slide3.xml"/><Relationship Id="rId7" Type="http://schemas.openxmlformats.org/officeDocument/2006/relationships/slide" Target="../slides/slide2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1.xml"/><Relationship Id="rId5" Type="http://schemas.openxmlformats.org/officeDocument/2006/relationships/slide" Target="../slides/slide20.xml"/><Relationship Id="rId4" Type="http://schemas.openxmlformats.org/officeDocument/2006/relationships/image" Target="../media/image6.png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3.xml"/><Relationship Id="rId3" Type="http://schemas.openxmlformats.org/officeDocument/2006/relationships/slide" Target="../slides/slide3.xml"/><Relationship Id="rId7" Type="http://schemas.openxmlformats.org/officeDocument/2006/relationships/slide" Target="../slides/slide3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0.xml"/><Relationship Id="rId5" Type="http://schemas.openxmlformats.org/officeDocument/2006/relationships/slide" Target="../slides/slide29.xml"/><Relationship Id="rId10" Type="http://schemas.openxmlformats.org/officeDocument/2006/relationships/slide" Target="../slides/slide35.xml"/><Relationship Id="rId4" Type="http://schemas.openxmlformats.org/officeDocument/2006/relationships/image" Target="../media/image6.png"/><Relationship Id="rId9" Type="http://schemas.openxmlformats.org/officeDocument/2006/relationships/slide" Target="../slides/slide34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f919e33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  <p:sp>
        <p:nvSpPr>
          <p:cNvPr id="4" name="C_0#auto_editor_catalog_7?lid=058c532d9&amp;cid=058c532d9&amp;vtp=1">
            <a:hlinkClick r:id="rId5" action="ppaction://hlinksldjump"/>
          </p:cNvPr>
          <p:cNvSpPr/>
          <p:nvPr/>
        </p:nvSpPr>
        <p:spPr>
          <a:xfrm>
            <a:off x="521208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</a:t>
            </a:r>
            <a:endParaRPr lang="en-US" sz="1600" dirty="0"/>
          </a:p>
        </p:txBody>
      </p:sp>
      <p:sp>
        <p:nvSpPr>
          <p:cNvPr id="5" name="C_0#auto_editor_catalog_7?lid=c14e0e842&amp;cid=c14e0e842&amp;vtp=1">
            <a:hlinkClick r:id="rId6" action="ppaction://hlinksldjump"/>
          </p:cNvPr>
          <p:cNvSpPr/>
          <p:nvPr/>
        </p:nvSpPr>
        <p:spPr>
          <a:xfrm>
            <a:off x="568756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</a:t>
            </a:r>
            <a:endParaRPr lang="en-US" sz="1600" dirty="0"/>
          </a:p>
        </p:txBody>
      </p:sp>
      <p:sp>
        <p:nvSpPr>
          <p:cNvPr id="6" name="C_0#auto_editor_catalog_7?lid=f21c3355f&amp;cid=f21c3355f&amp;vtp=1">
            <a:hlinkClick r:id="rId7" action="ppaction://hlinksldjump"/>
          </p:cNvPr>
          <p:cNvSpPr/>
          <p:nvPr/>
        </p:nvSpPr>
        <p:spPr>
          <a:xfrm>
            <a:off x="615391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3</a:t>
            </a:r>
            <a:endParaRPr lang="en-US" sz="1600" dirty="0"/>
          </a:p>
        </p:txBody>
      </p:sp>
      <p:sp>
        <p:nvSpPr>
          <p:cNvPr id="7" name="C_0#auto_editor_catalog_7?lid=1e1205d4d&amp;cid=1e1205d4d&amp;vtp=1">
            <a:hlinkClick r:id="rId8" action="ppaction://hlinksldjump"/>
          </p:cNvPr>
          <p:cNvSpPr/>
          <p:nvPr/>
        </p:nvSpPr>
        <p:spPr>
          <a:xfrm>
            <a:off x="662940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4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2b01118d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  <p:sp>
        <p:nvSpPr>
          <p:cNvPr id="4" name="C_0#auto_editor_catalog_12?lid=ccb173057&amp;cid=ccb173057&amp;vtp=1">
            <a:hlinkClick r:id="rId5" action="ppaction://hlinksldjump"/>
          </p:cNvPr>
          <p:cNvSpPr/>
          <p:nvPr/>
        </p:nvSpPr>
        <p:spPr>
          <a:xfrm>
            <a:off x="427024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1</a:t>
            </a:r>
            <a:endParaRPr lang="en-US" sz="1600" dirty="0"/>
          </a:p>
        </p:txBody>
      </p:sp>
      <p:sp>
        <p:nvSpPr>
          <p:cNvPr id="5" name="C_0#auto_editor_catalog_12?lid=91458b00e&amp;cid=91458b00e&amp;vtp=1">
            <a:hlinkClick r:id="rId6" action="ppaction://hlinksldjump"/>
          </p:cNvPr>
          <p:cNvSpPr/>
          <p:nvPr/>
        </p:nvSpPr>
        <p:spPr>
          <a:xfrm>
            <a:off x="474573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2</a:t>
            </a:r>
            <a:endParaRPr lang="en-US" sz="1600" dirty="0"/>
          </a:p>
        </p:txBody>
      </p:sp>
      <p:sp>
        <p:nvSpPr>
          <p:cNvPr id="6" name="C_0#auto_editor_catalog_12?lid=e5d8cc1d3&amp;cid=e5d8cc1d3&amp;vtp=1">
            <a:hlinkClick r:id="rId7" action="ppaction://hlinksldjump"/>
          </p:cNvPr>
          <p:cNvSpPr/>
          <p:nvPr/>
        </p:nvSpPr>
        <p:spPr>
          <a:xfrm>
            <a:off x="521208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3</a:t>
            </a:r>
            <a:endParaRPr lang="en-US" sz="1600" dirty="0"/>
          </a:p>
        </p:txBody>
      </p:sp>
      <p:sp>
        <p:nvSpPr>
          <p:cNvPr id="7" name="C_0#auto_editor_catalog_12?lid=1e2b5a8f2&amp;cid=1e2b5a8f2&amp;vtp=1">
            <a:hlinkClick r:id="rId7" action="ppaction://hlinksldjump"/>
          </p:cNvPr>
          <p:cNvSpPr/>
          <p:nvPr/>
        </p:nvSpPr>
        <p:spPr>
          <a:xfrm>
            <a:off x="568756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4</a:t>
            </a:r>
            <a:endParaRPr lang="en-US" sz="1600" dirty="0"/>
          </a:p>
        </p:txBody>
      </p:sp>
      <p:sp>
        <p:nvSpPr>
          <p:cNvPr id="8" name="C_0#auto_editor_catalog_12?lid=6a316d9d9&amp;cid=6a316d9d9&amp;vtp=1">
            <a:hlinkClick r:id="rId7" action="ppaction://hlinksldjump"/>
          </p:cNvPr>
          <p:cNvSpPr/>
          <p:nvPr/>
        </p:nvSpPr>
        <p:spPr>
          <a:xfrm>
            <a:off x="615391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5</a:t>
            </a:r>
            <a:endParaRPr lang="en-US" sz="1600" dirty="0"/>
          </a:p>
        </p:txBody>
      </p:sp>
      <p:sp>
        <p:nvSpPr>
          <p:cNvPr id="9" name="C_0#auto_editor_catalog_12?lid=49ee9d036&amp;cid=49ee9d036&amp;vtp=1">
            <a:hlinkClick r:id="rId8" action="ppaction://hlinksldjump"/>
          </p:cNvPr>
          <p:cNvSpPr/>
          <p:nvPr/>
        </p:nvSpPr>
        <p:spPr>
          <a:xfrm>
            <a:off x="662940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6</a:t>
            </a:r>
            <a:endParaRPr lang="en-US" sz="1600" dirty="0"/>
          </a:p>
        </p:txBody>
      </p:sp>
      <p:sp>
        <p:nvSpPr>
          <p:cNvPr id="10" name="C_0#auto_editor_catalog_12?lid=995b4304d&amp;cid=995b4304d&amp;vtp=1">
            <a:hlinkClick r:id="rId9" action="ppaction://hlinksldjump"/>
          </p:cNvPr>
          <p:cNvSpPr/>
          <p:nvPr/>
        </p:nvSpPr>
        <p:spPr>
          <a:xfrm>
            <a:off x="7095744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7</a:t>
            </a:r>
            <a:endParaRPr lang="en-US" sz="1600" dirty="0"/>
          </a:p>
        </p:txBody>
      </p:sp>
      <p:sp>
        <p:nvSpPr>
          <p:cNvPr id="11" name="C_0#auto_editor_catalog_12?lid=661c725de&amp;cid=661c725de&amp;vtp=1">
            <a:hlinkClick r:id="rId10" action="ppaction://hlinksldjump"/>
          </p:cNvPr>
          <p:cNvSpPr/>
          <p:nvPr/>
        </p:nvSpPr>
        <p:spPr>
          <a:xfrm>
            <a:off x="757123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itchFamily="34" charset="0"/>
                <a:ea typeface="微软雅黑" pitchFamily="34" charset="-122"/>
                <a:cs typeface="Times New Roman" pitchFamily="34" charset="-120"/>
              </a:rPr>
              <a:t>8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7cf2eefb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dc1087e4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3009de1e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e05bdef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98d863a8aa9c3a59a07fd93#tid=699e6699755a509d69ba7007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SimHei" pitchFamily="34" charset="0"/>
                <a:ea typeface="SimHei" pitchFamily="34" charset="-122"/>
                <a:cs typeface="SimHei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" Target="slide4.xml"/><Relationship Id="rId7" Type="http://schemas.openxmlformats.org/officeDocument/2006/relationships/slide" Target="slide2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8.xml"/><Relationship Id="rId5" Type="http://schemas.openxmlformats.org/officeDocument/2006/relationships/slide" Target="slide11.xml"/><Relationship Id="rId4" Type="http://schemas.openxmlformats.org/officeDocument/2006/relationships/slide" Target="slide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" Target="slide4.xml"/><Relationship Id="rId7" Type="http://schemas.openxmlformats.org/officeDocument/2006/relationships/slide" Target="slide25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8.xml"/><Relationship Id="rId5" Type="http://schemas.openxmlformats.org/officeDocument/2006/relationships/slide" Target="slide11.xml"/><Relationship Id="rId4" Type="http://schemas.openxmlformats.org/officeDocument/2006/relationships/slide" Target="slide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" Target="slide4.xml"/><Relationship Id="rId7" Type="http://schemas.openxmlformats.org/officeDocument/2006/relationships/slide" Target="slide25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8.xml"/><Relationship Id="rId5" Type="http://schemas.openxmlformats.org/officeDocument/2006/relationships/slide" Target="slide11.xml"/><Relationship Id="rId4" Type="http://schemas.openxmlformats.org/officeDocument/2006/relationships/slide" Target="slide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" Target="slide4.xml"/><Relationship Id="rId7" Type="http://schemas.openxmlformats.org/officeDocument/2006/relationships/slide" Target="slide25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8.xml"/><Relationship Id="rId5" Type="http://schemas.openxmlformats.org/officeDocument/2006/relationships/slide" Target="slide11.xml"/><Relationship Id="rId4" Type="http://schemas.openxmlformats.org/officeDocument/2006/relationships/slide" Target="slide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slide" Target="slide4.xml"/><Relationship Id="rId7" Type="http://schemas.openxmlformats.org/officeDocument/2006/relationships/slide" Target="slide18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1.xml"/><Relationship Id="rId5" Type="http://schemas.openxmlformats.org/officeDocument/2006/relationships/slide" Target="slide6.xml"/><Relationship Id="rId4" Type="http://schemas.openxmlformats.org/officeDocument/2006/relationships/image" Target="../media/image8.png"/><Relationship Id="rId9" Type="http://schemas.openxmlformats.org/officeDocument/2006/relationships/slide" Target="slide2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" Target="slide4.xml"/><Relationship Id="rId7" Type="http://schemas.openxmlformats.org/officeDocument/2006/relationships/slide" Target="slide2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8.xml"/><Relationship Id="rId5" Type="http://schemas.openxmlformats.org/officeDocument/2006/relationships/slide" Target="slide11.xml"/><Relationship Id="rId4" Type="http://schemas.openxmlformats.org/officeDocument/2006/relationships/slide" Target="slide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" Target="slide4.xml"/><Relationship Id="rId7" Type="http://schemas.openxmlformats.org/officeDocument/2006/relationships/slide" Target="slide2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8.xml"/><Relationship Id="rId5" Type="http://schemas.openxmlformats.org/officeDocument/2006/relationships/slide" Target="slide11.xml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&amp;si=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&amp;si=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3#79e958320?iti=1&amp;pid=dc1087e4e&amp;color=0,0,0&amp;mp=1&amp;tib=255,255,255&amp;vip=8#8&amp;vtp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2688" y="720000"/>
            <a:ext cx="7370064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3#79e958320?iti=1&amp;pid=dc1087e4e&amp;color=0,0,0&amp;mp=1&amp;vtp=1&amp;bbb=1"/>
          <p:cNvSpPr/>
          <p:nvPr/>
        </p:nvSpPr>
        <p:spPr>
          <a:xfrm>
            <a:off x="2561908" y="5419000"/>
            <a:ext cx="4111625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图16-1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南方地区思维导图</a:t>
            </a:r>
            <a:endParaRPr lang="en-US" altLang="zh-CN" sz="2800" dirty="0"/>
          </a:p>
        </p:txBody>
      </p:sp>
      <p:sp>
        <p:nvSpPr>
          <p:cNvPr id="5" name="QB_3_AN.8_1#79e958320.blank?pid=dc1087e4e&amp;color=0,0,0&amp;mp=1&amp;vpa=8&amp;vtp=1"/>
          <p:cNvSpPr/>
          <p:nvPr/>
        </p:nvSpPr>
        <p:spPr>
          <a:xfrm>
            <a:off x="4297680" y="2841408"/>
            <a:ext cx="923544" cy="237744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广东</a:t>
            </a:r>
            <a:endParaRPr lang="en-US" altLang="zh-CN" sz="2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&amp;si=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3009de1ef.fixed?pid=6d13b750c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03</a:t>
            </a:r>
            <a:endParaRPr lang="en-US" altLang="zh-CN" sz="8000" dirty="0"/>
          </a:p>
        </p:txBody>
      </p:sp>
      <p:sp>
        <p:nvSpPr>
          <p:cNvPr id="3" name="C_2_BD#3009de1ef.fixed?pid=6d13b750c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重点点击</a:t>
            </a:r>
            <a:endParaRPr lang="en-US" altLang="zh-CN" sz="7200" dirty="0"/>
          </a:p>
        </p:txBody>
      </p:sp>
      <p:sp>
        <p:nvSpPr>
          <p:cNvPr id="4" name="C_2#3009de1ef.fixed?pid=6d13b750c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3009de1ef.fixed?lid=7cf2eefbb&amp;pid=6d13b750c&amp;color=0,0,0&amp;vtp=1&amp;bbb=1">
            <a:hlinkClick r:id="rId3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3009de1ef.fixed?lid=dc1087e4e&amp;pid=6d13b750c&amp;color=0,0,0&amp;vtp=1&amp;bbb=1">
            <a:hlinkClick r:id="rId4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3009de1ef.fixed?lid=3009de1ef&amp;pid=6d13b750c&amp;color=0,0,0&amp;vtp=1&amp;bbb=1">
            <a:hlinkClick r:id="rId5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3009de1ef.fixed?lid=f919e3367&amp;pid=6d13b750c&amp;color=0,0,0&amp;vtp=1&amp;bbb=1">
            <a:hlinkClick r:id="rId6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3009de1ef.fixed?lid=e05bdefe3&amp;pid=6d13b750c&amp;color=0,0,0&amp;vtp=1&amp;bbb=1">
            <a:hlinkClick r:id="rId7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3009de1ef.fixed?lid=2b01118db&amp;pid=6d13b750c&amp;color=0,0,0&amp;vtp=1&amp;bbb=1">
            <a:hlinkClick r:id="rId8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&amp;si=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93f8d873f?pid=3009de1ef&amp;color=0,0,0&amp;vtp=1&amp;bt=1&amp;bbb=1&amp;hb=1"/>
          <p:cNvSpPr/>
          <p:nvPr/>
        </p:nvSpPr>
        <p:spPr>
          <a:xfrm>
            <a:off x="932688" y="720000"/>
            <a:ext cx="10323576" cy="50606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1.“鱼米之乡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”——长江三角洲地区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1）位置与范围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：长江三角洲地区主要包括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市、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省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南部和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省北部。这里位于长江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游，濒临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地处江海交汇之地。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2）城市：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目前，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地区是我国经济发展水平最高的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形成了我国最大的城市群——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城市群。</a:t>
            </a:r>
            <a:r>
              <a:rPr lang="en-US" altLang="zh-CN" sz="280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是长江三角洲地区的核心城市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，不仅对长江三角洲地区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，而且对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长江流域乃至全国都有辐射带动作用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#1.2</a:t>
            </a:r>
            <a:endParaRPr lang="en-US" altLang="zh-CN" sz="2800" dirty="0"/>
          </a:p>
        </p:txBody>
      </p:sp>
      <p:sp>
        <p:nvSpPr>
          <p:cNvPr id="3" name="P_3_AN.9_1#93f8d873f.blank?pid=3009de1ef&amp;color=0,0,0&amp;vpa=9&amp;vtp=1&amp;bbb=1"/>
          <p:cNvSpPr/>
          <p:nvPr/>
        </p:nvSpPr>
        <p:spPr>
          <a:xfrm>
            <a:off x="7907370" y="1337220"/>
            <a:ext cx="973138" cy="5727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上海</a:t>
            </a:r>
            <a:endParaRPr lang="en-US" altLang="zh-CN" sz="2800" dirty="0"/>
          </a:p>
        </p:txBody>
      </p:sp>
      <p:sp>
        <p:nvSpPr>
          <p:cNvPr id="4" name="P_3_AN.10_1#93f8d873f.blank?pid=3009de1ef&amp;color=0,0,0&amp;vpa=10&amp;vtp=1&amp;bbb=1"/>
          <p:cNvSpPr/>
          <p:nvPr/>
        </p:nvSpPr>
        <p:spPr>
          <a:xfrm>
            <a:off x="9688545" y="1337220"/>
            <a:ext cx="973138" cy="5727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江苏</a:t>
            </a:r>
            <a:endParaRPr lang="en-US" altLang="zh-CN" sz="2800" dirty="0"/>
          </a:p>
        </p:txBody>
      </p:sp>
      <p:sp>
        <p:nvSpPr>
          <p:cNvPr id="5" name="P_3_AN.11_1#93f8d873f.blank?pid=3009de1ef&amp;color=0,0,0&amp;vpa=11&amp;vtp=1&amp;bbb=1"/>
          <p:cNvSpPr/>
          <p:nvPr/>
        </p:nvSpPr>
        <p:spPr>
          <a:xfrm>
            <a:off x="2014569" y="1984920"/>
            <a:ext cx="973138" cy="5727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浙江</a:t>
            </a:r>
            <a:endParaRPr lang="en-US" altLang="zh-CN" sz="2800" dirty="0"/>
          </a:p>
        </p:txBody>
      </p:sp>
      <p:sp>
        <p:nvSpPr>
          <p:cNvPr id="6" name="P_3_AN.12_1#93f8d873f.blank?pid=3009de1ef&amp;color=0,0,0&amp;vpa=12&amp;vtp=1"/>
          <p:cNvSpPr/>
          <p:nvPr/>
        </p:nvSpPr>
        <p:spPr>
          <a:xfrm>
            <a:off x="6653245" y="1984920"/>
            <a:ext cx="615950" cy="5727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下</a:t>
            </a:r>
            <a:endParaRPr lang="en-US" altLang="zh-CN" sz="2800" dirty="0"/>
          </a:p>
        </p:txBody>
      </p:sp>
      <p:sp>
        <p:nvSpPr>
          <p:cNvPr id="7" name="P_3_AN.13_1#93f8d873f.blank?pid=3009de1ef&amp;color=0,0,0&amp;vpa=13&amp;vtp=1"/>
          <p:cNvSpPr/>
          <p:nvPr/>
        </p:nvSpPr>
        <p:spPr>
          <a:xfrm>
            <a:off x="8793195" y="1984920"/>
            <a:ext cx="615950" cy="5727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黄</a:t>
            </a:r>
            <a:endParaRPr lang="en-US" altLang="zh-CN" sz="2800" dirty="0"/>
          </a:p>
        </p:txBody>
      </p:sp>
      <p:sp>
        <p:nvSpPr>
          <p:cNvPr id="8" name="P_3_AN.14_1#93f8d873f.blank?pid=3009de1ef&amp;color=0,0,0&amp;vpa=14&amp;vtp=1"/>
          <p:cNvSpPr/>
          <p:nvPr/>
        </p:nvSpPr>
        <p:spPr>
          <a:xfrm>
            <a:off x="10218770" y="1984920"/>
            <a:ext cx="615950" cy="5727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东</a:t>
            </a:r>
            <a:endParaRPr lang="en-US" altLang="zh-CN" sz="2800" dirty="0"/>
          </a:p>
        </p:txBody>
      </p:sp>
      <p:sp>
        <p:nvSpPr>
          <p:cNvPr id="9" name="P_3_AN.15_1#93f8d873f.blank?pid=3009de1ef&amp;color=0,0,0&amp;vpa=15&amp;vtp=1&amp;bbb=1"/>
          <p:cNvSpPr/>
          <p:nvPr/>
        </p:nvSpPr>
        <p:spPr>
          <a:xfrm>
            <a:off x="3978306" y="3280320"/>
            <a:ext cx="2044700" cy="5727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长江三角洲</a:t>
            </a:r>
            <a:endParaRPr lang="en-US" altLang="zh-CN" sz="2800" dirty="0"/>
          </a:p>
        </p:txBody>
      </p:sp>
      <p:sp>
        <p:nvSpPr>
          <p:cNvPr id="10" name="P_3_AN.16_1#93f8d873f.blank?pid=3009de1ef&amp;color=0,0,0&amp;vpa=16&amp;vtp=1&amp;bbb=1"/>
          <p:cNvSpPr/>
          <p:nvPr/>
        </p:nvSpPr>
        <p:spPr>
          <a:xfrm>
            <a:off x="6654832" y="3928020"/>
            <a:ext cx="2044700" cy="5727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长江三角洲</a:t>
            </a:r>
            <a:endParaRPr lang="en-US" altLang="zh-CN" sz="2800" dirty="0"/>
          </a:p>
        </p:txBody>
      </p:sp>
      <p:sp>
        <p:nvSpPr>
          <p:cNvPr id="11" name="P_3_AN.17_1#93f8d873f.blank?pid=3009de1ef&amp;color=0,0,0&amp;vpa=17&amp;vtp=1&amp;bbb=1"/>
          <p:cNvSpPr/>
          <p:nvPr/>
        </p:nvSpPr>
        <p:spPr>
          <a:xfrm>
            <a:off x="10128282" y="3928020"/>
            <a:ext cx="973138" cy="5727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上海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  <p:bldP spid="7" grpId="0" build="p" animBg="1"/>
      <p:bldP spid="8" grpId="0" build="p" animBg="1"/>
      <p:bldP spid="9" grpId="0" build="p" animBg="1"/>
      <p:bldP spid="10" grpId="0" build="p" animBg="1"/>
      <p:bldP spid="11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&amp;si=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93f8d873f?pid=3009de1ef&amp;color=0,0,0&amp;mp=1&amp;vtp=1&amp;bt=1&amp;bbb=1&amp;hb=1"/>
          <p:cNvSpPr/>
          <p:nvPr/>
        </p:nvSpPr>
        <p:spPr>
          <a:xfrm>
            <a:off x="932688" y="720000"/>
            <a:ext cx="10323576" cy="11744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（3）区域协同发展：①大力推进美丽乡村建设；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②实施长江三角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洲区域一体化战略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#1.3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&amp;si=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93f8d873f?pid=3009de1ef&amp;color=0,0,0&amp;vtp=1&amp;bt=1&amp;bbb=1&amp;hb=1"/>
          <p:cNvSpPr/>
          <p:nvPr/>
        </p:nvSpPr>
        <p:spPr>
          <a:xfrm>
            <a:off x="932688" y="720000"/>
            <a:ext cx="10323576" cy="50875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2.上海对周边地区和全国的辐射带动作用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1）上海对周边地区的辐射带动作用。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上海高校、科研机构云集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，可以为周边地区发展提供先进技术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和高素质人才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上海人口密集，经济发展水平高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，可以为周边地区提供广大的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消费市场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③上海能为周边地区经济发展提供大量资金和丰富的管理经验、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信息等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&amp;si=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93f8d873f?pid=3009de1ef&amp;color=0,0,0&amp;vtp=1&amp;bt=1&amp;bbb=1&amp;hb=1"/>
          <p:cNvSpPr/>
          <p:nvPr/>
        </p:nvSpPr>
        <p:spPr>
          <a:xfrm>
            <a:off x="932688" y="720000"/>
            <a:ext cx="10323576" cy="37921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（2）上海对全国的辐射带动作用。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依托长江，与广大的西部地区相连接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，向西辐射带动西部地区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经济发展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依托海运，与北部沿海和南部沿海相联系，向南、北两侧辐射。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依托长江“黄金水道”和便捷的铁路网，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连通我国广大内陆地区，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带动全国经济发展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&amp;si=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93f8d873f?pid=3009de1ef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3.香港与祖国内地的密切经济联系</a:t>
            </a:r>
            <a:endParaRPr lang="en-US" altLang="zh-CN" sz="2800" dirty="0"/>
          </a:p>
        </p:txBody>
      </p:sp>
      <p:pic>
        <p:nvPicPr>
          <p:cNvPr id="3" name="P_3_BD#93f8d873f?iti=2&amp;pid=3009de1ef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95728" y="1411642"/>
            <a:ext cx="7388352" cy="384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3_BD#93f8d873f?iti=2&amp;pid=3009de1ef&amp;color=0,0,0&amp;vtp=1&amp;bbb=1"/>
          <p:cNvSpPr/>
          <p:nvPr/>
        </p:nvSpPr>
        <p:spPr>
          <a:xfrm>
            <a:off x="2967292" y="5388266"/>
            <a:ext cx="6245225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图16-2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香港与祖国内地的密切经济联系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&amp;si=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93f8d873f?pid=3009de1ef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4.台湾省的自然环境及经济</a:t>
            </a:r>
            <a:endParaRPr lang="en-US" altLang="zh-CN" sz="2800" dirty="0"/>
          </a:p>
        </p:txBody>
      </p:sp>
      <p:pic>
        <p:nvPicPr>
          <p:cNvPr id="3" name="P_3_BD#93f8d873f?iti=3&amp;pid=3009de1ef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64208" y="1411642"/>
            <a:ext cx="8860536" cy="384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3_BD#93f8d873f?iti=3&amp;pid=3009de1ef&amp;color=0,0,0&amp;vtp=1&amp;bbb=1"/>
          <p:cNvSpPr/>
          <p:nvPr/>
        </p:nvSpPr>
        <p:spPr>
          <a:xfrm>
            <a:off x="3505264" y="5388266"/>
            <a:ext cx="5178425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图16-3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台湾省的自然环境及经济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&amp;si=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f919e3367.fixed?pid=6d13b750c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04</a:t>
            </a:r>
            <a:endParaRPr lang="en-US" altLang="zh-CN" sz="8000" dirty="0"/>
          </a:p>
        </p:txBody>
      </p:sp>
      <p:sp>
        <p:nvSpPr>
          <p:cNvPr id="3" name="C_2_BD#f919e3367.fixed?pid=6d13b750c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7200" dirty="0"/>
          </a:p>
        </p:txBody>
      </p:sp>
      <p:sp>
        <p:nvSpPr>
          <p:cNvPr id="4" name="C_2#f919e3367.fixed?pid=6d13b750c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f919e3367.fixed?lid=7cf2eefbb&amp;pid=6d13b750c&amp;color=0,0,0&amp;vtp=1&amp;bbb=1">
            <a:hlinkClick r:id="rId3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f919e3367.fixed?lid=dc1087e4e&amp;pid=6d13b750c&amp;color=0,0,0&amp;vtp=1&amp;bbb=1">
            <a:hlinkClick r:id="rId4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f919e3367.fixed?lid=3009de1ef&amp;pid=6d13b750c&amp;color=0,0,0&amp;vtp=1&amp;bbb=1">
            <a:hlinkClick r:id="rId5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f919e3367.fixed?lid=f919e3367&amp;pid=6d13b750c&amp;color=0,0,0&amp;vtp=1&amp;bbb=1">
            <a:hlinkClick r:id="rId6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f919e3367.fixed?lid=e05bdefe3&amp;pid=6d13b750c&amp;color=0,0,0&amp;vtp=1&amp;bbb=1">
            <a:hlinkClick r:id="rId7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f919e3367.fixed?lid=2b01118db&amp;pid=6d13b750c&amp;color=0,0,0&amp;vtp=1&amp;bbb=1">
            <a:hlinkClick r:id="rId8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&amp;si=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3_BD.18_1#7a6caa9ab?iti=4&amp;htil=1&amp;pid=f919e3367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06687" y="738288"/>
            <a:ext cx="5202936" cy="3675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3_BD.18_2#7a6caa9ab?iti=4&amp;htil=1&amp;pid=f919e3367&amp;color=0,0,0&amp;vtp=1&amp;bbb=1&amp;hb=1"/>
          <p:cNvSpPr/>
          <p:nvPr/>
        </p:nvSpPr>
        <p:spPr>
          <a:xfrm>
            <a:off x="5988399" y="4541176"/>
            <a:ext cx="5239512" cy="16357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16-4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中国柑橘优势区域及生产</a:t>
            </a: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分布示意图</a:t>
            </a:r>
            <a:endParaRPr lang="en-US" altLang="zh-CN" sz="2800" dirty="0"/>
          </a:p>
        </p:txBody>
      </p:sp>
      <p:sp>
        <p:nvSpPr>
          <p:cNvPr id="4" name="QM_3_BD.18_3#7a6caa9ab?htil=1&amp;pid=f919e3367&amp;color=0,0,0&amp;vtp=1&amp;bt=1&amp;bbb=1&amp;hb=1"/>
          <p:cNvSpPr/>
          <p:nvPr/>
        </p:nvSpPr>
        <p:spPr>
          <a:xfrm>
            <a:off x="932688" y="720000"/>
            <a:ext cx="4983480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读中国柑橘优势区域及生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产分布示意图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16-4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），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完成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～2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&amp;si=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6d13b750c.fixed?color=0,0,0&amp;vtp=1&amp;bbb=1"/>
          <p:cNvSpPr/>
          <p:nvPr/>
        </p:nvSpPr>
        <p:spPr>
          <a:xfrm>
            <a:off x="0" y="2157984"/>
            <a:ext cx="12188952" cy="1261872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7600"/>
              </a:lnSpc>
            </a:pPr>
            <a:r>
              <a:rPr lang="en-US" altLang="zh-CN" sz="6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专题十六</a:t>
            </a:r>
            <a:r>
              <a:rPr lang="en-US" altLang="zh-CN" sz="60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6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南方地区</a:t>
            </a:r>
            <a:endParaRPr lang="en-US" altLang="zh-CN" sz="6000" dirty="0"/>
          </a:p>
        </p:txBody>
      </p:sp>
      <p:sp>
        <p:nvSpPr>
          <p:cNvPr id="3" name="C_1#6d13b750c"/>
          <p:cNvSpPr/>
          <p:nvPr/>
        </p:nvSpPr>
        <p:spPr>
          <a:xfrm>
            <a:off x="1618488" y="3465576"/>
            <a:ext cx="8266176" cy="9144"/>
          </a:xfrm>
          <a:prstGeom prst="line">
            <a:avLst/>
          </a:prstGeom>
          <a:noFill/>
          <a:ln w="381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C_1#6d13b750c.fixed?color=0,0,0&amp;vtp=1&amp;bbb=1"/>
          <p:cNvSpPr/>
          <p:nvPr/>
        </p:nvSpPr>
        <p:spPr>
          <a:xfrm>
            <a:off x="3099816" y="5330952"/>
            <a:ext cx="1947672" cy="40233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ts val="2500"/>
              </a:lnSpc>
            </a:pPr>
            <a:r>
              <a:rPr lang="en-US" altLang="zh-CN" sz="2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专题十六</a:t>
            </a:r>
            <a:endParaRPr lang="en-US" altLang="zh-CN" sz="2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&amp;si=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19_1#058c532d9?pid=7a6caa9ab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Hei" pitchFamily="34" charset="-122"/>
                <a:cs typeface="Times New Roman" pitchFamily="34" charset="-120"/>
              </a:rPr>
              <a:t>1.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柑橘优势区域的气候条件是(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BD.19_2#058c532d9.choices?pid=7a6caa9ab&amp;color=0,0,0&amp;vtp=1&amp;bbb=1"/>
          <p:cNvSpPr/>
          <p:nvPr/>
        </p:nvSpPr>
        <p:spPr>
          <a:xfrm>
            <a:off x="932688" y="1362302"/>
            <a:ext cx="1032357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A.热量充足，降水充沛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.气候干旱，昼夜温差大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.气候高寒，光照强烈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.冬冷夏热，降水集中在夏季</a:t>
            </a:r>
            <a:endParaRPr lang="en-US" altLang="zh-CN" sz="2800" dirty="0"/>
          </a:p>
        </p:txBody>
      </p:sp>
      <p:sp>
        <p:nvSpPr>
          <p:cNvPr id="4" name="QC_4_AN.20_1#058c532d9.bracket?pid=7a6caa9ab&amp;color=0,0,0&amp;vpa=18&amp;vtp=1"/>
          <p:cNvSpPr/>
          <p:nvPr/>
        </p:nvSpPr>
        <p:spPr>
          <a:xfrm>
            <a:off x="5762656" y="71619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5" name="QC_4_AS.21_1#058c532d9?pid=7a6caa9ab&amp;color=0,0,0&amp;vtp=1&amp;bbb=1&amp;hb=1"/>
          <p:cNvSpPr/>
          <p:nvPr/>
        </p:nvSpPr>
        <p:spPr>
          <a:xfrm>
            <a:off x="932688" y="3927702"/>
            <a:ext cx="10323576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itchFamily="34" charset="0"/>
                <a:ea typeface="SimHei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柑橘主要分布在我国南方地区</a:t>
            </a:r>
            <a:r>
              <a:rPr lang="en-US" altLang="zh-CN" sz="2800" b="1" i="0">
                <a:solidFill>
                  <a:srgbClr val="0000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。南方地区的气候类型主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要为亚热带季风气候和热带季风气候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，热量充足，降水充沛</a:t>
            </a:r>
            <a:r>
              <a:rPr lang="en-US" altLang="zh-CN" sz="2800" b="1" i="0">
                <a:solidFill>
                  <a:srgbClr val="0000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。故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选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&amp;si=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2_1#c14e0e842?pid=7a6caa9ab&amp;color=0,0,0&amp;vtp=1&amp;bt=1&amp;bbb=1&amp;hb=1"/>
          <p:cNvSpPr/>
          <p:nvPr/>
        </p:nvSpPr>
        <p:spPr>
          <a:xfrm>
            <a:off x="932688" y="720000"/>
            <a:ext cx="10323576" cy="1544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Hei" pitchFamily="34" charset="-122"/>
                <a:cs typeface="Times New Roman" pitchFamily="34" charset="-120"/>
              </a:rPr>
              <a:t>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与粤赣闽地区相比，汉中地区为我国柑橘生产区域的最北端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。这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里的热量条件之所以能满足柑橘生长的需要，最重要的原因是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(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23_1#c14e0e842.bracket?pid=7a6caa9ab&amp;color=0,0,0&amp;vpa=19&amp;vtp=1"/>
          <p:cNvSpPr/>
          <p:nvPr/>
        </p:nvSpPr>
        <p:spPr>
          <a:xfrm>
            <a:off x="1209707" y="1777275"/>
            <a:ext cx="515938" cy="4820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4_BD.22_2#c14e0e842.choices?pid=7a6caa9ab&amp;color=0,0,0&amp;vtp=1&amp;bbb=1"/>
          <p:cNvSpPr/>
          <p:nvPr/>
        </p:nvSpPr>
        <p:spPr>
          <a:xfrm>
            <a:off x="932688" y="2315945"/>
            <a:ext cx="10323576" cy="2103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A.南部有云贵高原阻挡，夏季风不易进入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.地势平坦，土壤肥沃，河湖密布</a:t>
            </a:r>
            <a:endParaRPr lang="en-US" altLang="zh-CN" sz="2800" dirty="0"/>
          </a:p>
          <a:p>
            <a:pPr latinLnBrk="1">
              <a:lnSpc>
                <a:spcPts val="43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.气温低，柑橘的生长期较长</a:t>
            </a:r>
            <a:endParaRPr lang="en-US" altLang="zh-CN" sz="2800" dirty="0"/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.北部有秦岭阻挡，冷空气不易入侵</a:t>
            </a:r>
            <a:endParaRPr lang="en-US" altLang="zh-CN" sz="2800" dirty="0"/>
          </a:p>
        </p:txBody>
      </p:sp>
      <p:sp>
        <p:nvSpPr>
          <p:cNvPr id="5" name="QC_4_AS.24_1#c14e0e842?pid=7a6caa9ab&amp;color=0,0,0&amp;vtp=1&amp;bbb=1&amp;hb=1"/>
          <p:cNvSpPr/>
          <p:nvPr/>
        </p:nvSpPr>
        <p:spPr>
          <a:xfrm>
            <a:off x="932688" y="4449545"/>
            <a:ext cx="10323576" cy="15442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itchFamily="34" charset="0"/>
                <a:ea typeface="SimHei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汉中地区为我国柑橘生产区域的最北端</a:t>
            </a:r>
            <a:r>
              <a:rPr lang="en-US" altLang="zh-CN" sz="2800" b="1" i="0">
                <a:solidFill>
                  <a:srgbClr val="0000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，这里的热量条</a:t>
            </a:r>
          </a:p>
          <a:p>
            <a:pPr latinLnBrk="1">
              <a:lnSpc>
                <a:spcPts val="42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件之所以能满足柑橘生长的需要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1" i="0">
                <a:solidFill>
                  <a:srgbClr val="0000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主要是因为其北部有秦岭阻挡，</a:t>
            </a:r>
          </a:p>
          <a:p>
            <a:pPr latinLnBrk="1">
              <a:lnSpc>
                <a:spcPts val="4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冷空气不易入侵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，气温比同纬度其他地区明显偏高。故选D项。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&amp;si=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3_BD.25_1#239fd22cc?pid=f919e3367&amp;color=0,0,0&amp;vtp=1&amp;bt=1&amp;bbb=1&amp;hb=1"/>
          <p:cNvSpPr/>
          <p:nvPr/>
        </p:nvSpPr>
        <p:spPr>
          <a:xfrm>
            <a:off x="932688" y="720000"/>
            <a:ext cx="1032357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推进长江经济带发展是关系国家发展全局的重大战略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16-5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为川渝地区和长江三角洲地区地理位置示意图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3～4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M_3_BD.25_2#239fd22cc?iti=5&amp;pid=f919e3367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87168" y="2057437"/>
            <a:ext cx="7214616" cy="2697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3_BD.25_3#239fd22cc?iti=5&amp;pid=f919e3367&amp;color=0,0,0&amp;vtp=1&amp;bbb=1"/>
          <p:cNvSpPr/>
          <p:nvPr/>
        </p:nvSpPr>
        <p:spPr>
          <a:xfrm>
            <a:off x="2082864" y="4881917"/>
            <a:ext cx="8023225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图16-5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川渝地区和长江三角洲地区地理位置示意图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&amp;si=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6_1#f21c3355f?pid=239fd22cc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Hei" pitchFamily="34" charset="-122"/>
                <a:cs typeface="Times New Roman" pitchFamily="34" charset="-120"/>
              </a:rPr>
              <a:t>3.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与长江三角洲地区相比，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川渝地区发展的地理优势有(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27_1#f21c3355f.bracket?pid=239fd22cc&amp;color=0,0,0&amp;vpa=20&amp;vtp=1"/>
          <p:cNvSpPr/>
          <p:nvPr/>
        </p:nvSpPr>
        <p:spPr>
          <a:xfrm>
            <a:off x="9691720" y="71619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4_BD.26_2#f21c3355f?pid=239fd22cc&amp;color=0,0,0&amp;vtp=1&amp;bbb=1&amp;hb=1"/>
          <p:cNvSpPr/>
          <p:nvPr/>
        </p:nvSpPr>
        <p:spPr>
          <a:xfrm>
            <a:off x="932688" y="1362302"/>
            <a:ext cx="1032357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①水陆交通便利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②矿产、水能等资源丰富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土地和用工成本低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科技力量雄厚</a:t>
            </a:r>
            <a:endParaRPr lang="en-US" altLang="zh-CN" sz="2800" dirty="0"/>
          </a:p>
        </p:txBody>
      </p:sp>
      <p:sp>
        <p:nvSpPr>
          <p:cNvPr id="5" name="QC_4_BD.26_3#f21c3355f.choices?pid=239fd22cc&amp;color=0,0,0&amp;vtp=1&amp;bbb=1"/>
          <p:cNvSpPr/>
          <p:nvPr/>
        </p:nvSpPr>
        <p:spPr>
          <a:xfrm>
            <a:off x="932688" y="2631477"/>
            <a:ext cx="10323576" cy="5631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6680" algn="l"/>
                <a:tab pos="5255259" algn="l"/>
                <a:tab pos="7889239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</a:t>
            </a:r>
            <a:r>
              <a:rPr lang="en-US" altLang="zh-CN" sz="28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B.①③</a:t>
            </a:r>
            <a:r>
              <a:rPr lang="en-US" altLang="zh-CN" sz="28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</a:t>
            </a:r>
            <a:r>
              <a:rPr lang="en-US" altLang="zh-CN" sz="28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.③④</a:t>
            </a:r>
            <a:endParaRPr lang="en-US" altLang="zh-CN" sz="2800" dirty="0"/>
          </a:p>
        </p:txBody>
      </p:sp>
      <p:sp>
        <p:nvSpPr>
          <p:cNvPr id="6" name="QC_4_AS.28_1#f21c3355f?pid=239fd22cc&amp;color=0,0,0&amp;vtp=1&amp;bbb=1&amp;hb=1"/>
          <p:cNvSpPr/>
          <p:nvPr/>
        </p:nvSpPr>
        <p:spPr>
          <a:xfrm>
            <a:off x="932688" y="3270477"/>
            <a:ext cx="1032357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spc="-50" dirty="0">
                <a:solidFill>
                  <a:srgbClr val="0000FF"/>
                </a:solidFill>
                <a:latin typeface="Times New Roman" pitchFamily="34" charset="0"/>
                <a:ea typeface="SimHei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1" i="0" spc="-50" dirty="0">
                <a:solidFill>
                  <a:srgbClr val="0000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由图可知，与长江三角洲地区相比，川渝地区矿产</a:t>
            </a:r>
            <a:r>
              <a:rPr lang="en-US" altLang="zh-CN" sz="2800" b="1" i="0" spc="-50">
                <a:solidFill>
                  <a:srgbClr val="0000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、水能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1" i="0" spc="-50">
                <a:solidFill>
                  <a:srgbClr val="0000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资源丰富</a:t>
            </a:r>
            <a:r>
              <a:rPr lang="en-US" altLang="zh-CN" sz="2800" b="1" i="0" spc="-50" dirty="0">
                <a:solidFill>
                  <a:srgbClr val="0000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，土地、劳动力资源丰富且价格低，②③正确。故选C项。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&amp;si=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9_1#1e1205d4d?pid=239fd22cc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Hei" pitchFamily="34" charset="-122"/>
                <a:cs typeface="Times New Roman" pitchFamily="34" charset="-120"/>
              </a:rPr>
              <a:t>4.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在长江三角洲产业分工协作方面，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上海应重点发展(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30_1#1e1205d4d.bracket?pid=239fd22cc&amp;color=0,0,0&amp;vpa=21&amp;vtp=1"/>
          <p:cNvSpPr/>
          <p:nvPr/>
        </p:nvSpPr>
        <p:spPr>
          <a:xfrm>
            <a:off x="9334532" y="71619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4_BD.29_2#1e1205d4d.choices?pid=239fd22cc&amp;color=0,0,0&amp;vtp=1&amp;bbb=1"/>
          <p:cNvSpPr/>
          <p:nvPr/>
        </p:nvSpPr>
        <p:spPr>
          <a:xfrm>
            <a:off x="932688" y="1362302"/>
            <a:ext cx="10323576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A.国际金融、文化创意、对外贸易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.机械制造、服装制造、石油化工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.原料重化工业、现代农业、旅游业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.家具制造、临空经济、现代物流业</a:t>
            </a:r>
            <a:endParaRPr lang="en-US" altLang="zh-CN" sz="2800" dirty="0"/>
          </a:p>
        </p:txBody>
      </p:sp>
      <p:sp>
        <p:nvSpPr>
          <p:cNvPr id="5" name="QC_4_AS.31_1#1e1205d4d?pid=239fd22cc&amp;color=0,0,0&amp;vtp=1&amp;bbb=1&amp;hb=1"/>
          <p:cNvSpPr/>
          <p:nvPr/>
        </p:nvSpPr>
        <p:spPr>
          <a:xfrm>
            <a:off x="932688" y="3927702"/>
            <a:ext cx="10323576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itchFamily="34" charset="0"/>
                <a:ea typeface="SimHei" pitchFamily="34" charset="-122"/>
                <a:cs typeface="Times New Roman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上海作为我国的经济中心、</a:t>
            </a:r>
            <a:r>
              <a:rPr lang="en-US" altLang="zh-CN" sz="2800" b="1" i="0">
                <a:solidFill>
                  <a:srgbClr val="0000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长江三角洲地区的核心城市，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应大力发展国际金融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、文化创意、对外贸易等高端产业</a:t>
            </a:r>
            <a:r>
              <a:rPr lang="en-US" altLang="zh-CN" sz="2800" b="1" i="0">
                <a:solidFill>
                  <a:srgbClr val="0000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，中低端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制造业应向外地转移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。故选A项。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&amp;si=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e05bdefe3.fixed?pid=6d13b750c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05</a:t>
            </a:r>
            <a:endParaRPr lang="en-US" altLang="zh-CN" sz="8000" dirty="0"/>
          </a:p>
        </p:txBody>
      </p:sp>
      <p:sp>
        <p:nvSpPr>
          <p:cNvPr id="3" name="C_2_BD#e05bdefe3.fixed?pid=6d13b750c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素养进阶</a:t>
            </a:r>
            <a:endParaRPr lang="en-US" altLang="zh-CN" sz="7200" dirty="0"/>
          </a:p>
        </p:txBody>
      </p:sp>
      <p:sp>
        <p:nvSpPr>
          <p:cNvPr id="4" name="C_2#e05bdefe3.fixed?pid=6d13b750c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e05bdefe3.fixed?lid=7cf2eefbb&amp;pid=6d13b750c&amp;color=0,0,0&amp;vtp=1&amp;bbb=1">
            <a:hlinkClick r:id="rId3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e05bdefe3.fixed?lid=dc1087e4e&amp;pid=6d13b750c&amp;color=0,0,0&amp;vtp=1&amp;bbb=1">
            <a:hlinkClick r:id="rId4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e05bdefe3.fixed?lid=3009de1ef&amp;pid=6d13b750c&amp;color=0,0,0&amp;vtp=1&amp;bbb=1">
            <a:hlinkClick r:id="rId5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e05bdefe3.fixed?lid=f919e3367&amp;pid=6d13b750c&amp;color=0,0,0&amp;vtp=1&amp;bbb=1">
            <a:hlinkClick r:id="rId6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e05bdefe3.fixed?lid=e05bdefe3&amp;pid=6d13b750c&amp;color=0,0,0&amp;vtp=1&amp;bbb=1">
            <a:hlinkClick r:id="rId7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e05bdefe3.fixed?lid=2b01118db&amp;pid=6d13b750c&amp;color=0,0,0&amp;vtp=1&amp;bbb=1">
            <a:hlinkClick r:id="rId8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&amp;si=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8cfc98909?pid=e05bdefe3&amp;color=0,0,0&amp;vtp=1&amp;bt=1&amp;bbb=1&amp;hb=1"/>
          <p:cNvSpPr/>
          <p:nvPr/>
        </p:nvSpPr>
        <p:spPr>
          <a:xfrm>
            <a:off x="932688" y="720000"/>
            <a:ext cx="10323576" cy="44129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世界四大湾区分别是旧金山湾区、东京湾区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、纽约湾区和粤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港澳大湾区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。近年来，我国着力重点打造杭州湾、渤海湾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、北部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湾等经济湾区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请分析我国湾区经济发展的条件。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地理位置优越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拥有天然良港和便捷的海陆交通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便于与全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球各地进行贸易和交流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人才丰富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拥有高素质科技人才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创新型企业家等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为经济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发展提供了强大支撑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#1.2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&amp;si=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8cfc98909?pid=e05bdefe3&amp;color=0,0,0&amp;mp=1&amp;vtp=1&amp;bt=1&amp;bbb=1&amp;hb=1"/>
          <p:cNvSpPr/>
          <p:nvPr/>
        </p:nvSpPr>
        <p:spPr>
          <a:xfrm>
            <a:off x="932688" y="720000"/>
            <a:ext cx="10323576" cy="24698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技术创新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是全国性乃至全球性的科技创新高地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拥有先进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的科技研发机构和高科技企业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不断推动科技进步和产业升级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SimSun" panose="02010600030101010101" pitchFamily="2" charset="-122"/>
                <a:ea typeface="楷体" pitchFamily="34" charset="-122"/>
                <a:cs typeface="Times New Roman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政策支持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税收优惠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科技创新基金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人才引进等政策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经济发展提供有力保障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#1.4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&amp;si=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2b01118db.fixed?pid=6d13b750c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06</a:t>
            </a:r>
            <a:endParaRPr lang="en-US" altLang="zh-CN" sz="8000" dirty="0"/>
          </a:p>
        </p:txBody>
      </p:sp>
      <p:sp>
        <p:nvSpPr>
          <p:cNvPr id="3" name="C_2_BD#2b01118db.fixed?pid=6d13b750c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全国考情</a:t>
            </a:r>
            <a:endParaRPr lang="en-US" altLang="zh-CN" sz="7200" dirty="0"/>
          </a:p>
        </p:txBody>
      </p:sp>
      <p:sp>
        <p:nvSpPr>
          <p:cNvPr id="4" name="C_2#2b01118db.fixed?pid=6d13b750c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2b01118db.fixed?lid=7cf2eefbb&amp;pid=6d13b750c&amp;color=0,0,0&amp;vtp=1&amp;bbb=1">
            <a:hlinkClick r:id="rId3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2b01118db.fixed?lid=dc1087e4e&amp;pid=6d13b750c&amp;color=0,0,0&amp;vtp=1&amp;bbb=1">
            <a:hlinkClick r:id="rId4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2b01118db.fixed?lid=3009de1ef&amp;pid=6d13b750c&amp;color=0,0,0&amp;vtp=1&amp;bbb=1">
            <a:hlinkClick r:id="rId5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2b01118db.fixed?lid=f919e3367&amp;pid=6d13b750c&amp;color=0,0,0&amp;vtp=1&amp;bbb=1">
            <a:hlinkClick r:id="rId6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2b01118db.fixed?lid=e05bdefe3&amp;pid=6d13b750c&amp;color=0,0,0&amp;vtp=1&amp;bbb=1">
            <a:hlinkClick r:id="rId7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2b01118db.fixed?lid=2b01118db&amp;pid=6d13b750c&amp;color=0,0,0&amp;vtp=1&amp;bbb=1">
            <a:hlinkClick r:id="rId8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&amp;si=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3_BD.32_1#238f626b9?iti=6&amp;htil=2&amp;pid=2b01118db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02203" y="738288"/>
            <a:ext cx="4526280" cy="3410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3_BD.32_2#238f626b9?iti=6&amp;htil=2&amp;pid=2b01118db&amp;color=0,0,0&amp;vtp=1&amp;bbb=1"/>
          <p:cNvSpPr/>
          <p:nvPr/>
        </p:nvSpPr>
        <p:spPr>
          <a:xfrm>
            <a:off x="6683915" y="4276000"/>
            <a:ext cx="4562856" cy="16357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图16-6</a:t>
            </a: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枫香在我国的主要分布</a:t>
            </a:r>
            <a:endParaRPr lang="en-US" altLang="zh-CN" sz="2800" spc="-100" dirty="0"/>
          </a:p>
        </p:txBody>
      </p:sp>
      <p:sp>
        <p:nvSpPr>
          <p:cNvPr id="4" name="QM_3_BD.32_3#238f626b9?htil=2&amp;pid=2b01118db&amp;color=0,0,0&amp;vtp=1&amp;bt=1&amp;bbb=1&amp;hb=1"/>
          <p:cNvSpPr/>
          <p:nvPr/>
        </p:nvSpPr>
        <p:spPr>
          <a:xfrm>
            <a:off x="932688" y="720000"/>
            <a:ext cx="5660136" cy="31444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湖北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枫香是一种落叶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阔叶乔木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人们常将枫香与生长区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内其他本土树种混交种植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形成人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工混交林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16-6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示意枫香在我国的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主要分布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1～2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4_BD.33_1#ccb173057?htil=2&amp;pid=238f626b9&amp;color=0,0,0&amp;vtp=1&amp;bbb=1"/>
          <p:cNvSpPr/>
          <p:nvPr/>
        </p:nvSpPr>
        <p:spPr>
          <a:xfrm>
            <a:off x="932688" y="3919130"/>
            <a:ext cx="5660136" cy="5631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Hei" pitchFamily="34" charset="-122"/>
                <a:cs typeface="Times New Roman" pitchFamily="34" charset="-120"/>
              </a:rPr>
              <a:t>1.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枫香主要分布在我国的(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4_BD.33_2#ccb173057.choices?htil=2&amp;pid=238f626b9&amp;color=0,0,0&amp;vtp=1&amp;bbb=1"/>
          <p:cNvSpPr/>
          <p:nvPr/>
        </p:nvSpPr>
        <p:spPr>
          <a:xfrm>
            <a:off x="932688" y="4558130"/>
            <a:ext cx="566013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2938018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.南方地区</a:t>
            </a:r>
            <a:r>
              <a:rPr lang="en-US" altLang="zh-CN" sz="28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.北方地区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2938018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C.西北地区</a:t>
            </a:r>
            <a:r>
              <a:rPr lang="en-US" altLang="zh-CN" sz="28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.青藏地区</a:t>
            </a:r>
            <a:endParaRPr lang="en-US" altLang="zh-CN" sz="2800" dirty="0"/>
          </a:p>
        </p:txBody>
      </p:sp>
      <p:sp>
        <p:nvSpPr>
          <p:cNvPr id="7" name="QC_4_AN.34_1#ccb173057.bracket?pid=238f626b9&amp;color=0,0,0&amp;vpa=22&amp;vtp=1"/>
          <p:cNvSpPr/>
          <p:nvPr/>
        </p:nvSpPr>
        <p:spPr>
          <a:xfrm>
            <a:off x="5048281" y="391532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&amp;si=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1#目录1:6d13b750c?lid=7cf2eefbb&amp;cid=7cf2eefbb&amp;tib=255,255,255&amp;vtp=1&amp;bt=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9360" y="1060704"/>
            <a:ext cx="612648" cy="612648"/>
          </a:xfrm>
          <a:prstGeom prst="rect">
            <a:avLst/>
          </a:prstGeom>
        </p:spPr>
      </p:pic>
      <p:sp>
        <p:nvSpPr>
          <p:cNvPr id="3" name="C_1#目录1:6d13b750c?lid=7cf2eefbb&amp;cid=7cf2eefbb&amp;vtp=1&amp;bbb=1">
            <a:hlinkClick r:id="rId3" action="ppaction://hlinksldjump"/>
          </p:cNvPr>
          <p:cNvSpPr/>
          <p:nvPr/>
        </p:nvSpPr>
        <p:spPr>
          <a:xfrm>
            <a:off x="6309360" y="1060704"/>
            <a:ext cx="612648" cy="55778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01</a:t>
            </a:r>
            <a:endParaRPr lang="en-US" altLang="zh-CN" sz="2400" dirty="0"/>
          </a:p>
        </p:txBody>
      </p:sp>
      <p:sp>
        <p:nvSpPr>
          <p:cNvPr id="4" name="C_1#目录1:6d13b750c?lid=7cf2eefbb&amp;cid=7cf2eefbb&amp;vtp=1&amp;bbb=1">
            <a:hlinkClick r:id="rId3" action="ppaction://hlinksldjump"/>
          </p:cNvPr>
          <p:cNvSpPr/>
          <p:nvPr/>
        </p:nvSpPr>
        <p:spPr>
          <a:xfrm>
            <a:off x="7095744" y="1078992"/>
            <a:ext cx="2523744" cy="521208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备考指南</a:t>
            </a:r>
            <a:endParaRPr lang="en-US" altLang="zh-CN" sz="2800" dirty="0"/>
          </a:p>
        </p:txBody>
      </p:sp>
      <p:pic>
        <p:nvPicPr>
          <p:cNvPr id="5" name="C_1#目录1:6d13b750c?lid=dc1087e4e&amp;cid=dc1087e4e&amp;tib=255,255,255&amp;vtp=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9360" y="1874520"/>
            <a:ext cx="612648" cy="612648"/>
          </a:xfrm>
          <a:prstGeom prst="rect">
            <a:avLst/>
          </a:prstGeom>
        </p:spPr>
      </p:pic>
      <p:sp>
        <p:nvSpPr>
          <p:cNvPr id="6" name="C_1#目录1:6d13b750c?lid=dc1087e4e&amp;cid=dc1087e4e&amp;vtp=1&amp;bbb=1">
            <a:hlinkClick r:id="rId5" action="ppaction://hlinksldjump"/>
          </p:cNvPr>
          <p:cNvSpPr/>
          <p:nvPr/>
        </p:nvSpPr>
        <p:spPr>
          <a:xfrm>
            <a:off x="6309360" y="1874520"/>
            <a:ext cx="612648" cy="55778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02</a:t>
            </a:r>
            <a:endParaRPr lang="en-US" altLang="zh-CN" sz="2400" dirty="0"/>
          </a:p>
        </p:txBody>
      </p:sp>
      <p:sp>
        <p:nvSpPr>
          <p:cNvPr id="7" name="C_1#目录1:6d13b750c?lid=dc1087e4e&amp;cid=dc1087e4e&amp;vtp=1&amp;bbb=1">
            <a:hlinkClick r:id="rId5" action="ppaction://hlinksldjump"/>
          </p:cNvPr>
          <p:cNvSpPr/>
          <p:nvPr/>
        </p:nvSpPr>
        <p:spPr>
          <a:xfrm>
            <a:off x="7095744" y="1892808"/>
            <a:ext cx="2523744" cy="521208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导图建维</a:t>
            </a:r>
            <a:endParaRPr lang="en-US" altLang="zh-CN" sz="2800" dirty="0"/>
          </a:p>
        </p:txBody>
      </p:sp>
      <p:pic>
        <p:nvPicPr>
          <p:cNvPr id="8" name="C_1#目录1:6d13b750c?lid=3009de1ef&amp;cid=3009de1ef&amp;tib=255,255,255&amp;vtp=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9360" y="2679192"/>
            <a:ext cx="612648" cy="612648"/>
          </a:xfrm>
          <a:prstGeom prst="rect">
            <a:avLst/>
          </a:prstGeom>
        </p:spPr>
      </p:pic>
      <p:sp>
        <p:nvSpPr>
          <p:cNvPr id="9" name="C_1#目录1:6d13b750c?lid=3009de1ef&amp;cid=3009de1ef&amp;vtp=1&amp;bbb=1">
            <a:hlinkClick r:id="rId6" action="ppaction://hlinksldjump"/>
          </p:cNvPr>
          <p:cNvSpPr/>
          <p:nvPr/>
        </p:nvSpPr>
        <p:spPr>
          <a:xfrm>
            <a:off x="6309360" y="2679192"/>
            <a:ext cx="612648" cy="55778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03</a:t>
            </a:r>
            <a:endParaRPr lang="en-US" altLang="zh-CN" sz="2400" dirty="0"/>
          </a:p>
        </p:txBody>
      </p:sp>
      <p:sp>
        <p:nvSpPr>
          <p:cNvPr id="10" name="C_1#目录1:6d13b750c?lid=3009de1ef&amp;cid=3009de1ef&amp;vtp=1&amp;bbb=1">
            <a:hlinkClick r:id="rId6" action="ppaction://hlinksldjump"/>
          </p:cNvPr>
          <p:cNvSpPr/>
          <p:nvPr/>
        </p:nvSpPr>
        <p:spPr>
          <a:xfrm>
            <a:off x="7095744" y="2697480"/>
            <a:ext cx="2523744" cy="521208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重点点击</a:t>
            </a:r>
            <a:endParaRPr lang="en-US" altLang="zh-CN" sz="2800" dirty="0"/>
          </a:p>
        </p:txBody>
      </p:sp>
      <p:pic>
        <p:nvPicPr>
          <p:cNvPr id="11" name="C_1#目录1:6d13b750c?lid=f919e3367&amp;cid=f919e3367&amp;tib=255,255,255&amp;vtp=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9360" y="3493008"/>
            <a:ext cx="612648" cy="612648"/>
          </a:xfrm>
          <a:prstGeom prst="rect">
            <a:avLst/>
          </a:prstGeom>
        </p:spPr>
      </p:pic>
      <p:sp>
        <p:nvSpPr>
          <p:cNvPr id="12" name="C_1#目录1:6d13b750c?lid=f919e3367&amp;cid=f919e3367&amp;vtp=1&amp;bbb=1">
            <a:hlinkClick r:id="rId7" action="ppaction://hlinksldjump"/>
          </p:cNvPr>
          <p:cNvSpPr/>
          <p:nvPr/>
        </p:nvSpPr>
        <p:spPr>
          <a:xfrm>
            <a:off x="6309360" y="3493008"/>
            <a:ext cx="612648" cy="55778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04</a:t>
            </a:r>
            <a:endParaRPr lang="en-US" altLang="zh-CN" sz="2400" dirty="0"/>
          </a:p>
        </p:txBody>
      </p:sp>
      <p:sp>
        <p:nvSpPr>
          <p:cNvPr id="13" name="C_1#目录1:6d13b750c?lid=f919e3367&amp;cid=f919e3367&amp;vtp=1&amp;bbb=1">
            <a:hlinkClick r:id="rId7" action="ppaction://hlinksldjump"/>
          </p:cNvPr>
          <p:cNvSpPr/>
          <p:nvPr/>
        </p:nvSpPr>
        <p:spPr>
          <a:xfrm>
            <a:off x="7095744" y="3511296"/>
            <a:ext cx="2523744" cy="521208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2800" dirty="0"/>
          </a:p>
        </p:txBody>
      </p:sp>
      <p:pic>
        <p:nvPicPr>
          <p:cNvPr id="14" name="C_1#目录1:6d13b750c?lid=e05bdefe3&amp;cid=e05bdefe3&amp;tib=255,255,255&amp;vtp=1" descr="preencoded.pn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9360" y="4297680"/>
            <a:ext cx="612648" cy="612648"/>
          </a:xfrm>
          <a:prstGeom prst="rect">
            <a:avLst/>
          </a:prstGeom>
        </p:spPr>
      </p:pic>
      <p:sp>
        <p:nvSpPr>
          <p:cNvPr id="15" name="C_1#目录1:6d13b750c?lid=e05bdefe3&amp;cid=e05bdefe3&amp;vtp=1&amp;bbb=1">
            <a:hlinkClick r:id="rId8" action="ppaction://hlinksldjump"/>
          </p:cNvPr>
          <p:cNvSpPr/>
          <p:nvPr/>
        </p:nvSpPr>
        <p:spPr>
          <a:xfrm>
            <a:off x="6309360" y="4297680"/>
            <a:ext cx="612648" cy="55778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05</a:t>
            </a:r>
            <a:endParaRPr lang="en-US" altLang="zh-CN" sz="2400" dirty="0"/>
          </a:p>
        </p:txBody>
      </p:sp>
      <p:sp>
        <p:nvSpPr>
          <p:cNvPr id="16" name="C_1#目录1:6d13b750c?lid=e05bdefe3&amp;cid=e05bdefe3&amp;vtp=1&amp;bbb=1">
            <a:hlinkClick r:id="rId8" action="ppaction://hlinksldjump"/>
          </p:cNvPr>
          <p:cNvSpPr/>
          <p:nvPr/>
        </p:nvSpPr>
        <p:spPr>
          <a:xfrm>
            <a:off x="7095744" y="4315968"/>
            <a:ext cx="2523744" cy="521208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素养进阶</a:t>
            </a:r>
            <a:endParaRPr lang="en-US" altLang="zh-CN" sz="2800" dirty="0"/>
          </a:p>
        </p:txBody>
      </p:sp>
      <p:pic>
        <p:nvPicPr>
          <p:cNvPr id="17" name="C_1#目录1:6d13b750c?lid=2b01118db&amp;cid=2b01118db&amp;tib=255,255,255&amp;vtp=1" descr="preencoded.png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9360" y="5111496"/>
            <a:ext cx="612648" cy="612648"/>
          </a:xfrm>
          <a:prstGeom prst="rect">
            <a:avLst/>
          </a:prstGeom>
        </p:spPr>
      </p:pic>
      <p:sp>
        <p:nvSpPr>
          <p:cNvPr id="18" name="C_1#目录1:6d13b750c?lid=2b01118db&amp;cid=2b01118db&amp;vtp=1&amp;bbb=1">
            <a:hlinkClick r:id="rId9" action="ppaction://hlinksldjump"/>
          </p:cNvPr>
          <p:cNvSpPr/>
          <p:nvPr/>
        </p:nvSpPr>
        <p:spPr>
          <a:xfrm>
            <a:off x="6309360" y="5111496"/>
            <a:ext cx="612648" cy="55778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06</a:t>
            </a:r>
            <a:endParaRPr lang="en-US" altLang="zh-CN" sz="2400" dirty="0"/>
          </a:p>
        </p:txBody>
      </p:sp>
      <p:sp>
        <p:nvSpPr>
          <p:cNvPr id="19" name="C_1#目录1:6d13b750c?lid=2b01118db&amp;cid=2b01118db&amp;vtp=1&amp;bbb=1">
            <a:hlinkClick r:id="rId9" action="ppaction://hlinksldjump"/>
          </p:cNvPr>
          <p:cNvSpPr/>
          <p:nvPr/>
        </p:nvSpPr>
        <p:spPr>
          <a:xfrm>
            <a:off x="7095744" y="5129784"/>
            <a:ext cx="2523744" cy="521208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全国考情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&amp;si=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35_1#91458b00e?pid=238f626b9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Hei" pitchFamily="34" charset="-122"/>
                <a:cs typeface="Times New Roman" pitchFamily="34" charset="-120"/>
              </a:rPr>
              <a:t>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在枫香的主要分布区，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本土典型植被叶片的主要特征为(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36_1#91458b00e.bracket?pid=238f626b9&amp;color=0,0,0&amp;vpa=23&amp;vtp=1"/>
          <p:cNvSpPr/>
          <p:nvPr/>
        </p:nvSpPr>
        <p:spPr>
          <a:xfrm>
            <a:off x="10048907" y="71619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4_BD.35_2#91458b00e.choices?pid=238f626b9&amp;color=0,0,0&amp;vtp=1&amp;bbb=1"/>
          <p:cNvSpPr/>
          <p:nvPr/>
        </p:nvSpPr>
        <p:spPr>
          <a:xfrm>
            <a:off x="932688" y="1354492"/>
            <a:ext cx="10323576" cy="5631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6680" algn="l"/>
                <a:tab pos="5255259" algn="l"/>
                <a:tab pos="7889239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.针叶</a:t>
            </a:r>
            <a:r>
              <a:rPr lang="en-US" altLang="zh-CN" sz="28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B.落叶</a:t>
            </a:r>
            <a:r>
              <a:rPr lang="en-US" altLang="zh-CN" sz="28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C.阔叶</a:t>
            </a:r>
            <a:r>
              <a:rPr lang="en-US" altLang="zh-CN" sz="28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.硬叶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&amp;si=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3_BD.37_1#09d4513bb?pid=2b01118db&amp;color=0,0,0&amp;vtp=1&amp;bt=1&amp;bbb=1&amp;hb=1"/>
          <p:cNvSpPr/>
          <p:nvPr/>
        </p:nvSpPr>
        <p:spPr>
          <a:xfrm>
            <a:off x="932688" y="720000"/>
            <a:ext cx="10323576" cy="185064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湖南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长江经济带注重科技创新和环境保护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G60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科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创走廊位于长江三角洲地区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引领和推动区域协调高质量发展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16-7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示意长江经济带概况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3～5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#1</a:t>
            </a:r>
            <a:endParaRPr lang="en-US" altLang="zh-CN" sz="2800" dirty="0"/>
          </a:p>
        </p:txBody>
      </p:sp>
      <p:pic>
        <p:nvPicPr>
          <p:cNvPr id="3" name="QM_3_BD.37_2#09d4513bb?iti=7&amp;pid=2b01118db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1648" y="2698152"/>
            <a:ext cx="4105656" cy="2578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3_BD.37_3#09d4513bb?iti=7&amp;pid=2b01118db&amp;color=0,0,0&amp;vtp=1&amp;bbb=1"/>
          <p:cNvSpPr/>
          <p:nvPr/>
        </p:nvSpPr>
        <p:spPr>
          <a:xfrm>
            <a:off x="4216464" y="5403760"/>
            <a:ext cx="3756025" cy="9956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图16-7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长江经济带概况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&amp;si=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38_1#e5d8cc1d3?pid=09d4513bb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Hei" pitchFamily="34" charset="-122"/>
                <a:cs typeface="Times New Roman" pitchFamily="34" charset="-120"/>
              </a:rPr>
              <a:t>3.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长江经济带主要工业城市的分布情况是(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39_1#e5d8cc1d3.bracket?pid=09d4513bb&amp;color=0,0,0&amp;vpa=24&amp;vtp=1"/>
          <p:cNvSpPr/>
          <p:nvPr/>
        </p:nvSpPr>
        <p:spPr>
          <a:xfrm>
            <a:off x="7548595" y="716190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4_BD.38_2#e5d8cc1d3.choices?pid=09d4513bb&amp;color=0,0,0&amp;vtp=1&amp;bbb=1"/>
          <p:cNvSpPr/>
          <p:nvPr/>
        </p:nvSpPr>
        <p:spPr>
          <a:xfrm>
            <a:off x="932688" y="1354492"/>
            <a:ext cx="10323576" cy="5631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1609" algn="l"/>
                <a:tab pos="7892414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.西多东少</a:t>
            </a:r>
            <a:r>
              <a:rPr lang="en-US" altLang="zh-CN" sz="28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B.中部集中</a:t>
            </a:r>
            <a:r>
              <a:rPr lang="en-US" altLang="zh-CN" sz="28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C.东多西少</a:t>
            </a:r>
            <a:r>
              <a:rPr lang="en-US" altLang="zh-CN" sz="28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.分布均匀</a:t>
            </a:r>
            <a:endParaRPr lang="en-US" altLang="zh-CN" sz="2800" dirty="0"/>
          </a:p>
        </p:txBody>
      </p:sp>
      <p:sp>
        <p:nvSpPr>
          <p:cNvPr id="5" name="QC_4_BD.40_1#1e2b5a8f2?pid=09d4513bb&amp;color=0,0,0&amp;vtp=1&amp;bbb=1"/>
          <p:cNvSpPr/>
          <p:nvPr/>
        </p:nvSpPr>
        <p:spPr>
          <a:xfrm>
            <a:off x="932688" y="1985682"/>
            <a:ext cx="10323576" cy="5631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Hei" pitchFamily="34" charset="-122"/>
                <a:cs typeface="Times New Roman" pitchFamily="34" charset="-120"/>
              </a:rPr>
              <a:t>4.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G60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科创走廊对长江经济带高质量发展的作用主要是(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4_AN.41_1#1e2b5a8f2.bracket?pid=09d4513bb&amp;color=0,0,0&amp;vpa=25&amp;vtp=1"/>
          <p:cNvSpPr/>
          <p:nvPr/>
        </p:nvSpPr>
        <p:spPr>
          <a:xfrm>
            <a:off x="9609170" y="198187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7" name="QC_4_BD.40_2#1e2b5a8f2.choices?pid=09d4513bb&amp;color=0,0,0&amp;vtp=1&amp;bbb=1"/>
          <p:cNvSpPr/>
          <p:nvPr/>
        </p:nvSpPr>
        <p:spPr>
          <a:xfrm>
            <a:off x="932688" y="2616872"/>
            <a:ext cx="10323576" cy="5631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1609" algn="l"/>
                <a:tab pos="7892414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.科技引领</a:t>
            </a:r>
            <a:r>
              <a:rPr lang="en-US" altLang="zh-CN" sz="28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B.能源保障</a:t>
            </a:r>
            <a:r>
              <a:rPr lang="en-US" altLang="zh-CN" sz="28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C.粮食储备</a:t>
            </a:r>
            <a:r>
              <a:rPr lang="en-US" altLang="zh-CN" sz="28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.矿产供应</a:t>
            </a:r>
            <a:endParaRPr lang="en-US" altLang="zh-CN" sz="2800" dirty="0"/>
          </a:p>
        </p:txBody>
      </p:sp>
      <p:sp>
        <p:nvSpPr>
          <p:cNvPr id="8" name="QC_4_BD.42_1#6a316d9d9?pid=09d4513bb&amp;color=0,0,0&amp;vtp=1&amp;bbb=1"/>
          <p:cNvSpPr/>
          <p:nvPr/>
        </p:nvSpPr>
        <p:spPr>
          <a:xfrm>
            <a:off x="932688" y="3248062"/>
            <a:ext cx="10323576" cy="5631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Hei" pitchFamily="34" charset="-122"/>
                <a:cs typeface="Times New Roman" pitchFamily="34" charset="-120"/>
              </a:rPr>
              <a:t>5.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促进长江经济带可持续发展的合理措施有(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4_AN.43_1#6a316d9d9.bracket?pid=09d4513bb&amp;color=0,0,0&amp;vpa=26&amp;vtp=1"/>
          <p:cNvSpPr/>
          <p:nvPr/>
        </p:nvSpPr>
        <p:spPr>
          <a:xfrm>
            <a:off x="7905782" y="3244252"/>
            <a:ext cx="515938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10" name="QC_4_BD.42_2#6a316d9d9.choices?pid=09d4513bb&amp;color=0,0,0&amp;vtp=1&amp;bbb=1"/>
          <p:cNvSpPr/>
          <p:nvPr/>
        </p:nvSpPr>
        <p:spPr>
          <a:xfrm>
            <a:off x="932688" y="3887062"/>
            <a:ext cx="1032357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959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.西部山区陡坡开垦</a:t>
            </a:r>
            <a:r>
              <a:rPr lang="en-US" altLang="zh-CN" sz="28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.洞庭湖围湖造田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959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C.沿海地区过度捕捞</a:t>
            </a:r>
            <a:r>
              <a:rPr lang="en-US" altLang="zh-CN" sz="28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.雅砻江兴修水利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 build="p" animBg="1"/>
      <p:bldP spid="9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&amp;si=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3_BD.44_1#c0edfb990?iti=8&amp;htil=3&amp;pid=2b01118db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68512" y="738288"/>
            <a:ext cx="2569464" cy="1627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3_BD.44_2#c0edfb990?iti=8&amp;htil=3&amp;pid=2b01118db&amp;color=0,0,0&amp;vtp=1&amp;bbb=1&amp;hb=1"/>
          <p:cNvSpPr/>
          <p:nvPr/>
        </p:nvSpPr>
        <p:spPr>
          <a:xfrm>
            <a:off x="8649969" y="2487205"/>
            <a:ext cx="2606040" cy="290677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图16-8</a:t>
            </a:r>
            <a:r>
              <a:rPr lang="en-US" altLang="zh-CN" sz="2800" b="0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粤、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港、</a:t>
            </a:r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澳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、闽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、台等省</a:t>
            </a:r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级行政区分布示</a:t>
            </a: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意图</a:t>
            </a:r>
            <a:endParaRPr lang="en-US" altLang="zh-CN" sz="2800" dirty="0"/>
          </a:p>
        </p:txBody>
      </p:sp>
      <p:sp>
        <p:nvSpPr>
          <p:cNvPr id="4" name="QM_3_BD.44_3#c0edfb990?htil=3&amp;pid=2b01118db&amp;color=0,0,0&amp;vtp=1&amp;bt=1&amp;bbb=1&amp;hb=1"/>
          <p:cNvSpPr/>
          <p:nvPr/>
        </p:nvSpPr>
        <p:spPr>
          <a:xfrm>
            <a:off x="932688" y="720000"/>
            <a:ext cx="7616952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山东临沂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16-8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为粤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港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澳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闽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台等省级行政区分布示意图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6～7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楷体" pitchFamily="34" charset="-122"/>
                <a:cs typeface="Times New Roman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4_BD.45_1#49ee9d036?htil=3&amp;pid=c0edfb990&amp;color=0,0,0&amp;vtp=1&amp;bbb=1"/>
          <p:cNvSpPr/>
          <p:nvPr/>
        </p:nvSpPr>
        <p:spPr>
          <a:xfrm>
            <a:off x="932688" y="1995715"/>
            <a:ext cx="7616952" cy="5631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Hei" pitchFamily="34" charset="-122"/>
                <a:cs typeface="Times New Roman" pitchFamily="34" charset="-120"/>
              </a:rPr>
              <a:t>6.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台湾岛(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4_BD.45_2#49ee9d036.choices?htil=3&amp;pid=c0edfb990&amp;color=0,0,0&amp;vtp=1&amp;bbb=1"/>
          <p:cNvSpPr/>
          <p:nvPr/>
        </p:nvSpPr>
        <p:spPr>
          <a:xfrm>
            <a:off x="932688" y="2634715"/>
            <a:ext cx="7616952" cy="24967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A.北临黄海，南临南海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.受地形影响，铁路呈环状分布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.河流众多且流程长，航运价值高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.东部平坦开阔，是人口和城市的主要分布区</a:t>
            </a:r>
            <a:endParaRPr lang="en-US" altLang="zh-CN" sz="2800" dirty="0"/>
          </a:p>
        </p:txBody>
      </p:sp>
      <p:sp>
        <p:nvSpPr>
          <p:cNvPr id="7" name="QC_4_AN.46_1#49ee9d036.bracket?pid=c0edfb990&amp;color=0,0,0&amp;vpa=27&amp;vtp=1"/>
          <p:cNvSpPr/>
          <p:nvPr/>
        </p:nvSpPr>
        <p:spPr>
          <a:xfrm>
            <a:off x="2560669" y="1991905"/>
            <a:ext cx="495300" cy="5678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&amp;si=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47_1#995b4304d?pid=c0edfb990&amp;color=0,0,0&amp;vtp=1&amp;bt=1&amp;bbb=1&amp;hb=1"/>
          <p:cNvSpPr/>
          <p:nvPr/>
        </p:nvSpPr>
        <p:spPr>
          <a:xfrm>
            <a:off x="932688" y="720000"/>
            <a:ext cx="1032357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Hei" pitchFamily="34" charset="-122"/>
                <a:cs typeface="Times New Roman" pitchFamily="34" charset="-120"/>
              </a:rPr>
              <a:t>7.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港澳的发展与祖国内地、台湾省的发展与祖国大陆联系密切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，主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要表现为(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48_1#995b4304d.bracket?pid=c0edfb990&amp;color=0,0,0&amp;vpa=28&amp;vtp=1"/>
          <p:cNvSpPr/>
          <p:nvPr/>
        </p:nvSpPr>
        <p:spPr>
          <a:xfrm>
            <a:off x="2638457" y="1354365"/>
            <a:ext cx="515938" cy="5582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4_BD.47_2#995b4304d?pid=c0edfb990&amp;color=0,0,0&amp;vtp=1&amp;bbb=1&amp;hb=1"/>
          <p:cNvSpPr/>
          <p:nvPr/>
        </p:nvSpPr>
        <p:spPr>
          <a:xfrm>
            <a:off x="932688" y="2003525"/>
            <a:ext cx="10323576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①祖国内地为港澳提供淡水和食品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②祖国内地为港澳提供原料和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燃料</a:t>
            </a:r>
            <a:r>
              <a:rPr lang="en-US" altLang="zh-CN" sz="2800" b="1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③祖国大陆为台湾省的产品出口提供广阔市场</a:t>
            </a: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④祖国大陆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为台湾省提供大量高新技术产品</a:t>
            </a:r>
            <a:endParaRPr lang="en-US" altLang="zh-CN" sz="2800" dirty="0"/>
          </a:p>
        </p:txBody>
      </p:sp>
      <p:sp>
        <p:nvSpPr>
          <p:cNvPr id="5" name="QC_4_BD.47_3#995b4304d.choices?pid=c0edfb990&amp;color=0,0,0&amp;vtp=1&amp;bbb=1"/>
          <p:cNvSpPr/>
          <p:nvPr/>
        </p:nvSpPr>
        <p:spPr>
          <a:xfrm>
            <a:off x="932688" y="3926115"/>
            <a:ext cx="10323576" cy="5631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1609" algn="l"/>
                <a:tab pos="7892414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.①②③</a:t>
            </a:r>
            <a:r>
              <a:rPr lang="en-US" altLang="zh-CN" sz="28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B.①②④</a:t>
            </a:r>
            <a:r>
              <a:rPr lang="en-US" altLang="zh-CN" sz="28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C.②③④</a:t>
            </a:r>
            <a:r>
              <a:rPr lang="en-US" altLang="zh-CN" sz="2800" b="1" i="0" spc="-1030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.①③④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&amp;si=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QO_3_BD.49_1#661c725de?pid=2b01118db&amp;color=0,0,0&amp;vtp=1&amp;bt=1&amp;bbb=1&amp;hb=1"/>
              <p:cNvSpPr/>
              <p:nvPr/>
            </p:nvSpPr>
            <p:spPr>
              <a:xfrm>
                <a:off x="932688" y="720000"/>
                <a:ext cx="10323576" cy="5087557"/>
              </a:xfrm>
              <a:prstGeom prst="rect">
                <a:avLst/>
              </a:prstGeom>
              <a:noFill/>
              <a:ln/>
            </p:spPr>
            <p:txBody>
              <a:bodyPr wrap="none" lIns="0" tIns="0" rIns="0" bIns="0" rtlCol="0" anchor="t"/>
              <a:lstStyle/>
              <a:p>
                <a:pPr algn="l" latinLnBrk="1">
                  <a:lnSpc>
                    <a:spcPts val="5100"/>
                  </a:lnSpc>
                </a:pP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Hei" pitchFamily="34" charset="-122"/>
                    <a:cs typeface="Times New Roman" pitchFamily="34" charset="-120"/>
                  </a:rPr>
                  <a:t>8.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（2025·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河北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）阅读图文材料，完成下列问题。（18分）</a:t>
                </a:r>
                <a:endParaRPr lang="en-US" altLang="zh-CN" sz="2800" dirty="0"/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SimSun" panose="02010600030101010101" pitchFamily="2" charset="-122"/>
                    <a:ea typeface="楷体" pitchFamily="34" charset="-122"/>
                    <a:cs typeface="Times New Roman" pitchFamily="34" charset="-120"/>
                  </a:rPr>
                  <a:t>    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珍珠贝适宜生活在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18—30</a:t>
                </a:r>
                <a14:m>
                  <m:oMath xmlns:m="http://schemas.openxmlformats.org/officeDocument/2006/math">
                    <m:r>
                      <a:rPr lang="en-US" altLang="zh-CN" sz="2800" b="1" i="0">
                        <a:solidFill>
                          <a:srgbClr val="000000"/>
                        </a:solidFill>
                        <a:latin typeface="Cambria Math" pitchFamily="34" charset="0"/>
                        <a:ea typeface="Cambria Math" pitchFamily="34" charset="-122"/>
                        <a:cs typeface="Cambria Math" pitchFamily="34" charset="-120"/>
                      </a:rPr>
                      <m:t>℃</m:t>
                    </m:r>
                  </m:oMath>
                </a14:m>
                <a:r>
                  <a:rPr lang="en-US" altLang="zh-CN" sz="100" b="1" i="0" kern="0" spc="-99900" dirty="0">
                    <a:solidFill>
                      <a:srgbClr val="FFFFFF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 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的江河湖海等水体底部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珍珠是其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体内生长的含有机质的矿物球粒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我国珍珠养殖历史悠久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产量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巨大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广西合浦是我国重要的海水珍珠养殖集中区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所产珍珠品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质好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价格高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浙江诸暨地处长三角城市群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是我国最早养殖淡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水珍珠的地区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目前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该地淡水珍珠产销量占全国的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80%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以上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</a:p>
              <a:p>
                <a:pPr latinLnBrk="1">
                  <a:lnSpc>
                    <a:spcPts val="51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成为我国最大的淡水珍珠交易中心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图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16-9</a:t>
                </a:r>
                <a:r>
                  <a:rPr lang="en-US" altLang="zh-CN" sz="2800" b="1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示意我国珍珠养殖集中</a:t>
                </a:r>
              </a:p>
              <a:p>
                <a:pPr latinLnBrk="1">
                  <a:lnSpc>
                    <a:spcPts val="4900"/>
                  </a:lnSpc>
                </a:pPr>
                <a:r>
                  <a:rPr lang="en-US" altLang="zh-CN" sz="2800" b="1" i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区分布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，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图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16-10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楷体" pitchFamily="34" charset="-122"/>
                    <a:cs typeface="Times New Roman" pitchFamily="34" charset="-120"/>
                  </a:rPr>
                  <a:t>为合浦多年平均各月气温和降水量图</a:t>
                </a:r>
                <a:r>
                  <a:rPr lang="en-US" altLang="zh-CN" sz="2800" b="1" i="0" dirty="0">
                    <a:solidFill>
                      <a:srgbClr val="000000"/>
                    </a:solidFill>
                    <a:latin typeface="Times New Roman" pitchFamily="34" charset="0"/>
                    <a:ea typeface="SimSun" pitchFamily="34" charset="-122"/>
                    <a:cs typeface="Times New Roman" pitchFamily="34" charset="-120"/>
                  </a:rPr>
                  <a:t>。</a:t>
                </a:r>
                <a:endParaRPr lang="en-US" altLang="zh-CN" sz="2800" dirty="0"/>
              </a:p>
            </p:txBody>
          </p:sp>
        </mc:Choice>
        <mc:Fallback>
          <p:sp>
            <p:nvSpPr>
              <p:cNvPr id="2" name="QO_3_BD.49_1#661c725de?pid=2b01118db&amp;color=0,0,0&amp;vtp=1&amp;bt=1&amp;bbb=1&amp;hb=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2688" y="720000"/>
                <a:ext cx="10323576" cy="5087557"/>
              </a:xfrm>
              <a:prstGeom prst="rect">
                <a:avLst/>
              </a:prstGeom>
              <a:blipFill>
                <a:blip r:embed="rId3"/>
                <a:stretch>
                  <a:fillRect l="-2066" r="-2184" b="-4192"/>
                </a:stretch>
              </a:blipFill>
              <a:ln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split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&amp;si=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49_3#661c725de?iti=9&amp;htil=1&amp;pid=2b01118db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3584" y="729144"/>
            <a:ext cx="4544568" cy="310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3" name="QO_3_BD.49_4#661c725de?iti=10&amp;htil=1&amp;pid=2b01118db&amp;color=0,0,0&amp;tib=255,255,255&amp;vtp=1&amp;bt=1" descr="preencoded.pn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31736" y="720000"/>
            <a:ext cx="3291840" cy="310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3_BD.49_5#661c725de?iti=9&amp;htil=1&amp;pid=2b01118db&amp;color=0,0,0&amp;vtp=1&amp;bbb=1"/>
          <p:cNvSpPr/>
          <p:nvPr/>
        </p:nvSpPr>
        <p:spPr>
          <a:xfrm>
            <a:off x="1040955" y="3965104"/>
            <a:ext cx="4949825" cy="16357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图16-9</a:t>
            </a:r>
            <a:r>
              <a:rPr lang="en-US" altLang="zh-CN" sz="2800" b="0" i="0" spc="-10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 spc="-10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我国珍珠养殖集中区分布</a:t>
            </a:r>
            <a:endParaRPr lang="en-US" altLang="zh-CN" sz="2800" spc="-100" dirty="0"/>
          </a:p>
        </p:txBody>
      </p:sp>
      <p:sp>
        <p:nvSpPr>
          <p:cNvPr id="5" name="QO_3_BD.49_6#661c725de?iti=10&amp;htil=1&amp;pid=2b01118db&amp;color=0,0,0&amp;vtp=1&amp;bbb=1&amp;hb=1"/>
          <p:cNvSpPr/>
          <p:nvPr/>
        </p:nvSpPr>
        <p:spPr>
          <a:xfrm>
            <a:off x="6195060" y="3955960"/>
            <a:ext cx="4965192" cy="16357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16-10</a:t>
            </a:r>
            <a:r>
              <a:rPr lang="en-US" altLang="zh-CN" sz="2800" b="0" i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合浦多年平均各月气温</a:t>
            </a: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和降水量图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&amp;si=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B_4_BD.50_1#aaf60fd2a?pid=661c725de&amp;color=0,0,0&amp;vtp=1&amp;bt=1&amp;bbb=1&amp;hb=1"/>
          <p:cNvSpPr/>
          <p:nvPr/>
        </p:nvSpPr>
        <p:spPr>
          <a:xfrm>
            <a:off x="932688" y="722376"/>
            <a:ext cx="1032357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Hei" pitchFamily="34" charset="-122"/>
                <a:cs typeface="Times New Roman" pitchFamily="34" charset="-120"/>
              </a:rPr>
              <a:t>（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itchFamily="34" charset="0"/>
                <a:ea typeface="SimHei" pitchFamily="34" charset="-122"/>
                <a:cs typeface="Times New Roman" pitchFamily="34" charset="-120"/>
              </a:rPr>
              <a:t>1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itchFamily="34" charset="0"/>
                <a:ea typeface="SimHei" pitchFamily="34" charset="-122"/>
                <a:cs typeface="Times New Roman" pitchFamily="34" charset="-120"/>
              </a:rPr>
              <a:t>）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广西合浦海水珍珠养殖集中区位于</a:t>
            </a:r>
            <a:r>
              <a:rPr lang="en-US" altLang="zh-CN" sz="2800" i="0" spc="-5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湾海域，淡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1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水珍珠养殖集中区主要分布在</a:t>
            </a:r>
            <a:r>
              <a:rPr lang="en-US" altLang="zh-CN" sz="2800" i="0" spc="-5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___________________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平原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。（2分）</a:t>
            </a:r>
            <a:endParaRPr lang="en-US" altLang="zh-CN" sz="2800" spc="-50" dirty="0"/>
          </a:p>
        </p:txBody>
      </p:sp>
      <p:sp>
        <p:nvSpPr>
          <p:cNvPr id="3" name="QB_4_AN.51_1#aaf60fd2a.blank?pid=661c725de&amp;color=0,0,0&amp;vpa=29&amp;vtp=1&amp;bbb=1"/>
          <p:cNvSpPr/>
          <p:nvPr/>
        </p:nvSpPr>
        <p:spPr>
          <a:xfrm>
            <a:off x="7075520" y="691896"/>
            <a:ext cx="2178050" cy="57270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北部（1分）</a:t>
            </a:r>
            <a:endParaRPr lang="en-US" altLang="zh-CN" sz="2800" spc="-50" dirty="0"/>
          </a:p>
        </p:txBody>
      </p:sp>
      <p:sp>
        <p:nvSpPr>
          <p:cNvPr id="4" name="QB_4_AN.52_1#aaf60fd2a.blank?pid=661c725de&amp;color=0,0,0&amp;vpa=30&amp;vtp=1&amp;bbb=1"/>
          <p:cNvSpPr/>
          <p:nvPr/>
        </p:nvSpPr>
        <p:spPr>
          <a:xfrm>
            <a:off x="5481669" y="1318641"/>
            <a:ext cx="3230563" cy="5536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spc="-5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长江中下游（1分）</a:t>
            </a:r>
            <a:endParaRPr lang="en-US" altLang="zh-CN" sz="2800" spc="-50" dirty="0"/>
          </a:p>
        </p:txBody>
      </p:sp>
      <p:sp>
        <p:nvSpPr>
          <p:cNvPr id="5" name="QO_4_BD.53_1#d2d05f713?pid=661c725de&amp;color=0,0,0&amp;vtp=1&amp;bbb=1"/>
          <p:cNvSpPr/>
          <p:nvPr/>
        </p:nvSpPr>
        <p:spPr>
          <a:xfrm>
            <a:off x="932688" y="1989963"/>
            <a:ext cx="10323576" cy="5631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Hei" pitchFamily="34" charset="-122"/>
                <a:cs typeface="Times New Roman" pitchFamily="34" charset="-120"/>
              </a:rPr>
              <a:t>（2）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说出广西合浦发展海水珍珠养殖的有利自然条件。（4分）</a:t>
            </a:r>
            <a:endParaRPr lang="en-US" altLang="zh-CN" sz="2800" dirty="0"/>
          </a:p>
        </p:txBody>
      </p:sp>
      <p:sp>
        <p:nvSpPr>
          <p:cNvPr id="6" name="QO_4_AN.54_1#d2d05f713?pid=661c725de&amp;color=0,0,0&amp;vtp=1&amp;bbb=1&amp;hb=1"/>
          <p:cNvSpPr/>
          <p:nvPr/>
        </p:nvSpPr>
        <p:spPr>
          <a:xfrm>
            <a:off x="932688" y="2628963"/>
            <a:ext cx="1032357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Hei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①纬度低，水温适宜；②适宜养殖的海域面积广</a:t>
            </a:r>
            <a:r>
              <a:rPr lang="en-US" altLang="zh-CN" sz="2800" b="1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，为海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水珍珠养殖提供了空间基础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。（4分）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6" grpId="0" build="p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&amp;si=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55_1#5809f37bf?pid=661c725de&amp;color=0,0,0&amp;vtp=1&amp;bt=1&amp;bbb=1&amp;hb=1"/>
          <p:cNvSpPr/>
          <p:nvPr/>
        </p:nvSpPr>
        <p:spPr>
          <a:xfrm>
            <a:off x="932688" y="720000"/>
            <a:ext cx="1032357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Hei" pitchFamily="34" charset="-122"/>
                <a:cs typeface="Times New Roman" pitchFamily="34" charset="-120"/>
              </a:rPr>
              <a:t>（3）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简要分析诸暨成为我国最大的淡水珍珠交易中心的主要原因。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8分）</a:t>
            </a:r>
            <a:endParaRPr lang="en-US" altLang="zh-CN" sz="2800" dirty="0"/>
          </a:p>
        </p:txBody>
      </p:sp>
      <p:sp>
        <p:nvSpPr>
          <p:cNvPr id="3" name="QO_4_AN.56_1#5809f37bf?pid=661c725de&amp;color=0,0,0&amp;vtp=1&amp;bbb=1&amp;hb=1"/>
          <p:cNvSpPr/>
          <p:nvPr/>
        </p:nvSpPr>
        <p:spPr>
          <a:xfrm>
            <a:off x="932688" y="2003525"/>
            <a:ext cx="10323576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Hei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①养殖历史悠久；②产业基础好，产量大；③</a:t>
            </a:r>
            <a:r>
              <a:rPr lang="en-US" altLang="zh-CN" sz="2800" b="1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距产地近，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货源充足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；④地处长三角城市群，市场广阔；⑤</a:t>
            </a:r>
            <a:r>
              <a:rPr lang="en-US" altLang="zh-CN" sz="2800" b="1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地理位置优越，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交通便利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。（8分，任答四点）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&amp;si=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57_1#d00525658?pid=661c725de&amp;color=0,0,0&amp;vtp=1&amp;bt=1&amp;bbb=1&amp;hb=1"/>
          <p:cNvSpPr/>
          <p:nvPr/>
        </p:nvSpPr>
        <p:spPr>
          <a:xfrm>
            <a:off x="932688" y="720000"/>
            <a:ext cx="10323576" cy="12013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Hei" pitchFamily="34" charset="-122"/>
                <a:cs typeface="Times New Roman" pitchFamily="34" charset="-120"/>
              </a:rPr>
              <a:t>（4）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我国某企业计划打造高端珍珠品牌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，请你为该企业提出合理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化建议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。（4分）</a:t>
            </a:r>
            <a:endParaRPr lang="en-US" altLang="zh-CN" sz="2800" dirty="0"/>
          </a:p>
        </p:txBody>
      </p:sp>
      <p:sp>
        <p:nvSpPr>
          <p:cNvPr id="3" name="QO_4_AN.58_1#d00525658?pid=661c725de&amp;color=0,0,0&amp;vtp=1&amp;bbb=1&amp;hb=1"/>
          <p:cNvSpPr/>
          <p:nvPr/>
        </p:nvSpPr>
        <p:spPr>
          <a:xfrm>
            <a:off x="932688" y="2003525"/>
            <a:ext cx="10323576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Hei" pitchFamily="34" charset="-122"/>
                <a:cs typeface="Times New Roman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①加大科技投入，提高珍珠品质；</a:t>
            </a:r>
            <a:r>
              <a:rPr lang="en-US" altLang="zh-CN" sz="2800" b="1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②提高设计水平和加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工工艺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，提升附加值；③加大宣传力度</a:t>
            </a:r>
            <a:r>
              <a:rPr lang="en-US" altLang="zh-CN" sz="2800" b="1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，提升品牌知名度和美誉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度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。（4分，任答两点）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&amp;si=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7cf2eefbb.fixed?pid=6d13b750c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01</a:t>
            </a:r>
            <a:endParaRPr lang="en-US" altLang="zh-CN" sz="8000" dirty="0"/>
          </a:p>
        </p:txBody>
      </p:sp>
      <p:sp>
        <p:nvSpPr>
          <p:cNvPr id="3" name="C_2_BD#7cf2eefbb.fixed?pid=6d13b750c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备考指南</a:t>
            </a:r>
            <a:endParaRPr lang="en-US" altLang="zh-CN" sz="7200" dirty="0"/>
          </a:p>
        </p:txBody>
      </p:sp>
      <p:sp>
        <p:nvSpPr>
          <p:cNvPr id="4" name="C_2#7cf2eefbb.fixed?pid=6d13b750c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7cf2eefbb.fixed?lid=7cf2eefbb&amp;pid=6d13b750c&amp;color=0,0,0&amp;vtp=1&amp;bbb=1">
            <a:hlinkClick r:id="rId3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7cf2eefbb.fixed?lid=dc1087e4e&amp;pid=6d13b750c&amp;color=0,0,0&amp;vtp=1&amp;bbb=1">
            <a:hlinkClick r:id="rId4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7cf2eefbb.fixed?lid=3009de1ef&amp;pid=6d13b750c&amp;color=0,0,0&amp;vtp=1&amp;bbb=1">
            <a:hlinkClick r:id="rId5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7cf2eefbb.fixed?lid=f919e3367&amp;pid=6d13b750c&amp;color=0,0,0&amp;vtp=1&amp;bbb=1">
            <a:hlinkClick r:id="rId6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7cf2eefbb.fixed?lid=e05bdefe3&amp;pid=6d13b750c&amp;color=0,0,0&amp;vtp=1&amp;bbb=1">
            <a:hlinkClick r:id="rId7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7cf2eefbb.fixed?lid=2b01118db&amp;pid=6d13b750c&amp;color=0,0,0&amp;vtp=1&amp;bbb=1">
            <a:hlinkClick r:id="rId8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&amp;si=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&amp;si=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0a75fe96d?pid=7cf2eefbb&amp;color=0,0,0&amp;vtp=1&amp;bt=1&amp;bbb=1&amp;hb=1"/>
          <p:cNvSpPr/>
          <p:nvPr/>
        </p:nvSpPr>
        <p:spPr>
          <a:xfrm>
            <a:off x="932688" y="720000"/>
            <a:ext cx="10323576" cy="184905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SimSun" pitchFamily="34" charset="0"/>
                <a:ea typeface="SimSun" pitchFamily="34" charset="-122"/>
                <a:cs typeface="SimSun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本专题一般结合南方地区的自然环境、资源、经济发展</a:t>
            </a: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、传</a:t>
            </a: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统民居与文化习俗等知识进行考查，借助一些时事热点进行综合</a:t>
            </a: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能力测试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&amp;si=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dc1087e4e.fixed?pid=6d13b750c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02</a:t>
            </a:r>
            <a:endParaRPr lang="en-US" altLang="zh-CN" sz="8000" dirty="0"/>
          </a:p>
        </p:txBody>
      </p:sp>
      <p:sp>
        <p:nvSpPr>
          <p:cNvPr id="3" name="C_2_BD#dc1087e4e.fixed?pid=6d13b750c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导图建维</a:t>
            </a:r>
            <a:endParaRPr lang="en-US" altLang="zh-CN" sz="7200" dirty="0"/>
          </a:p>
        </p:txBody>
      </p:sp>
      <p:sp>
        <p:nvSpPr>
          <p:cNvPr id="4" name="C_2#dc1087e4e.fixed?pid=6d13b750c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dc1087e4e.fixed?lid=7cf2eefbb&amp;pid=6d13b750c&amp;color=0,0,0&amp;vtp=1&amp;bbb=1">
            <a:hlinkClick r:id="rId3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dc1087e4e.fixed?lid=dc1087e4e&amp;pid=6d13b750c&amp;color=0,0,0&amp;vtp=1&amp;bbb=1">
            <a:hlinkClick r:id="rId4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dc1087e4e.fixed?lid=3009de1ef&amp;pid=6d13b750c&amp;color=0,0,0&amp;vtp=1&amp;bbb=1">
            <a:hlinkClick r:id="rId5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dc1087e4e.fixed?lid=f919e3367&amp;pid=6d13b750c&amp;color=0,0,0&amp;vtp=1&amp;bbb=1">
            <a:hlinkClick r:id="rId6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dc1087e4e.fixed?lid=e05bdefe3&amp;pid=6d13b750c&amp;color=0,0,0&amp;vtp=1&amp;bbb=1">
            <a:hlinkClick r:id="rId7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dc1087e4e.fixed?lid=2b01118db&amp;pid=6d13b750c&amp;color=0,0,0&amp;vtp=1&amp;bbb=1">
            <a:hlinkClick r:id="rId8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itchFamily="34" charset="0"/>
                <a:ea typeface="微软雅黑" pitchFamily="34" charset="-122"/>
                <a:cs typeface="微软雅黑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&amp;si=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3#79e958320?pid=dc1087e4e&amp;color=0,0,0&amp;tib=255,255,255&amp;vip=1#2&amp;vtp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2688" y="720000"/>
            <a:ext cx="10122408" cy="546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3_AN.1_1#79e958320.blank?pid=dc1087e4e&amp;color=0,0,0&amp;vpa=1&amp;vtp=1"/>
          <p:cNvSpPr/>
          <p:nvPr/>
        </p:nvSpPr>
        <p:spPr>
          <a:xfrm>
            <a:off x="2807208" y="3134016"/>
            <a:ext cx="1161288" cy="420624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亚热带</a:t>
            </a:r>
            <a:endParaRPr lang="en-US" altLang="zh-CN" sz="2400" dirty="0"/>
          </a:p>
        </p:txBody>
      </p:sp>
      <p:sp>
        <p:nvSpPr>
          <p:cNvPr id="4" name="QB_3_AN.2_1#79e958320.blank?pid=dc1087e4e&amp;color=0,0,0&amp;vpa=2&amp;vtp=1"/>
          <p:cNvSpPr/>
          <p:nvPr/>
        </p:nvSpPr>
        <p:spPr>
          <a:xfrm>
            <a:off x="4727448" y="3161448"/>
            <a:ext cx="1316736" cy="356616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热带季风</a:t>
            </a:r>
            <a:endParaRPr lang="en-US" altLang="zh-CN" sz="24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&amp;si=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3#79e958320?pid=dc1087e4e&amp;color=0,0,0&amp;mp=1&amp;tib=255,255,255&amp;vip=3#3&amp;vtp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2688" y="720000"/>
            <a:ext cx="9372600" cy="5340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3_AN.3_1#79e958320.blank?pid=dc1087e4e&amp;color=0,0,0&amp;mp=1&amp;vpa=3&amp;vtp=1"/>
          <p:cNvSpPr/>
          <p:nvPr/>
        </p:nvSpPr>
        <p:spPr>
          <a:xfrm>
            <a:off x="5852159" y="4843944"/>
            <a:ext cx="749808" cy="320040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3100"/>
              </a:lnSpc>
            </a:pPr>
            <a:r>
              <a:rPr lang="en-US" altLang="zh-CN" sz="25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上海</a:t>
            </a:r>
            <a:endParaRPr lang="en-US" altLang="zh-CN" sz="25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&amp;si=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3#79e958320?pid=dc1087e4e&amp;color=0,0,0&amp;mp=1&amp;tib=255,255,255&amp;vip=4#7&amp;vtp=1&amp;bt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2688" y="720000"/>
            <a:ext cx="7342632" cy="5184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3_AN.4_1#79e958320.blank?pid=dc1087e4e&amp;color=0,0,0&amp;mp=1&amp;vpa=4&amp;vtp=1"/>
          <p:cNvSpPr/>
          <p:nvPr/>
        </p:nvSpPr>
        <p:spPr>
          <a:xfrm>
            <a:off x="4279392" y="2612808"/>
            <a:ext cx="868680" cy="246888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低山</a:t>
            </a:r>
            <a:endParaRPr lang="en-US" altLang="zh-CN" sz="2100" dirty="0"/>
          </a:p>
        </p:txBody>
      </p:sp>
      <p:sp>
        <p:nvSpPr>
          <p:cNvPr id="4" name="QB_3_AN.5_1#79e958320.blank?pid=dc1087e4e&amp;color=0,0,0&amp;mp=1&amp;vpa=5&amp;vtp=1"/>
          <p:cNvSpPr/>
          <p:nvPr/>
        </p:nvSpPr>
        <p:spPr>
          <a:xfrm>
            <a:off x="5687568" y="2612808"/>
            <a:ext cx="886968" cy="237744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丘陵</a:t>
            </a:r>
            <a:endParaRPr lang="en-US" altLang="zh-CN" sz="2100" dirty="0"/>
          </a:p>
        </p:txBody>
      </p:sp>
      <p:sp>
        <p:nvSpPr>
          <p:cNvPr id="5" name="QB_3_AN.6_1#79e958320.blank?pid=dc1087e4e&amp;color=0,0,0&amp;mp=1&amp;vpa=6&amp;vtp=1"/>
          <p:cNvSpPr/>
          <p:nvPr/>
        </p:nvSpPr>
        <p:spPr>
          <a:xfrm>
            <a:off x="5129784" y="3015144"/>
            <a:ext cx="457200" cy="228600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低</a:t>
            </a:r>
            <a:endParaRPr lang="en-US" altLang="zh-CN" sz="2100" dirty="0"/>
          </a:p>
        </p:txBody>
      </p:sp>
      <p:sp>
        <p:nvSpPr>
          <p:cNvPr id="6" name="QB_3_AN.7_1#79e958320.blank?pid=dc1087e4e&amp;color=0,0,0&amp;mp=1&amp;vpa=7&amp;vtp=1"/>
          <p:cNvSpPr/>
          <p:nvPr/>
        </p:nvSpPr>
        <p:spPr>
          <a:xfrm>
            <a:off x="6327648" y="3015144"/>
            <a:ext cx="566928" cy="237744"/>
          </a:xfrm>
          <a:prstGeom prst="rect">
            <a:avLst/>
          </a:prstGeom>
          <a:noFill/>
          <a:ln/>
        </p:spPr>
        <p:txBody>
          <a:bodyPr wrap="none" lIns="0" tIns="0" rIns="0" bIns="0" rtlCol="0" anchor="b"/>
          <a:lstStyle/>
          <a:p>
            <a:pPr algn="l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itchFamily="34" charset="0"/>
                <a:ea typeface="SimSun" pitchFamily="34" charset="-122"/>
                <a:cs typeface="Times New Roman" pitchFamily="34" charset="-120"/>
              </a:rPr>
              <a:t>平原</a:t>
            </a:r>
            <a:endParaRPr lang="en-US" altLang="zh-CN" sz="2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  <p:bldP spid="5" grpId="0" build="p" animBg="1"/>
      <p:bldP spid="6" grpId="0" build="p" animBg="1"/>
    </p:bldLst>
  </p:timing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1036</Words>
  <Application>Microsoft Office PowerPoint</Application>
  <PresentationFormat>宽屏</PresentationFormat>
  <Paragraphs>286</Paragraphs>
  <Slides>40</Slides>
  <Notes>40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7" baseType="lpstr">
      <vt:lpstr>SimHei</vt:lpstr>
      <vt:lpstr>SimSun</vt:lpstr>
      <vt:lpstr>微软雅黑</vt:lpstr>
      <vt:lpstr>Arial</vt:lpstr>
      <vt:lpstr>Cambria Math</vt:lpstr>
      <vt:lpstr>Times New Roman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cp:revision>2</cp:revision>
  <dcterms:created xsi:type="dcterms:W3CDTF">2026-02-26T11:41:04Z</dcterms:created>
  <dcterms:modified xsi:type="dcterms:W3CDTF">2026-02-26T11:43:15Z</dcterms:modified>
  <cp:category/>
  <cp:contentStatus/>
</cp:coreProperties>
</file>