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10.xml"/><Relationship Id="rId5" Type="http://schemas.openxmlformats.org/officeDocument/2006/relationships/slide" Target="../slides/slide9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8a9f32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3?lid=5c77b70ba&amp;cid=5c77b70ba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3?lid=22d8c727a&amp;cid=22d8c727a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d8dcf3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_1#22d8c727a?pid=7d207dca1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河姆渡遗址发现的骨耜适合翻耕水田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，是当时先进的农业生产工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据此推测骨耜主要用于(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_1#22d8c727a.bracket?pid=7d207dca1&amp;color=0,0,0&amp;vpa=2&amp;vtp=1"/>
          <p:cNvSpPr/>
          <p:nvPr/>
        </p:nvSpPr>
        <p:spPr>
          <a:xfrm>
            <a:off x="5495956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5_2#22d8c727a.choices?pid=7d207dca1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.饲养牦牛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B.饲养骆驼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C.种植青稞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.种植水稻</a:t>
            </a:r>
            <a:endParaRPr lang="en-US" altLang="zh-CN" sz="2800" dirty="0"/>
          </a:p>
        </p:txBody>
      </p:sp>
      <p:sp>
        <p:nvSpPr>
          <p:cNvPr id="5" name="QC_4_AS.7_1#22d8c727a?pid=7d207dca1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河姆渡遗址位于长江中下游地区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，该地的主要粮食作物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是水稻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，因此骨耜主要用于种植水稻。故选D项。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dbea6b0b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专题十八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跨学科主题</a:t>
            </a:r>
            <a:endParaRPr lang="en-US" altLang="zh-CN" sz="6000" dirty="0"/>
          </a:p>
        </p:txBody>
      </p:sp>
      <p:sp>
        <p:nvSpPr>
          <p:cNvPr id="3" name="C_1#6dbea6b0b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6dbea6b0b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专题十八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6dbea6b0b?lid=6d8dcf353&amp;cid=6d8dcf353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3" name="C_1#目录1:6dbea6b0b?lid=6d8dcf353&amp;cid=6d8dcf353&amp;vtp=1&amp;bbb=1">
            <a:hlinkClick r:id="rId1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6dbea6b0b?lid=6d8dcf353&amp;cid=6d8dcf353&amp;vtp=1&amp;bbb=1">
            <a:hlinkClick r:id="rId1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6dbea6b0b?lid=28a9f3257&amp;cid=28a9f3257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6" name="C_1#目录1:6dbea6b0b?lid=28a9f3257&amp;cid=28a9f3257&amp;vtp=1&amp;bbb=1">
            <a:hlinkClick r:id="rId3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6dbea6b0b?lid=28a9f3257&amp;cid=28a9f3257&amp;vtp=1&amp;bbb=1">
            <a:hlinkClick r:id="rId3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d8dcf353.fixed?pid=6dbea6b0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6d8dcf353.fixed?pid=6dbea6b0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6d8dcf353.fixed?pid=6dbea6b0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d8dcf353.fixed?lid=6d8dcf353&amp;pid=6dbea6b0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d8dcf353.fixed?pid=6dbea6b0b&amp;color=0,0,0&amp;vtp=1&amp;bbb=1"/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d8dcf353.fixed?pid=6dbea6b0b&amp;color=0,0,0&amp;vtp=1&amp;bbb=1"/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d8dcf353.fixed?lid=28a9f3257&amp;pid=6dbea6b0b&amp;color=0,0,0&amp;vtp=1&amp;bbb=1">
            <a:hlinkClick r:id="rId2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d8dcf353.fixed?pid=6dbea6b0b&amp;color=0,0,0&amp;vtp=1&amp;bbb=1"/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d8dcf353.fixed?pid=6dbea6b0b&amp;color=0,0,0&amp;vtp=1&amp;bbb=1"/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dabfc0817?pid=6d8dcf353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1.《义务教育地理课程标准（2022年版）》明确提出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，地理课程跨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学科主题学习的课时容量不少于本课程总课时的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%，要注重地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理课程与其他课程的关联性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.结合初中地理开展跨学科融合的优势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，培养学生研究地理环境以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及人类活动与地理环境的关系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，突出综合性、区域性等特点。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8a9f3257.fixed?pid=6dbea6b0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28a9f3257.fixed?pid=6dbea6b0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28a9f3257.fixed?pid=6dbea6b0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8a9f3257.fixed?lid=6d8dcf353&amp;pid=6dbea6b0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8a9f3257.fixed?pid=6dbea6b0b&amp;color=0,0,0&amp;vtp=1&amp;bbb=1"/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8a9f3257.fixed?pid=6dbea6b0b&amp;color=0,0,0&amp;vtp=1&amp;bbb=1"/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8a9f3257.fixed?lid=28a9f3257&amp;pid=6dbea6b0b&amp;color=0,0,0&amp;vtp=1&amp;bbb=1">
            <a:hlinkClick r:id="rId2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8a9f3257.fixed?pid=6dbea6b0b&amp;color=0,0,0&amp;vtp=1&amp;bbb=1"/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8a9f3257.fixed?pid=6dbea6b0b&amp;color=0,0,0&amp;vtp=1&amp;bbb=1"/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_1#7d207dca1?pid=28a9f3257&amp;color=0,0,0&amp;vtp=1&amp;bt=1&amp;bbb=1&amp;hb=1"/>
          <p:cNvSpPr/>
          <p:nvPr/>
        </p:nvSpPr>
        <p:spPr>
          <a:xfrm>
            <a:off x="932688" y="720000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史前农业发展促进人类定居生活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半坡遗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址和河姆渡遗址分别是中国黄河流域和长江流域原始农耕文明的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代表遗址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18-1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为半坡遗址和河姆渡遗址相关信息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_2#7d207dca1?pid=28a9f3257&amp;color=0,0,0&amp;mp=1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表18-1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半坡遗址和河姆渡遗址相关信息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graphicFrame>
        <p:nvGraphicFramePr>
          <p:cNvPr id="9" name="QM_3_BD.1_3#7d207dca1?colgroup=5,7,6,8&amp;pid=28a9f3257&amp;color=0,0,0&amp;vtp=1&amp;bbb=1&amp;hb=1"/>
          <p:cNvGraphicFramePr>
            <a:graphicFrameLocks noGrp="1"/>
          </p:cNvGraphicFramePr>
          <p:nvPr/>
        </p:nvGraphicFramePr>
        <p:xfrm>
          <a:off x="932688" y="1403514"/>
          <a:ext cx="10268712" cy="3994976"/>
        </p:xfrm>
        <a:graphic>
          <a:graphicData uri="http://schemas.openxmlformats.org/drawingml/2006/table">
            <a:tbl>
              <a:tblPr/>
              <a:tblGrid>
                <a:gridCol w="2130552"/>
                <a:gridCol w="2743200"/>
                <a:gridCol w="2322576"/>
                <a:gridCol w="3072384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遗址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地理位置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建筑复原图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建筑特点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7277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半坡遗址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陕西省西安市浐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河东岸半坡村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700"/>
                        </a:lnSpc>
                      </a:pP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半地穴式房屋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半建于地下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屋内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有灶坑取暖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770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河姆渡遗址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浙江省宁波市余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姚市河姆渡镇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8000"/>
                        </a:lnSpc>
                      </a:pPr>
                      <a:endParaRPr lang="en-US" altLang="zh-CN" sz="900" spc="0" dirty="0">
                        <a:solidFill>
                          <a:srgbClr val="FFFFFF">
                            <a:alpha val="0"/>
                          </a:srgbClr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干栏式建筑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桩插于地下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用木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板等构筑成屋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QM_3_BD.1_4#7d207dca1.table_image?tii=1&amp;pid=28a9f325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54496" y="2203424"/>
            <a:ext cx="1426464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3_BD.1_5#7d207dca1.table_image?tii=2&amp;pid=28a9f325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3056" y="4082008"/>
            <a:ext cx="1609344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_1#5c77b70ba?pid=7d207dca1&amp;color=0,0,0&amp;vtp=1&amp;bt=1&amp;bbb=1"/>
          <p:cNvSpPr/>
          <p:nvPr/>
        </p:nvSpPr>
        <p:spPr>
          <a:xfrm>
            <a:off x="932688" y="720000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河姆渡人和半坡人所建房屋差异明显，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推测其原因可能是(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_1#5c77b70ba.bracket?pid=7d207dca1&amp;color=0,0,0&amp;vpa=1&amp;vtp=1"/>
          <p:cNvSpPr/>
          <p:nvPr/>
        </p:nvSpPr>
        <p:spPr>
          <a:xfrm>
            <a:off x="10418795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_2#5c77b70ba.choices?pid=7d207dca1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.干栏式建筑防止风沙掩埋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.河姆渡人居住地木材丰富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C.半地穴式房屋有利于散热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.半坡人居住环境高寒缺氧</a:t>
            </a:r>
            <a:endParaRPr lang="en-US" altLang="zh-CN" sz="2800" dirty="0"/>
          </a:p>
        </p:txBody>
      </p:sp>
      <p:sp>
        <p:nvSpPr>
          <p:cNvPr id="5" name="QC_4_AS.4_1#5c77b70ba?pid=7d207dca1&amp;color=0,0,0&amp;vtp=1&amp;bbb=1&amp;hb=1"/>
          <p:cNvSpPr/>
          <p:nvPr/>
        </p:nvSpPr>
        <p:spPr>
          <a:xfrm>
            <a:off x="932688" y="2639287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河姆渡人生活在长江中下游地区，该地气候湿热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，森林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广布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，取材方便，当地人建造干栏式建筑主要是为了防潮，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A项错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，B项正确；半坡人生活在黄土高原，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该地冬季气候较为寒冷，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半地穴式房屋有利于保暖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，C项错误；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黄土高原没有高寒缺氧环境，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WPS 演示</Application>
  <PresentationFormat>宽屏</PresentationFormat>
  <Paragraphs>110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WPS_1767008123</cp:lastModifiedBy>
  <cp:revision>3</cp:revision>
  <dcterms:created xsi:type="dcterms:W3CDTF">2026-02-26T11:19:00Z</dcterms:created>
  <dcterms:modified xsi:type="dcterms:W3CDTF">2026-02-27T08:05:45Z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87A58AA393794663BD8BFC67039206C0_12</vt:lpwstr>
  </property>
</Properties>
</file>