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6" r:id="rId23"/>
    <p:sldId id="277" r:id="rId24"/>
    <p:sldId id="278" r:id="rId25"/>
    <p:sldId id="279" r:id="rId26"/>
    <p:sldId id="302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7" Type="http://schemas.openxmlformats.org/officeDocument/2006/relationships/slide" Target="../slides/slide31.xml"/><Relationship Id="rId6" Type="http://schemas.openxmlformats.org/officeDocument/2006/relationships/slide" Target="../slides/slide29.xml"/><Relationship Id="rId5" Type="http://schemas.openxmlformats.org/officeDocument/2006/relationships/slide" Target="../slides/slide28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slide" Target="../slides/slide41.xml"/><Relationship Id="rId5" Type="http://schemas.openxmlformats.org/officeDocument/2006/relationships/slide" Target="../slides/slide40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c2072f6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3701ee040&amp;cid=3701ee040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4a3a1e57b&amp;cid=4a3a1e57b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d346c0891&amp;cid=d346c0891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e4d7b3349&amp;cid=e4d7b3349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d4d1dd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2?lid=8b4620bbd&amp;cid=8b4620bbd&amp;vtp=1">
            <a:hlinkClick r:id="rId5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2?lid=d774e22b4&amp;cid=d774e22b4&amp;vtp=1">
            <a:hlinkClick r:id="rId5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2?lid=ad400672a&amp;cid=ad400672a&amp;vtp=1">
            <a:hlinkClick r:id="rId6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9eec6478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63e4ad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8267c7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8d542ba7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8.xml"/><Relationship Id="rId5" Type="http://schemas.openxmlformats.org/officeDocument/2006/relationships/slide" Target="slide35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8.xml"/><Relationship Id="rId6" Type="http://schemas.openxmlformats.org/officeDocument/2006/relationships/slide" Target="slide35.xml"/><Relationship Id="rId5" Type="http://schemas.openxmlformats.org/officeDocument/2006/relationships/slide" Target="slide26.xml"/><Relationship Id="rId4" Type="http://schemas.openxmlformats.org/officeDocument/2006/relationships/slide" Target="slide9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8.xml"/><Relationship Id="rId5" Type="http://schemas.openxmlformats.org/officeDocument/2006/relationships/slide" Target="slide35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8.xml"/><Relationship Id="rId5" Type="http://schemas.openxmlformats.org/officeDocument/2006/relationships/slide" Target="slide35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8.xml"/><Relationship Id="rId5" Type="http://schemas.openxmlformats.org/officeDocument/2006/relationships/slide" Target="slide35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8.xml"/><Relationship Id="rId5" Type="http://schemas.openxmlformats.org/officeDocument/2006/relationships/slide" Target="slide35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8.xml"/><Relationship Id="rId5" Type="http://schemas.openxmlformats.org/officeDocument/2006/relationships/slide" Target="slide35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1.我国的地形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1）地势：西高东低，呈现三级阶梯。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第一级阶梯平均海拔在4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000米以上，由青藏高原构成；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②第二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级阶梯一般海拔在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000—2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000米，以高原、盆地为主；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③第三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级阶梯海拔大多在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500米以下，以平原、丘陵为主。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2）地形：类型齐全，山区面积广大。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（3）我国主要山脉。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走向山脉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：天山山脉、阴山山脉、燕山。中列：昆仑山脉、秦岭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巴山脉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、大别山。南列：南岭。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走向山脉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：大兴安岭、太行山脉、巫山、雪峰山。中列：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长白山脉、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武夷山脉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。东列：台湾山脉。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走向山脉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：阿尔泰山脉、祁连山脉、小兴安岭。</a:t>
            </a:r>
            <a:endParaRPr lang="en-US" altLang="zh-CN" sz="2800" dirty="0"/>
          </a:p>
        </p:txBody>
      </p:sp>
      <p:sp>
        <p:nvSpPr>
          <p:cNvPr id="3" name="P_3_AN.9_1#8b1df3aeb.blank?pid=48267c742&amp;color=0,0,0&amp;vpa=9&amp;vtp=1&amp;bbb=1"/>
          <p:cNvSpPr/>
          <p:nvPr/>
        </p:nvSpPr>
        <p:spPr>
          <a:xfrm>
            <a:off x="1300195" y="13372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</a:t>
            </a:r>
            <a:endParaRPr lang="en-US" altLang="zh-CN" sz="2800" dirty="0"/>
          </a:p>
        </p:txBody>
      </p:sp>
      <p:sp>
        <p:nvSpPr>
          <p:cNvPr id="4" name="P_3_AN.10_1#8b1df3aeb.blank?pid=48267c742&amp;color=0,0,0&amp;vpa=10&amp;vtp=1&amp;bbb=1"/>
          <p:cNvSpPr/>
          <p:nvPr/>
        </p:nvSpPr>
        <p:spPr>
          <a:xfrm>
            <a:off x="1300195" y="3280320"/>
            <a:ext cx="20431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东北—西南</a:t>
            </a:r>
            <a:endParaRPr lang="en-US" altLang="zh-CN" sz="2800" dirty="0"/>
          </a:p>
        </p:txBody>
      </p:sp>
      <p:sp>
        <p:nvSpPr>
          <p:cNvPr id="5" name="P_3_AN.11_1#8b1df3aeb.blank?pid=48267c742&amp;color=0,0,0&amp;vpa=11&amp;vtp=1&amp;bbb=1"/>
          <p:cNvSpPr/>
          <p:nvPr/>
        </p:nvSpPr>
        <p:spPr>
          <a:xfrm>
            <a:off x="1300195" y="5202465"/>
            <a:ext cx="20431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西北—东南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"/>
          <p:cNvSpPr/>
          <p:nvPr/>
        </p:nvSpPr>
        <p:spPr>
          <a:xfrm>
            <a:off x="932688" y="722376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走向山脉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：贺兰山。中列：六盘山。南列：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横断山脉。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⑤弧形山脉：喜马拉雅山脉。</a:t>
            </a:r>
            <a:endParaRPr lang="en-US" altLang="zh-CN" sz="2800" dirty="0"/>
          </a:p>
        </p:txBody>
      </p:sp>
      <p:sp>
        <p:nvSpPr>
          <p:cNvPr id="3" name="P_3_AN.12_1#8b1df3aeb.blank?pid=48267c742&amp;color=0,0,0&amp;vpa=12&amp;vtp=1&amp;bbb=1"/>
          <p:cNvSpPr/>
          <p:nvPr/>
        </p:nvSpPr>
        <p:spPr>
          <a:xfrm>
            <a:off x="1300195" y="691896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</a:t>
            </a:r>
            <a:endParaRPr lang="en-US" altLang="zh-CN" sz="2800" dirty="0"/>
          </a:p>
        </p:txBody>
      </p:sp>
      <p:pic>
        <p:nvPicPr>
          <p:cNvPr id="5" name="P_3_BD#8b1df3aeb?iti=2&amp;pid=48267c74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120" y="2705100"/>
            <a:ext cx="341071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3_BD#8b1df3aeb?iti=2&amp;pid=48267c742&amp;color=0,0,0&amp;vtp=1&amp;bbb=1"/>
          <p:cNvSpPr/>
          <p:nvPr/>
        </p:nvSpPr>
        <p:spPr>
          <a:xfrm>
            <a:off x="3867468" y="5392420"/>
            <a:ext cx="44540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中国主要山脉的走向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（4）我国主要山脉和地形区分布的识记方法。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位于省级行政区界线上的山脉。</a:t>
            </a:r>
            <a:endParaRPr lang="en-US" altLang="zh-CN" sz="2800" dirty="0"/>
          </a:p>
        </p:txBody>
      </p:sp>
      <p:pic>
        <p:nvPicPr>
          <p:cNvPr id="3" name="P_3_BD#8b1df3aeb?iti=3&amp;pid=48267c74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2049309"/>
            <a:ext cx="1027785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b1df3aeb?iti=3&amp;pid=48267c742&amp;color=0,0,0&amp;vtp=1&amp;bbb=1"/>
          <p:cNvSpPr/>
          <p:nvPr/>
        </p:nvSpPr>
        <p:spPr>
          <a:xfrm>
            <a:off x="2805240" y="4572037"/>
            <a:ext cx="6587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部分位于省级行政区界线上的山脉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②作为重要地形区界线的山脉。</a:t>
            </a:r>
            <a:endParaRPr lang="en-US" altLang="zh-CN" sz="2800" dirty="0"/>
          </a:p>
        </p:txBody>
      </p:sp>
      <p:pic>
        <p:nvPicPr>
          <p:cNvPr id="3" name="P_3_BD#8b1df3aeb?iti=4&amp;pid=48267c74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1416214"/>
            <a:ext cx="10277856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b1df3aeb?iti=4&amp;pid=48267c742&amp;color=0,0,0&amp;vtp=1&amp;bbb=1"/>
          <p:cNvSpPr/>
          <p:nvPr/>
        </p:nvSpPr>
        <p:spPr>
          <a:xfrm>
            <a:off x="2983040" y="4569878"/>
            <a:ext cx="62320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部分作为重要地形区界线的山脉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2.我国的气候特点：气候类型多样，季风气候显著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1）主要气候类型及其分布地区。</a:t>
            </a:r>
            <a:endParaRPr lang="en-US" altLang="zh-CN" sz="2800" dirty="0"/>
          </a:p>
        </p:txBody>
      </p:sp>
      <p:graphicFrame>
        <p:nvGraphicFramePr>
          <p:cNvPr id="16" name="P_3_BD#8b1df3aeb?colgroup=7,20&amp;pid=48267c742&amp;color=0,0,0&amp;vtp=1&amp;bbb=1"/>
          <p:cNvGraphicFramePr>
            <a:graphicFrameLocks noGrp="1"/>
          </p:cNvGraphicFramePr>
          <p:nvPr/>
        </p:nvGraphicFramePr>
        <p:xfrm>
          <a:off x="932688" y="2057437"/>
          <a:ext cx="10287000" cy="3371980"/>
        </p:xfrm>
        <a:graphic>
          <a:graphicData uri="http://schemas.openxmlformats.org/drawingml/2006/table">
            <a:tbl>
              <a:tblPr/>
              <a:tblGrid>
                <a:gridCol w="2834640"/>
                <a:gridCol w="745236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广东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台湾三省的南部及海南省全部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温带大陆性气候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高原山地气候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（2）我国的夏、冬季风。</a:t>
            </a:r>
            <a:endParaRPr lang="en-US" altLang="zh-CN" sz="2800" dirty="0"/>
          </a:p>
        </p:txBody>
      </p:sp>
      <p:graphicFrame>
        <p:nvGraphicFramePr>
          <p:cNvPr id="17" name="P_3_BD#8b1df3aeb?colgroup=3,5,4,3,9&amp;pid=48267c742&amp;color=0,0,0&amp;vtp=1&amp;bbb=1&amp;hb=1"/>
          <p:cNvGraphicFramePr>
            <a:graphicFrameLocks noGrp="1"/>
          </p:cNvGraphicFramePr>
          <p:nvPr/>
        </p:nvGraphicFramePr>
        <p:xfrm>
          <a:off x="932688" y="1416214"/>
          <a:ext cx="10268712" cy="4446208"/>
        </p:xfrm>
        <a:graphic>
          <a:graphicData uri="http://schemas.openxmlformats.org/drawingml/2006/table">
            <a:tbl>
              <a:tblPr/>
              <a:tblGrid>
                <a:gridCol w="1371600"/>
                <a:gridCol w="2084832"/>
                <a:gridCol w="1801368"/>
                <a:gridCol w="1591056"/>
                <a:gridCol w="3419856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太平洋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度洋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温暖湿润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带来丰沛降水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活动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异常的年份易发生旱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涝灾害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西伯利亚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蒙古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寒冷干燥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西北风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加剧北方地区的寒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加大南北温差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活动异常时带来寒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潮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冻害等灾害天气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mp=1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3.影响我国气候的主要因素：纬度位置、海陆位置和地形等。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.我国温度带的划分：热带、亚热带、暖温带、中温带、青藏高原区。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b1df3aeb?pid=48267c742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5.四类干湿地区对应的年降水量、植被与农业类型</a:t>
            </a:r>
            <a:endParaRPr lang="en-US" altLang="zh-CN" sz="2800" dirty="0"/>
          </a:p>
        </p:txBody>
      </p:sp>
      <p:graphicFrame>
        <p:nvGraphicFramePr>
          <p:cNvPr id="19" name="P_3_BD#8b1df3aeb?colgroup=6,3,5,4,7&amp;pid=48267c742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68712" cy="3907855"/>
        </p:xfrm>
        <a:graphic>
          <a:graphicData uri="http://schemas.openxmlformats.org/drawingml/2006/table">
            <a:tbl>
              <a:tblPr/>
              <a:tblGrid>
                <a:gridCol w="2514600"/>
                <a:gridCol w="1280160"/>
                <a:gridCol w="2029968"/>
                <a:gridCol w="1673352"/>
                <a:gridCol w="277063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干湿地区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半湿润区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半干旱区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年降水量/毫米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＞800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400—800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200—400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＜200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森林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荒漠植被或裸露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的沙漠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戈壁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种植业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（水田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种植业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（旱地农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畜牧业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8b1df3aeb?iti=5&amp;htil=1&amp;pid=48267c74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168" y="729144"/>
            <a:ext cx="4343400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3_BD#8b1df3aeb?iti=6&amp;htil=1&amp;pid=48267c742&amp;color=0,0,0&amp;tib=255,255,255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9944" y="720000"/>
            <a:ext cx="4526280" cy="315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b1df3aeb?iti=5&amp;htil=1&amp;pid=48267c742&amp;color=0,0,0&amp;vtp=1&amp;bbb=1"/>
          <p:cNvSpPr/>
          <p:nvPr/>
        </p:nvSpPr>
        <p:spPr>
          <a:xfrm>
            <a:off x="1466660" y="4001680"/>
            <a:ext cx="40984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中国温度带的划分</a:t>
            </a:r>
            <a:endParaRPr lang="en-US" altLang="zh-CN" sz="2800" dirty="0"/>
          </a:p>
        </p:txBody>
      </p:sp>
      <p:sp>
        <p:nvSpPr>
          <p:cNvPr id="5" name="P_3_BD#8b1df3aeb?iti=6&amp;htil=1&amp;pid=48267c742&amp;color=0,0,0&amp;vtp=1&amp;bbb=1"/>
          <p:cNvSpPr/>
          <p:nvPr/>
        </p:nvSpPr>
        <p:spPr>
          <a:xfrm>
            <a:off x="6446076" y="4001680"/>
            <a:ext cx="44540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中国干湿地区的划分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a811ad2c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专题十一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中国的自然环境</a:t>
            </a:r>
            <a:endParaRPr lang="en-US" altLang="zh-CN" sz="6000" dirty="0"/>
          </a:p>
        </p:txBody>
      </p:sp>
      <p:sp>
        <p:nvSpPr>
          <p:cNvPr id="3" name="C_1#9a811ad2c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9a811ad2c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专题十一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8b1df3aeb?pid=48267c742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8b1df3aeb?pid=48267c742&amp;color=0,0,0&amp;vtp=1&amp;bbb=1&amp;hb=1"/>
          <p:cNvSpPr/>
          <p:nvPr/>
        </p:nvSpPr>
        <p:spPr>
          <a:xfrm>
            <a:off x="932688" y="1689264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东北三省东部为湿润地区的原因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东北的大兴安岭北部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小兴安岭和长白山以东地区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年降水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量为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400—800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毫米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属于湿润地区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这是因为这些地区纬度较高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气温相对较低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森林覆盖率高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蒸发量小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气候较为湿润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3_BD#8b1df3aeb?colgroup=4,11,12&amp;pid=48267c742&amp;color=0,0,0&amp;vtp=1&amp;bt=1&amp;bbb=1&amp;hb=1"/>
          <p:cNvGraphicFramePr>
            <a:graphicFrameLocks noGrp="1"/>
          </p:cNvGraphicFramePr>
          <p:nvPr/>
        </p:nvGraphicFramePr>
        <p:xfrm>
          <a:off x="1090803" y="842555"/>
          <a:ext cx="10277856" cy="4997516"/>
        </p:xfrm>
        <a:graphic>
          <a:graphicData uri="http://schemas.openxmlformats.org/drawingml/2006/table">
            <a:tbl>
              <a:tblPr/>
              <a:tblGrid>
                <a:gridCol w="1618488"/>
                <a:gridCol w="4133088"/>
                <a:gridCol w="452628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唐古拉山脉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巴颜喀拉山脉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注入海洋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渤海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90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下游的分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湖北宜昌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江西湖口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内蒙古河口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河南桃花峪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流经省级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渝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鄂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湘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赣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皖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豫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鲁（9个）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90930" y="238125"/>
            <a:ext cx="6096000" cy="71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6.长江与黄河</a:t>
            </a:r>
            <a:endParaRPr lang="en-US" altLang="zh-CN" sz="2800" b="1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  <a:sym typeface="+mn-ea"/>
            </a:endParaRP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P_3_BD#8b1df3aeb?colgroup=4,11,12&amp;pid=48267c742&amp;color=0,0,0&amp;vtp=1&amp;bt=1&amp;bbb=1&amp;hb=1"/>
          <p:cNvGraphicFramePr>
            <a:graphicFrameLocks noGrp="1"/>
          </p:cNvGraphicFramePr>
          <p:nvPr/>
        </p:nvGraphicFramePr>
        <p:xfrm>
          <a:off x="932688" y="1343821"/>
          <a:ext cx="10277856" cy="4824922"/>
        </p:xfrm>
        <a:graphic>
          <a:graphicData uri="http://schemas.openxmlformats.org/drawingml/2006/table">
            <a:tbl>
              <a:tblPr/>
              <a:tblGrid>
                <a:gridCol w="1618488"/>
                <a:gridCol w="4133088"/>
                <a:gridCol w="4526280"/>
              </a:tblGrid>
              <a:tr h="523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72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主要流经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横断山脉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川盆地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云贵高原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中下游平原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内蒙古高原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土高原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40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①“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清洁能源走廊”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（著名的水电站有三峡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葛洲坝等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“黄金水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道”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大多数河段可全年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①上中游地区利用水能发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著名水电站有龙羊峡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李家峡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刘家峡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②引黄灌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：宁夏平原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河套平原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沿岸地区水资源开发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8b1df3aeb?colgroup=4,11,12&amp;pid=48267c742&amp;color=0,0,0&amp;vtp=1&amp;bt=1&amp;bbb=1"/>
          <p:cNvSpPr txBox="1"/>
          <p:nvPr/>
        </p:nvSpPr>
        <p:spPr>
          <a:xfrm>
            <a:off x="10492399" y="7200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3_BD#8b1df3aeb?colgroup=4,11,12&amp;pid=48267c742&amp;color=0,0,0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77856" cy="4387026"/>
        </p:xfrm>
        <a:graphic>
          <a:graphicData uri="http://schemas.openxmlformats.org/drawingml/2006/table">
            <a:tbl>
              <a:tblPr/>
              <a:tblGrid>
                <a:gridCol w="1618488"/>
                <a:gridCol w="4133088"/>
                <a:gridCol w="452628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中下游平原地区洪涝多发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水多沙少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035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①中上游地区修建水电站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和水利枢纽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②平原地区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建设沿江堤防和河道综合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治理工程（如荆江裁弯取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①上中游地区修建水库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调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蓄水量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全流域合理分配和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使用水资源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②中游地区加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强水土流失综合治理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利用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水利枢纽联合调水调沙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下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游加固黄河大堤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8b1df3aeb?colgroup=4,11,12&amp;pid=48267c742&amp;color=0,0,0&amp;vtp=1&amp;bt=1&amp;bbb=1"/>
          <p:cNvSpPr txBox="1"/>
          <p:nvPr/>
        </p:nvSpPr>
        <p:spPr>
          <a:xfrm>
            <a:off x="10492399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3_BD#8b1df3aeb?colgroup=4,11,12&amp;pid=48267c742&amp;color=0,0,0&amp;vtp=1&amp;bt=1&amp;bbb=1&amp;hb=1"/>
          <p:cNvGraphicFramePr>
            <a:graphicFrameLocks noGrp="1"/>
          </p:cNvGraphicFramePr>
          <p:nvPr/>
        </p:nvGraphicFramePr>
        <p:xfrm>
          <a:off x="932688" y="1418590"/>
          <a:ext cx="10277856" cy="1594867"/>
        </p:xfrm>
        <a:graphic>
          <a:graphicData uri="http://schemas.openxmlformats.org/drawingml/2006/table">
            <a:tbl>
              <a:tblPr/>
              <a:tblGrid>
                <a:gridCol w="1618488"/>
                <a:gridCol w="4133088"/>
                <a:gridCol w="452628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1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可持续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生态优先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绿色发展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共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抓大保护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不搞大开发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共同抓好大保护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协同推进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大治理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_3_BD#8b1df3aeb?colgroup=4,11,12&amp;pid=48267c742&amp;color=0,0,0&amp;vtp=1&amp;bt=1&amp;bbb=1&amp;hb=1"/>
          <p:cNvSpPr txBox="1"/>
          <p:nvPr/>
        </p:nvSpPr>
        <p:spPr>
          <a:xfrm>
            <a:off x="8670544" y="72000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8b1df3aeb?pid=48267c742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8b1df3aeb?pid=48267c742&amp;color=0,0,0&amp;vtp=1&amp;bbb=1&amp;hb=1"/>
          <p:cNvSpPr/>
          <p:nvPr/>
        </p:nvSpPr>
        <p:spPr>
          <a:xfrm>
            <a:off x="932688" y="1689264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分析河流水能资源是否丰富的方法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一是河流径流量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河流所处地区降水丰富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汇入的支流多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则径流量大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则径流量小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二是河流落差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河流所处地区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地势起伏大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则河流落差大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反之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则河流落差小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只有同时具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备径流量大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落差大的河流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才具有丰富的水能资源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2072f6d9.fixed?pid=9a811ad2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c2072f6d9.fixed?pid=9a811ad2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c2072f6d9.fixed?pid=9a811ad2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c2072f6d9.fixed?lid=9eec6478f&amp;pid=9a811ad2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c2072f6d9.fixed?lid=b63e4ad09&amp;pid=9a811ad2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c2072f6d9.fixed?lid=48267c742&amp;pid=9a811ad2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c2072f6d9.fixed?lid=c2072f6d9&amp;pid=9a811ad2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c2072f6d9.fixed?lid=8d542ba7a&amp;pid=9a811ad2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c2072f6d9.fixed?lid=ad4d1dd66&amp;pid=9a811ad2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13_1#eea6c0128?iti=7&amp;htil=2&amp;pid=c2072f6d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0724" y="738288"/>
            <a:ext cx="4517136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13_2#eea6c0128?iti=7&amp;htil=2&amp;pid=c2072f6d9&amp;color=0,0,0&amp;vtp=1&amp;bbb=1"/>
          <p:cNvSpPr/>
          <p:nvPr/>
        </p:nvSpPr>
        <p:spPr>
          <a:xfrm>
            <a:off x="6592284" y="4285144"/>
            <a:ext cx="44540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春耕春播时间示意图</a:t>
            </a:r>
            <a:endParaRPr lang="en-US" altLang="zh-CN" sz="2800" dirty="0"/>
          </a:p>
        </p:txBody>
      </p:sp>
      <p:sp>
        <p:nvSpPr>
          <p:cNvPr id="4" name="QM_3_BD.13_3#eea6c0128?htil=2&amp;pid=c2072f6d9&amp;color=0,0,0&amp;vtp=1&amp;bt=1&amp;bbb=1&amp;hb=1"/>
          <p:cNvSpPr/>
          <p:nvPr/>
        </p:nvSpPr>
        <p:spPr>
          <a:xfrm>
            <a:off x="932688" y="720000"/>
            <a:ext cx="56692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一年之计在于春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读我国春耕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春播时间示意图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4_1#3701ee040?pid=eea6c0128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导致我国东部地区春耕春播时间差异的主要因素是(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BD.14_2#3701ee040.choices?pid=eea6c0128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.海陆位置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C.地形因素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  <p:sp>
        <p:nvSpPr>
          <p:cNvPr id="4" name="QC_4_AN.15_1#3701ee040.bracket?pid=eea6c0128&amp;color=0,0,0&amp;vpa=13&amp;vtp=1"/>
          <p:cNvSpPr/>
          <p:nvPr/>
        </p:nvSpPr>
        <p:spPr>
          <a:xfrm>
            <a:off x="9347232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AS.16_1#3701ee040?pid=eea6c0128&amp;color=0,0,0&amp;vtp=1&amp;bbb=1&amp;hb=1"/>
          <p:cNvSpPr/>
          <p:nvPr/>
        </p:nvSpPr>
        <p:spPr>
          <a:xfrm>
            <a:off x="932688" y="263928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一般来说，纬度较低的地方，获得的太阳热量较多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温较高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，春耕春播时间越早；纬度较高的地方则相反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。我国东部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地区随纬度的增加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，春耕春播时间越来越晚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，故造成我国东部地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区春耕春播时间差异的最主要因素是纬度位置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4a3a1e57b?pid=eea6c0128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华北平原春耕面临的主要问题是(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8_1#4a3a1e57b.bracket?pid=eea6c0128&amp;color=0,0,0&amp;vpa=14&amp;vtp=1"/>
          <p:cNvSpPr/>
          <p:nvPr/>
        </p:nvSpPr>
        <p:spPr>
          <a:xfrm>
            <a:off x="64770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7_2#4a3a1e57b.choices?pid=eea6c0128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.春季旱情严重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.春雨连绵成涝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C.劳动力短缺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.气温寒冷</a:t>
            </a:r>
            <a:endParaRPr lang="en-US" altLang="zh-CN" sz="2800" dirty="0"/>
          </a:p>
        </p:txBody>
      </p:sp>
      <p:sp>
        <p:nvSpPr>
          <p:cNvPr id="5" name="QC_4_AS.19_1#4a3a1e57b?pid=eea6c0128&amp;color=0,0,0&amp;vtp=1&amp;bbb=1&amp;hb=1"/>
          <p:cNvSpPr/>
          <p:nvPr/>
        </p:nvSpPr>
        <p:spPr>
          <a:xfrm>
            <a:off x="932688" y="263928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春耕时华北地区尚未进入雨季，降水少，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气温回升快，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蒸发旺盛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，冬小麦又处于生长旺季，需水量大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，故华北平原春季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旱情严重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，影响春耕。故选A项。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9a811ad2c?lid=9eec6478f&amp;cid=9eec6478f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9a811ad2c?lid=9eec6478f&amp;cid=9eec6478f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9a811ad2c?lid=9eec6478f&amp;cid=9eec6478f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9a811ad2c?lid=b63e4ad09&amp;cid=b63e4ad09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9a811ad2c?lid=b63e4ad09&amp;cid=b63e4ad09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9a811ad2c?lid=b63e4ad09&amp;cid=b63e4ad09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9a811ad2c?lid=48267c742&amp;cid=48267c742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9a811ad2c?lid=48267c742&amp;cid=48267c742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9a811ad2c?lid=48267c742&amp;cid=48267c742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9a811ad2c?lid=c2072f6d9&amp;cid=c2072f6d9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9a811ad2c?lid=c2072f6d9&amp;cid=c2072f6d9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9a811ad2c?lid=c2072f6d9&amp;cid=c2072f6d9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9a811ad2c?lid=8d542ba7a&amp;cid=8d542ba7a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9a811ad2c?lid=8d542ba7a&amp;cid=8d542ba7a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9a811ad2c?lid=8d542ba7a&amp;cid=8d542ba7a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9a811ad2c?lid=ad4d1dd66&amp;cid=ad4d1dd66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9a811ad2c?lid=ad4d1dd66&amp;cid=ad4d1dd66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9a811ad2c?lid=ad4d1dd66&amp;cid=ad4d1dd66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0_1#8682e78bd?pid=c2072f6d9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江苏常州改编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长江沿线城市上海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武汉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重庆已对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法国等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个免签国家实施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小时过境免签政策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d346c0891?pid=8682e78bd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唐代的“诗仙”李白有诗云：“渡远荆门（山名，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位于今湖北宜昌，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‘楚蜀咽喉’之称）外，来从楚国游。山随平野尽，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江入大荒流。”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他描述的长江河段和河流特征是(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2_1#d346c0891.bracket?pid=8682e78bd&amp;color=0,0,0&amp;vpa=15&amp;vtp=1"/>
          <p:cNvSpPr/>
          <p:nvPr/>
        </p:nvSpPr>
        <p:spPr>
          <a:xfrm>
            <a:off x="6223031" y="20020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1_2#d346c0891.choices?pid=8682e78bd&amp;color=0,0,0&amp;vtp=1&amp;bbb=1"/>
          <p:cNvSpPr/>
          <p:nvPr/>
        </p:nvSpPr>
        <p:spPr>
          <a:xfrm>
            <a:off x="932688" y="264424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A.上游—山高谷深，水流湍急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.中游—由山区流入平原，流速渐缓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.下游—江宽水阔，水流缓慢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.入海口—河汊纵横，泥沙堆积成洲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23_1#d346c0891?pid=8682e78bd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根据材料可知，荆门位于今湖北宜昌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，地处长江上游和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中游分界点附近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，“山随平野尽，江入大荒流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”，说明长江由山区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流入平原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，流速渐缓，江面开阔。故选B项。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4_1#e4d7b3349?pid=8682e78bd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长江干流在四川宜宾以下被称为“黄金水道”，航运价值大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。其自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5_1#e4d7b3349.bracket?pid=8682e78bd&amp;color=0,0,0&amp;vpa=16&amp;vtp=1"/>
          <p:cNvSpPr/>
          <p:nvPr/>
        </p:nvSpPr>
        <p:spPr>
          <a:xfrm>
            <a:off x="2638457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4_2#e4d7b3349?pid=8682e78bd&amp;color=0,0,0&amp;vtp=1&amp;bbb=1&amp;hb=1"/>
          <p:cNvSpPr/>
          <p:nvPr/>
        </p:nvSpPr>
        <p:spPr>
          <a:xfrm>
            <a:off x="932688" y="200352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①支流多，流程长，径流量大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②中下游江阔水深，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水流平稳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③河水终年不冻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，四季可通航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④城市和人口集中，对航运需求量大</a:t>
            </a:r>
            <a:endParaRPr lang="en-US" altLang="zh-CN" sz="2800" dirty="0"/>
          </a:p>
        </p:txBody>
      </p:sp>
      <p:sp>
        <p:nvSpPr>
          <p:cNvPr id="5" name="QC_4_BD.24_3#e4d7b3349.choices?pid=8682e78bd&amp;color=0,0,0&amp;vtp=1&amp;bbb=1"/>
          <p:cNvSpPr/>
          <p:nvPr/>
        </p:nvSpPr>
        <p:spPr>
          <a:xfrm>
            <a:off x="931418" y="352543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26_1#e4d7b3349?pid=8682e78bd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结合所学知识可知，长江支流多，流程长，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径流量大，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适宜大吨位船舶航行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，①正确；长江中下游地势平坦，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江阔水深，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水流平稳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，航行平稳安全，②正确；长江位于秦岭—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淮河以南，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因此河水终年不冻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，四季可通航，③正确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；城市和人口集中属于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社会经济条件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，④错误。故选A项。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d542ba7a.fixed?pid=9a811ad2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8d542ba7a.fixed?pid=9a811ad2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8d542ba7a.fixed?pid=9a811ad2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8d542ba7a.fixed?lid=9eec6478f&amp;pid=9a811ad2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8d542ba7a.fixed?lid=b63e4ad09&amp;pid=9a811ad2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8d542ba7a.fixed?lid=48267c742&amp;pid=9a811ad2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8d542ba7a.fixed?lid=c2072f6d9&amp;pid=9a811ad2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8d542ba7a.fixed?lid=8d542ba7a&amp;pid=9a811ad2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8d542ba7a.fixed?lid=ad4d1dd66&amp;pid=9a811ad2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62717183?pid=8d542ba7a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1.长江被誉为“黄金水道”，试分析其原因。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长江干流及主要支流江阔水深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主要流经亚热带季风气候区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流经长江中下游平原地区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水流平稳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于航运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支流众多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且南北分布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增加通航里程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主要流经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亚热带区域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无结冰期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四季通航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流域内人口众多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货运需求量大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便于与铁路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海运等其他运输方式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实现联合运输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62717183?pid=8d542ba7a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2.黄河下游“地上河”的成因、危害及治理。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黄河中游流经黄土高原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黄土高原土质疏松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多暴雨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土流失严重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河水挟带大量泥沙汇入黄河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下游进入平原地区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流水变慢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泥沙淤积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河床不断抬高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加上人们不断加高堤坝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从而形成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地上河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危害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暴雨季节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河水猛涨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容易决堤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引发洪涝灾害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治理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上游地区加强生态环境治理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中游地区开展水土保持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综合治理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下游地区修筑堤坝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加固黄河大堤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4d1dd66.fixed?pid=9a811ad2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ad4d1dd66.fixed?pid=9a811ad2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ad4d1dd66.fixed?pid=9a811ad2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d4d1dd66.fixed?lid=9eec6478f&amp;pid=9a811ad2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d4d1dd66.fixed?lid=b63e4ad09&amp;pid=9a811ad2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d4d1dd66.fixed?lid=48267c742&amp;pid=9a811ad2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d4d1dd66.fixed?lid=c2072f6d9&amp;pid=9a811ad2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d4d1dd66.fixed?lid=8d542ba7a&amp;pid=9a811ad2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d4d1dd66.fixed?lid=ad4d1dd66&amp;pid=9a811ad2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7_1#e6e052eb7?pid=ad4d1dd66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江苏常州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随着中国护照含金量持续提升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国等欧洲免签国家游客持电子护照通过自助通道快速入境后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纷选择自驾或骑行方式穿越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国道分布图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27_2#e6e052eb7?iti=8&amp;pid=ad4d1dd6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3345852"/>
            <a:ext cx="645566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27_3#e6e052eb7?iti=8&amp;pid=ad4d1dd66&amp;color=0,0,0&amp;vtp=1&amp;bbb=1"/>
          <p:cNvSpPr/>
          <p:nvPr/>
        </p:nvSpPr>
        <p:spPr>
          <a:xfrm>
            <a:off x="4316540" y="5365660"/>
            <a:ext cx="35650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318国道分布图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eec6478f.fixed?pid=9a811ad2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9eec6478f.fixed?pid=9a811ad2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9eec6478f.fixed?pid=9a811ad2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9eec6478f.fixed?lid=9eec6478f&amp;pid=9a811ad2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9eec6478f.fixed?lid=b63e4ad09&amp;pid=9a811ad2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9eec6478f.fixed?lid=48267c742&amp;pid=9a811ad2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9eec6478f.fixed?lid=c2072f6d9&amp;pid=9a811ad2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9eec6478f.fixed?lid=8d542ba7a&amp;pid=9a811ad2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9eec6478f.fixed?lid=ad4d1dd66&amp;pid=9a811ad2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8_1#8b4620bbd?pid=e6e052eb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国道上海到成都段沿途最可能欣赏到的是(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9_1#8b4620bbd.bracket?pid=e6e052eb7&amp;color=0,0,0&amp;vpa=17&amp;vtp=1"/>
          <p:cNvSpPr/>
          <p:nvPr/>
        </p:nvSpPr>
        <p:spPr>
          <a:xfrm>
            <a:off x="8451882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8_2#8b4620bbd.choices?pid=e6e052eb7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A.草原广阔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，策马奔腾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.稻花香甜，蛙声阵阵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.雨林浓密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，生物繁多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.沙海浩瀚，驼铃声声</a:t>
            </a:r>
            <a:endParaRPr lang="en-US" altLang="zh-CN" sz="2800" dirty="0"/>
          </a:p>
        </p:txBody>
      </p:sp>
      <p:sp>
        <p:nvSpPr>
          <p:cNvPr id="5" name="QC_4_BD.30_1#d774e22b4?pid=e6e052eb7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国道从西向东依次经过的地形区是(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1_1#d774e22b4.bracket?pid=e6e052eb7&amp;color=0,0,0&amp;vpa=18&amp;vtp=1"/>
          <p:cNvSpPr/>
          <p:nvPr/>
        </p:nvSpPr>
        <p:spPr>
          <a:xfrm>
            <a:off x="7367620" y="262766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4_BD.30_2#d774e22b4.choices?pid=e6e052eb7&amp;color=0,0,0&amp;vtp=1&amp;bbb=1"/>
          <p:cNvSpPr/>
          <p:nvPr/>
        </p:nvSpPr>
        <p:spPr>
          <a:xfrm>
            <a:off x="932688" y="327047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A.柴达木盆地、四川盆地、华北平原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.青藏高原、云贵高原、长江中下游平原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.青藏高原、四川盆地、华北平原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.青藏高原、四川盆地、长江中下游平原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2_1#ad400672a?pid=ad4d1dd66&amp;color=0,0,0&amp;vtp=1&amp;bt=1&amp;bbb=1&amp;hb=1"/>
          <p:cNvSpPr/>
          <p:nvPr/>
        </p:nvSpPr>
        <p:spPr>
          <a:xfrm>
            <a:off x="932688" y="720000"/>
            <a:ext cx="10323576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完成下列问题。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黄河流域孕育了华夏农耕文化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是中华文明的重要发祥地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历史时期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黄河流域的黄土高原地区水土流失严重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黄河下游干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流改道频繁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中华人民共和国成立以来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通过国家高质量发展战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略的实施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黄河流域现已满目青翠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绿意盎然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人与环境和谐共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11-9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示意黄河流域范围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2_2#ad400672a?iti=9&amp;pid=ad4d1dd66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2536" y="720000"/>
            <a:ext cx="8183880" cy="437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3_BD.32_3#ad400672a?iti=9&amp;pid=ad4d1dd66&amp;color=0,0,0&amp;mp=1&amp;vtp=1&amp;bbb=1"/>
          <p:cNvSpPr/>
          <p:nvPr/>
        </p:nvSpPr>
        <p:spPr>
          <a:xfrm>
            <a:off x="4400868" y="5226976"/>
            <a:ext cx="33872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黄河流域范围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3_1#7845a229b?pid=ad400672a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简述黄河为古代农业生产提供的便利条件。（4分）</a:t>
            </a:r>
            <a:endParaRPr lang="en-US" altLang="zh-CN" sz="2800" dirty="0"/>
          </a:p>
        </p:txBody>
      </p:sp>
      <p:sp>
        <p:nvSpPr>
          <p:cNvPr id="3" name="QO_4_AN.34_1#7845a229b?pid=ad400672a&amp;color=0,0,0&amp;vtp=1&amp;bbb=1&amp;hb=1"/>
          <p:cNvSpPr/>
          <p:nvPr/>
        </p:nvSpPr>
        <p:spPr>
          <a:xfrm>
            <a:off x="932688" y="13577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①塑造了广阔的冲积平原，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为农业生产提供优质的耕地；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为农业生产提供充足的灌溉水源；③泥沙沉积，土壤肥沃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利于农业生产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。（4分，任答两点）</a:t>
            </a:r>
            <a:endParaRPr lang="en-US" altLang="zh-CN" sz="2800" dirty="0"/>
          </a:p>
        </p:txBody>
      </p:sp>
      <p:sp>
        <p:nvSpPr>
          <p:cNvPr id="4" name="QB_4_BD.35_1#6cca8574c?pid=ad400672a&amp;color=0,0,0&amp;vtp=1&amp;bbb=1&amp;hb=1"/>
          <p:cNvSpPr/>
          <p:nvPr/>
        </p:nvSpPr>
        <p:spPr>
          <a:xfrm>
            <a:off x="932688" y="32881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黄河流域水土流失最严重的地区位于黄河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选填“上游”“中游”“下游”）。为防止暴雨期间洪水外溢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，黄河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下游的人们被迫不断加高堤坝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从而形成“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”。（2分）</a:t>
            </a:r>
            <a:endParaRPr lang="en-US" altLang="zh-CN" sz="2800" dirty="0"/>
          </a:p>
        </p:txBody>
      </p:sp>
      <p:sp>
        <p:nvSpPr>
          <p:cNvPr id="5" name="QB_4_AN.36_1#6cca8574c.blank?pid=ad400672a&amp;color=0,0,0&amp;vpa=19&amp;vtp=1&amp;bbb=1"/>
          <p:cNvSpPr/>
          <p:nvPr/>
        </p:nvSpPr>
        <p:spPr>
          <a:xfrm>
            <a:off x="8264557" y="325765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中游</a:t>
            </a:r>
            <a:endParaRPr lang="en-US" altLang="zh-CN" sz="2800" dirty="0"/>
          </a:p>
        </p:txBody>
      </p:sp>
      <p:sp>
        <p:nvSpPr>
          <p:cNvPr id="6" name="QB_4_AN.37_1#6cca8574c.blank?pid=ad400672a&amp;color=0,0,0&amp;vpa=20&amp;vtp=1&amp;bbb=1"/>
          <p:cNvSpPr/>
          <p:nvPr/>
        </p:nvSpPr>
        <p:spPr>
          <a:xfrm>
            <a:off x="7550182" y="4532095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6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8_1#7e59749a9?pid=ad400672a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简述我国治理黄河流域水土流失采取的具体措施。（6分）</a:t>
            </a:r>
            <a:endParaRPr lang="en-US" altLang="zh-CN" sz="2800" dirty="0"/>
          </a:p>
        </p:txBody>
      </p:sp>
      <p:sp>
        <p:nvSpPr>
          <p:cNvPr id="3" name="QO_4_AN.39_1#7e59749a9?pid=ad400672a&amp;color=0,0,0&amp;vtp=1&amp;bbb=1&amp;hb=1"/>
          <p:cNvSpPr/>
          <p:nvPr/>
        </p:nvSpPr>
        <p:spPr>
          <a:xfrm>
            <a:off x="932688" y="13577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①在陡坡植树造林；②在缓坡修建梯田；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③在沟谷打坝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淤地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；④退耕还林还草；⑤修建水利工程，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疏浚河道等。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988e2303?pid=9eec6478f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本专题通常会结合某地理事物分布图，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考查我国地形地势、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、降水、主要气候类型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、河流等的分布特征及其对冰冻线分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、农业生产等地理要素的影响，同时还会以长江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、黄河等河流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为切入点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，考查河流保护与开发、流域协调发展等方面的知识。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63e4ad09.fixed?pid=9a811ad2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b63e4ad09.fixed?pid=9a811ad2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b63e4ad09.fixed?pid=9a811ad2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63e4ad09.fixed?lid=9eec6478f&amp;pid=9a811ad2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63e4ad09.fixed?lid=b63e4ad09&amp;pid=9a811ad2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63e4ad09.fixed?lid=48267c742&amp;pid=9a811ad2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63e4ad09.fixed?lid=c2072f6d9&amp;pid=9a811ad2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63e4ad09.fixed?lid=8d542ba7a&amp;pid=9a811ad2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63e4ad09.fixed?lid=ad4d1dd66&amp;pid=9a811ad2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c20cda526?pid=b63e4ad09&amp;color=0,0,0&amp;tib=255,255,255&amp;vip=1#6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8732" y="720000"/>
            <a:ext cx="6492240" cy="529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1_1#c20cda526.blank?pid=b63e4ad09&amp;color=0,0,0&amp;vpa=1&amp;vtp=1"/>
          <p:cNvSpPr/>
          <p:nvPr/>
        </p:nvSpPr>
        <p:spPr>
          <a:xfrm>
            <a:off x="5125628" y="2393352"/>
            <a:ext cx="813816" cy="21031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齐全</a:t>
            </a:r>
            <a:endParaRPr lang="en-US" altLang="zh-CN" sz="2100" dirty="0"/>
          </a:p>
        </p:txBody>
      </p:sp>
      <p:sp>
        <p:nvSpPr>
          <p:cNvPr id="4" name="QB_3_AN.2_1#c20cda526.blank?pid=b63e4ad09&amp;color=0,0,0&amp;vpa=2&amp;vtp=1"/>
          <p:cNvSpPr/>
          <p:nvPr/>
        </p:nvSpPr>
        <p:spPr>
          <a:xfrm>
            <a:off x="5189636" y="3225456"/>
            <a:ext cx="786384" cy="21031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季风</a:t>
            </a:r>
            <a:endParaRPr lang="en-US" altLang="zh-CN" sz="2100" dirty="0"/>
          </a:p>
        </p:txBody>
      </p:sp>
      <p:sp>
        <p:nvSpPr>
          <p:cNvPr id="5" name="QB_3_AN.3_1#c20cda526.blank?pid=b63e4ad09&amp;color=0,0,0&amp;vpa=3&amp;vtp=1"/>
          <p:cNvSpPr/>
          <p:nvPr/>
        </p:nvSpPr>
        <p:spPr>
          <a:xfrm>
            <a:off x="4512980" y="3680497"/>
            <a:ext cx="630936" cy="21031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</a:t>
            </a:r>
            <a:endParaRPr lang="en-US" altLang="zh-CN" sz="2100" dirty="0"/>
          </a:p>
        </p:txBody>
      </p:sp>
      <p:sp>
        <p:nvSpPr>
          <p:cNvPr id="6" name="QB_3_AN.4_1#c20cda526.blank?pid=b63e4ad09&amp;color=0,0,0&amp;vpa=4&amp;vtp=1"/>
          <p:cNvSpPr/>
          <p:nvPr/>
        </p:nvSpPr>
        <p:spPr>
          <a:xfrm>
            <a:off x="3921414" y="4057560"/>
            <a:ext cx="356616" cy="18288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</a:t>
            </a:r>
            <a:endParaRPr lang="en-US" altLang="zh-CN" sz="2100" dirty="0"/>
          </a:p>
        </p:txBody>
      </p:sp>
      <p:sp>
        <p:nvSpPr>
          <p:cNvPr id="7" name="QB_3_AN.5_1#c20cda526.blank?pid=b63e4ad09&amp;color=0,0,0&amp;vpa=5&amp;vtp=1"/>
          <p:cNvSpPr/>
          <p:nvPr/>
        </p:nvSpPr>
        <p:spPr>
          <a:xfrm>
            <a:off x="5454685" y="4520602"/>
            <a:ext cx="740664" cy="21031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暖热</a:t>
            </a:r>
            <a:endParaRPr lang="en-US" altLang="zh-CN" sz="2100" dirty="0"/>
          </a:p>
        </p:txBody>
      </p:sp>
      <p:sp>
        <p:nvSpPr>
          <p:cNvPr id="8" name="QB_3_AN.6_1#c20cda526.blank?pid=b63e4ad09&amp;color=0,0,0&amp;vpa=6&amp;vtp=1"/>
          <p:cNvSpPr/>
          <p:nvPr/>
        </p:nvSpPr>
        <p:spPr>
          <a:xfrm>
            <a:off x="5454812" y="4940337"/>
            <a:ext cx="722376" cy="20116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递减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c20cda526?iti=1&amp;pid=b63e4ad09&amp;color=0,0,0&amp;mp=1&amp;tib=255,255,255&amp;vip=7#8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3804" y="720000"/>
            <a:ext cx="6044184" cy="47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#c20cda526?iti=1&amp;pid=b63e4ad09&amp;color=0,0,0&amp;mp=1&amp;vtp=1&amp;bbb=1"/>
          <p:cNvSpPr/>
          <p:nvPr/>
        </p:nvSpPr>
        <p:spPr>
          <a:xfrm>
            <a:off x="3443288" y="5583592"/>
            <a:ext cx="5165217" cy="6343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中国的自然环境思维导图</a:t>
            </a:r>
            <a:endParaRPr lang="en-US" altLang="zh-CN" sz="2800" dirty="0"/>
          </a:p>
        </p:txBody>
      </p:sp>
      <p:sp>
        <p:nvSpPr>
          <p:cNvPr id="5" name="QB_3_AN.7_1#c20cda526.blank?pid=b63e4ad09&amp;color=0,0,0&amp;mp=1&amp;vpa=7&amp;vtp=1"/>
          <p:cNvSpPr/>
          <p:nvPr/>
        </p:nvSpPr>
        <p:spPr>
          <a:xfrm>
            <a:off x="6057899" y="4322736"/>
            <a:ext cx="917725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地上河</a:t>
            </a:r>
            <a:endParaRPr lang="en-US" altLang="zh-CN" sz="2100" dirty="0"/>
          </a:p>
        </p:txBody>
      </p:sp>
      <p:sp>
        <p:nvSpPr>
          <p:cNvPr id="6" name="QB_3_AN.8_1#c20cda526.blank?pid=b63e4ad09&amp;color=0,0,0&amp;mp=1&amp;vpa=8&amp;vtp=1"/>
          <p:cNvSpPr/>
          <p:nvPr/>
        </p:nvSpPr>
        <p:spPr>
          <a:xfrm>
            <a:off x="7530084" y="5026824"/>
            <a:ext cx="566928" cy="19202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洪泽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8267c742.fixed?pid=9a811ad2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48267c742.fixed?pid=9a811ad2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48267c742.fixed?pid=9a811ad2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8267c742.fixed?lid=9eec6478f&amp;pid=9a811ad2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8267c742.fixed?lid=b63e4ad09&amp;pid=9a811ad2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8267c742.fixed?lid=48267c742&amp;pid=9a811ad2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8267c742.fixed?lid=c2072f6d9&amp;pid=9a811ad2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8267c742.fixed?lid=8d542ba7a&amp;pid=9a811ad2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8267c742.fixed?lid=ad4d1dd66&amp;pid=9a811ad2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4025</Words>
  <Application>WPS 演示</Application>
  <PresentationFormat>宽屏</PresentationFormat>
  <Paragraphs>582</Paragraphs>
  <Slides>45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2026-02-26T11:56:00Z</dcterms:created>
  <dcterms:modified xsi:type="dcterms:W3CDTF">2026-02-27T06:59:22Z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6883DA12474A4689B943703ED44B047B_12</vt:lpwstr>
  </property>
</Properties>
</file>