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slide" Target="../slides/slide25.xml"/><Relationship Id="rId8" Type="http://schemas.openxmlformats.org/officeDocument/2006/relationships/slide" Target="../slides/slide24.xml"/><Relationship Id="rId7" Type="http://schemas.openxmlformats.org/officeDocument/2006/relationships/slide" Target="../slides/slide21.xml"/><Relationship Id="rId6" Type="http://schemas.openxmlformats.org/officeDocument/2006/relationships/slide" Target="../slides/slide20.xml"/><Relationship Id="rId5" Type="http://schemas.openxmlformats.org/officeDocument/2006/relationships/slide" Target="../slides/slide19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8.xml"/><Relationship Id="rId7" Type="http://schemas.openxmlformats.org/officeDocument/2006/relationships/slide" Target="../slides/slide37.xml"/><Relationship Id="rId6" Type="http://schemas.openxmlformats.org/officeDocument/2006/relationships/slide" Target="../slides/slide36.xml"/><Relationship Id="rId5" Type="http://schemas.openxmlformats.org/officeDocument/2006/relationships/slide" Target="../slides/slide34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378315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07b30b2f9&amp;cid=07b30b2f9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a384a1b65&amp;cid=a384a1b65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13370c3e3&amp;cid=13370c3e3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8b9654d26&amp;cid=8b9654d26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7?lid=99c770f37&amp;cid=99c770f37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3747530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3?lid=62c765ab7&amp;cid=62c765ab7&amp;vtp=1">
            <a:hlinkClick r:id="rId5" action="ppaction://hlinksldjump"/>
          </p:cNvPr>
          <p:cNvSpPr/>
          <p:nvPr/>
        </p:nvSpPr>
        <p:spPr>
          <a:xfrm>
            <a:off x="450799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3?lid=afa758813&amp;cid=afa758813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3?lid=38da42ffa&amp;cid=38da42ffa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3?lid=c88a10348&amp;cid=c88a10348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3?lid=4246db1c6&amp;cid=4246db1c6&amp;vtp=1">
            <a:hlinkClick r:id="rId6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3?lid=c0192d47b&amp;cid=c0192d47b&amp;vtp=1">
            <a:hlinkClick r:id="rId7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10" name="C_0#auto_editor_catalog_13?lid=43e3e6e74&amp;cid=43e3e6e74&amp;vtp=1">
            <a:hlinkClick r:id="rId8" action="ppaction://hlinksldjump"/>
          </p:cNvPr>
          <p:cNvSpPr/>
          <p:nvPr/>
        </p:nvSpPr>
        <p:spPr>
          <a:xfrm>
            <a:off x="733348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a85825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ea34edea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3f7ce38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90ce46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f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1.xml"/><Relationship Id="rId6" Type="http://schemas.openxmlformats.org/officeDocument/2006/relationships/slide" Target="slide26.xml"/><Relationship Id="rId5" Type="http://schemas.openxmlformats.org/officeDocument/2006/relationships/slide" Target="slide1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6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e69ba9da?pid=63f7ce38a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2.欧洲西部温带海洋性气候与畜牧业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1）畜牧业发达：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①欧洲西部多数国家的畜牧业产值占农业总产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值的比重较高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；②畜牧业生产高度机械化、自动化。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2）发展畜牧业的有利条件：地处中纬度大洋东岸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，地形以平原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→来自大西洋的暖湿气流深入内陆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→形成面积广大的温带海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洋性气候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，终年温和湿润→草场广布，牧草多汁→畜牧业发达。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e69ba9da?pid=63f7ce38a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5e69ba9da?pid=63f7ce38a&amp;color=0,0,0&amp;vtp=1&amp;bbb=1&amp;hb=1"/>
          <p:cNvSpPr/>
          <p:nvPr/>
        </p:nvSpPr>
        <p:spPr>
          <a:xfrm>
            <a:off x="932688" y="1689264"/>
            <a:ext cx="1032357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分析欧洲西部地形、气候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、河流之间关系的方法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地形影响气候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欧洲西部地势低平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南北多山地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中部平原广大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而且山脉以东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西走向为主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欧洲西部的地势和山脉走向都有利于大西洋暖湿气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流深入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从而形成温和湿润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降水均匀的温带海洋性气候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#3.1.2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e69ba9da?pid=63f7ce38a&amp;color=0,0,0&amp;mp=1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地形影响河流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欧洲地势南北高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欧洲河流受地形影响大多发源于南北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汇集于中部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河流短小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水流平缓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气候影响河流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欧洲西部属温带海洋性气候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降水丰富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季节分配均匀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欧洲河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流受气候影响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水量丰富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流量稳定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100" b="1" i="0" kern="0" spc="-99900">
              <a:solidFill>
                <a:srgbClr val="FFFF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3.撒哈拉以南非洲中部被赤道横贯，以热带气候为主，其中热带草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原气候分布最广，是世界面积最大的热带草原分布区。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e69ba9da?pid=63f7ce38a&amp;color=0,0,0&amp;vtp=1&amp;bt=1&amp;bbb=1&amp;hb=1"/>
          <p:cNvSpPr/>
          <p:nvPr/>
        </p:nvSpPr>
        <p:spPr>
          <a:xfrm>
            <a:off x="932688" y="720000"/>
            <a:ext cx="10323576" cy="14824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骑在羊背上的国家”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1）澳大利亚充分利用不同地区的自然条件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，因地制宜发展养羊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，形成了不同的牧羊带。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#5.1</a:t>
            </a:r>
            <a:endParaRPr lang="en-US" altLang="zh-CN" sz="2800" dirty="0"/>
          </a:p>
        </p:txBody>
      </p:sp>
      <p:graphicFrame>
        <p:nvGraphicFramePr>
          <p:cNvPr id="15" name="P_3_BD#5e69ba9da?colgroup=3,8,7,8&amp;pid=63f7ce38a&amp;color=0,0,0&amp;vtp=1&amp;bbb=1&amp;hb=1"/>
          <p:cNvGraphicFramePr>
            <a:graphicFrameLocks noGrp="1"/>
          </p:cNvGraphicFramePr>
          <p:nvPr/>
        </p:nvGraphicFramePr>
        <p:xfrm>
          <a:off x="932688" y="2333345"/>
          <a:ext cx="10287000" cy="3704971"/>
        </p:xfrm>
        <a:graphic>
          <a:graphicData uri="http://schemas.openxmlformats.org/drawingml/2006/table">
            <a:tbl>
              <a:tblPr/>
              <a:tblGrid>
                <a:gridCol w="1271016"/>
                <a:gridCol w="3136392"/>
                <a:gridCol w="2743200"/>
                <a:gridCol w="3136392"/>
              </a:tblGrid>
              <a:tr h="106146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粗放牧羊带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绵羊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—小麦混合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经营带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集约农牧带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46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</a:t>
                      </a:r>
                      <a:endParaRPr lang="en-US" altLang="zh-CN" sz="2800" b="1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西部高原西南部和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大自流盆地东南部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东南部墨累河流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域和西南部沿海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东南部狭窄沿海平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原和西南部沿海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2039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低矮的高原和中部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中部平原和西南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部平原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大分水岭东南坡的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沿海平原和西南部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3_BD#5e69ba9da?colgroup=3,8,7,8&amp;pid=63f7ce38a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1121220"/>
        </p:xfrm>
        <a:graphic>
          <a:graphicData uri="http://schemas.openxmlformats.org/drawingml/2006/table">
            <a:tbl>
              <a:tblPr/>
              <a:tblGrid>
                <a:gridCol w="1271016"/>
                <a:gridCol w="3136392"/>
                <a:gridCol w="2743200"/>
                <a:gridCol w="3136392"/>
              </a:tblGrid>
              <a:tr h="11212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热带草原气候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带沙漠气候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热带草原气候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地中海气候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亚热带湿润气候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温带海洋性气候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5e69ba9da?colgroup=3,8,7,8&amp;pid=63f7ce38a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e69ba9da?pid=63f7ce38a&amp;color=0,0,0&amp;mp=1&amp;vtp=1&amp;bt=1&amp;bbb=1&amp;hb=1"/>
          <p:cNvSpPr/>
          <p:nvPr/>
        </p:nvSpPr>
        <p:spPr>
          <a:xfrm>
            <a:off x="932688" y="720000"/>
            <a:ext cx="10323576" cy="11744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（2）澳大利亚养羊业产业化、机械化程度高，耗用劳动力少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大利亚是世界上羊毛出口量最多的国家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e69ba9da?pid=63f7ce38a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3_BD#5e69ba9da?iti=2&amp;pid=63f7ce38a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3432" y="1689264"/>
            <a:ext cx="7562088" cy="278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5e69ba9da?iti=2&amp;pid=63f7ce38a&amp;color=0,0,0&amp;mp=1&amp;vtp=1&amp;bbb=1"/>
          <p:cNvSpPr/>
          <p:nvPr/>
        </p:nvSpPr>
        <p:spPr>
          <a:xfrm>
            <a:off x="3060764" y="4605184"/>
            <a:ext cx="6067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澳大利亚大自流盆地结构示意图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378315ee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8378315ee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8378315ee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378315ee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378315ee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378315ee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378315ee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378315ee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378315ee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2_1#946d1bb77?iti=3&amp;htil=1&amp;pid=8378315e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1896" y="738288"/>
            <a:ext cx="2926080" cy="309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2_2#946d1bb77?iti=3&amp;htil=1&amp;pid=8378315ee&amp;color=0,0,0&amp;vtp=1&amp;bbb=1&amp;hb=1"/>
          <p:cNvSpPr/>
          <p:nvPr/>
        </p:nvSpPr>
        <p:spPr>
          <a:xfrm>
            <a:off x="8293353" y="3955960"/>
            <a:ext cx="2962656" cy="2266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萨赫勒地区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位置示意图和非洲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气候类型分布图</a:t>
            </a:r>
            <a:endParaRPr lang="en-US" altLang="zh-CN" sz="2800" dirty="0"/>
          </a:p>
        </p:txBody>
      </p:sp>
      <p:sp>
        <p:nvSpPr>
          <p:cNvPr id="4" name="QM_3_BD.12_3#946d1bb77?htil=1&amp;pid=8378315ee&amp;color=0,0,0&amp;vtp=1&amp;bt=1&amp;bbb=1&amp;hb=1"/>
          <p:cNvSpPr/>
          <p:nvPr/>
        </p:nvSpPr>
        <p:spPr>
          <a:xfrm>
            <a:off x="932688" y="720000"/>
            <a:ext cx="726033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萨赫勒地区农业活动强度大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是非洲生态环境脆弱的典型区域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为改善此区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域生态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周边国家提出了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绿色长城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计划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国积极参与并贡献了行之有效的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中国方案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读萨赫勒地区位置示意和非洲气候类型分布图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8-3），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3_1#07b30b2f9?pid=946d1bb7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萨赫勒地区位于(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4_1#07b30b2f9.bracket?pid=946d1bb77&amp;color=0,0,0&amp;vpa=11&amp;vtp=1"/>
          <p:cNvSpPr/>
          <p:nvPr/>
        </p:nvSpPr>
        <p:spPr>
          <a:xfrm>
            <a:off x="3989419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3_2#07b30b2f9.choices?pid=946d1bb77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.撒哈拉沙漠中心腹地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.沙漠向草原过渡地带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C.热带雨林地区边缘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.地中海气候区内部</a:t>
            </a:r>
            <a:endParaRPr lang="en-US" altLang="zh-CN" sz="2800" dirty="0"/>
          </a:p>
        </p:txBody>
      </p:sp>
      <p:sp>
        <p:nvSpPr>
          <p:cNvPr id="5" name="QC_4_AS.15_1#07b30b2f9?pid=946d1bb77&amp;color=0,0,0&amp;vtp=1&amp;bbb=1&amp;hb=1"/>
          <p:cNvSpPr/>
          <p:nvPr/>
        </p:nvSpPr>
        <p:spPr>
          <a:xfrm>
            <a:off x="932688" y="263928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读图可知，萨赫勒地区位于撒哈拉沙漠的南缘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，是撒哈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拉沙漠和热带草原之间的过渡带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，具有半干旱气候特征。故选B项。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7b2019e38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专题八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东半球其他的地区和国家</a:t>
            </a:r>
            <a:endParaRPr lang="en-US" altLang="zh-CN" sz="6000" dirty="0"/>
          </a:p>
        </p:txBody>
      </p:sp>
      <p:sp>
        <p:nvSpPr>
          <p:cNvPr id="3" name="C_1#7b2019e38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7b2019e38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专题八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a384a1b65?pid=946d1bb7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萨赫勒地区生态环境脆弱的原因是(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7_1#a384a1b65.bracket?pid=946d1bb77&amp;color=0,0,0&amp;vpa=12&amp;vtp=1"/>
          <p:cNvSpPr/>
          <p:nvPr/>
        </p:nvSpPr>
        <p:spPr>
          <a:xfrm>
            <a:off x="6846920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6_2#a384a1b65?pid=946d1bb77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①地形崎岖，水土流失较为严重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②气候交界地带，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沙漠侵蚀严重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过度开垦耕地，土地沙化严重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④机械化程度高，生态破坏严重</a:t>
            </a:r>
            <a:endParaRPr lang="en-US" altLang="zh-CN" sz="2800" dirty="0"/>
          </a:p>
        </p:txBody>
      </p:sp>
      <p:sp>
        <p:nvSpPr>
          <p:cNvPr id="5" name="QC_4_BD.16_3#a384a1b65.choices?pid=946d1bb77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4_AS.18_1#a384a1b65?pid=946d1bb77&amp;color=0,0,0&amp;vtp=1&amp;bbb=1&amp;hb=1"/>
          <p:cNvSpPr/>
          <p:nvPr/>
        </p:nvSpPr>
        <p:spPr>
          <a:xfrm>
            <a:off x="932688" y="327047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萨赫勒地区位于热带沙漠与热带草原的过渡带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，降水稀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少且变率大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，沙漠扩张导致生态退化；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人口增长导致过度放牧、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毁林开荒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，加剧了土地荒漠化。故选B项。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_1#13370c3e3?pid=946d1bb7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推测“绿色长城”计划中的“中国方案”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可能包括(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0_1#13370c3e3.bracket?pid=946d1bb77&amp;color=0,0,0&amp;vpa=13&amp;vtp=1"/>
          <p:cNvSpPr/>
          <p:nvPr/>
        </p:nvSpPr>
        <p:spPr>
          <a:xfrm>
            <a:off x="862968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9_2#13370c3e3?pid=946d1bb77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①引进耐寒植物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②引进新型治沙植物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③提供实时监测信息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加种植业比重</a:t>
            </a:r>
            <a:endParaRPr lang="en-US" altLang="zh-CN" sz="2800" dirty="0"/>
          </a:p>
        </p:txBody>
      </p:sp>
      <p:sp>
        <p:nvSpPr>
          <p:cNvPr id="5" name="QC_4_BD.19_3#13370c3e3.choices?pid=946d1bb77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21_1#13370c3e3?pid=946d1bb77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萨赫勒地区气候高温干燥，应引进耐旱植物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；中国在治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沙过程中广泛使用耐旱固沙植物并取得良好效果，这类经验可直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接应用于萨赫勒地区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“绿色长城”计划的实施；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中国通过卫星遥感、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无人机等技术实现荒漠化动态监测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，可为萨赫勒地区实施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“绿色长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城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”计划提供技术支撑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；过度农业开发是萨赫勒地区荒漠化严重的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原因之一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，应开展生态修复而非增加种植业比重，②③正确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2_1#714ac7a0e?iti=4&amp;htil=2&amp;pid=8378315e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3099" y="738288"/>
            <a:ext cx="3941064" cy="363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2_2#714ac7a0e?iti=4&amp;htil=2&amp;pid=8378315ee&amp;color=0,0,0&amp;vtp=1&amp;bbb=1&amp;hb=1"/>
          <p:cNvSpPr/>
          <p:nvPr/>
        </p:nvSpPr>
        <p:spPr>
          <a:xfrm>
            <a:off x="7244811" y="4495456"/>
            <a:ext cx="397764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澳大利亚铁路分布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示意图</a:t>
            </a:r>
            <a:endParaRPr lang="en-US" altLang="zh-CN" sz="2800" dirty="0"/>
          </a:p>
        </p:txBody>
      </p:sp>
      <p:sp>
        <p:nvSpPr>
          <p:cNvPr id="4" name="QM_3_BD.22_3#714ac7a0e?htil=2&amp;pid=8378315ee&amp;color=0,0,0&amp;vtp=1&amp;bt=1&amp;bbb=1&amp;hb=1"/>
          <p:cNvSpPr/>
          <p:nvPr/>
        </p:nvSpPr>
        <p:spPr>
          <a:xfrm>
            <a:off x="932688" y="720000"/>
            <a:ext cx="6245352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同学们以澳大利亚铁路运输为例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探究影响交通运输线路分布与发展的因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为澳大利亚铁路分布示意图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8b9654d26?pid=714ac7a0e&amp;color=0,0,0&amp;vtp=1&amp;bt=1&amp;bbb=1"/>
          <p:cNvSpPr/>
          <p:nvPr/>
        </p:nvSpPr>
        <p:spPr>
          <a:xfrm>
            <a:off x="932688" y="720000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以下是同学们对澳大利亚铁路分布格局的概括，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合理的是(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BD.23_2#8b9654d26.choices?pid=714ac7a0e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.呈网格状分布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.呈放射状分布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C.沿海比内陆稠密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.西部比东部稠密</a:t>
            </a:r>
            <a:endParaRPr lang="en-US" altLang="zh-CN" sz="2800" dirty="0"/>
          </a:p>
        </p:txBody>
      </p:sp>
      <p:sp>
        <p:nvSpPr>
          <p:cNvPr id="4" name="QC_4_AN.24_1#8b9654d26.bracket?pid=714ac7a0e&amp;color=0,0,0&amp;vpa=14&amp;vtp=1"/>
          <p:cNvSpPr/>
          <p:nvPr/>
        </p:nvSpPr>
        <p:spPr>
          <a:xfrm>
            <a:off x="1040609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5" name="QC_4_AS.25_1#8b9654d26?pid=714ac7a0e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澳大利亚铁路分布格局既不呈网格状分布，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也不呈放射状分布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，主要特点是沿海比内陆稠密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，东部比西部稠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密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99c770f37?pid=714ac7a0e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澳大利亚铁路大多与沿海港口相连。同学们对此有以下说法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99c770f37.bracket?pid=714ac7a0e&amp;color=0,0,0&amp;vpa=15&amp;vtp=1"/>
          <p:cNvSpPr/>
          <p:nvPr/>
        </p:nvSpPr>
        <p:spPr>
          <a:xfrm>
            <a:off x="2281269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6_2#99c770f37.choices?pid=714ac7a0e&amp;color=0,0,0&amp;vtp=1&amp;bb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.便于矿产资源出口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.有利于均衡人口分布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C.方便人员出国旅行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.为了农牧产品进口</a:t>
            </a:r>
            <a:endParaRPr lang="en-US" altLang="zh-CN" sz="2800" dirty="0"/>
          </a:p>
        </p:txBody>
      </p:sp>
      <p:sp>
        <p:nvSpPr>
          <p:cNvPr id="5" name="QC_4_AS.28_1#99c770f37?pid=714ac7a0e&amp;color=0,0,0&amp;vtp=1&amp;bbb=1&amp;hb=1"/>
          <p:cNvSpPr/>
          <p:nvPr/>
        </p:nvSpPr>
        <p:spPr>
          <a:xfrm>
            <a:off x="932688" y="328051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澳大利亚有“坐在矿车上的国家”之称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，矿产资源大量出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，澳大利亚铁路大多与沿海港口相连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，主要是便于矿产资源出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。澳大利亚距离很多国家较远，而且四面临海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，当地人主要依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靠航空运输外出旅游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90ce4623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590ce4623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590ce4623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90ce4623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90ce4623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90ce4623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90ce4623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90ce4623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90ce4623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71bf8abd?pid=590ce4623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1.分析西亚水资源匮乏的原因及其对策。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热带沙漠气候分布广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全年炎热干燥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河湖稀少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口增长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需水量大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海水淡化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大力发展节水工农业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倡导节约用水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71bf8abd?pid=590ce4623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2.从地形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、气候两个方面分析欧洲西部的自然条件对发展畜牧业的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以平原为主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有利于牧草种植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属于温带海洋性气候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终年温和湿润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有利于多汁牧草的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71bf8abd?pid=590ce4623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3.简述欧洲西部的地形特点及其对气候的影响。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南北多山地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中部平原广大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阿尔卑斯山脉呈东西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走向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地势低平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南北高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中部低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海岸线曲折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轮廓破碎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多海湾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对气候的影响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南北高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中间低的走廊式地形加上轮廓支离破碎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多海湾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有利于来自大西洋的湿润气流深入内陆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形成丰沛降水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7b2019e38?lid=3a8582545&amp;cid=3a8582545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7b2019e38?lid=3a8582545&amp;cid=3a8582545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7b2019e38?lid=3a8582545&amp;cid=3a8582545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7b2019e38?lid=ea34edea0&amp;cid=ea34edea0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7b2019e38?lid=ea34edea0&amp;cid=ea34edea0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7b2019e38?lid=ea34edea0&amp;cid=ea34edea0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7b2019e38?lid=63f7ce38a&amp;cid=63f7ce38a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7b2019e38?lid=63f7ce38a&amp;cid=63f7ce38a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7b2019e38?lid=63f7ce38a&amp;cid=63f7ce38a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7b2019e38?lid=8378315ee&amp;cid=8378315ee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7b2019e38?lid=8378315ee&amp;cid=8378315ee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7b2019e38?lid=8378315ee&amp;cid=8378315ee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7b2019e38?lid=590ce4623&amp;cid=590ce4623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7b2019e38?lid=590ce4623&amp;cid=590ce4623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7b2019e38?lid=590ce4623&amp;cid=590ce4623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7b2019e38?lid=23747530f&amp;cid=23747530f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7b2019e38?lid=23747530f&amp;cid=23747530f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7b2019e38?lid=23747530f&amp;cid=23747530f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171bf8abd?pid=590ce4623&amp;color=0,0,0&amp;mp=1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4.为撒哈拉以南非洲的经济发展提出一些建议。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调整产业结构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改变过分依赖初级产品生产和出口的状况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因地制宜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发展民族工业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发展多样化经济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3747530f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23747530f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23747530f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3747530f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3747530f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3747530f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3747530f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3747530f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3747530f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M_3_BD.29_1#7129abe6a?pid=23747530f&amp;color=0,0,0&amp;vtp=1&amp;bt=1&amp;bbb=1&amp;hb=1"/>
              <p:cNvSpPr/>
              <p:nvPr/>
            </p:nvSpPr>
            <p:spPr>
              <a:xfrm>
                <a:off x="932688" y="720000"/>
                <a:ext cx="1032357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（2025·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山东临沂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第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10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届亚冬会将在沙特阿拉伯西北部沿海小</a:t>
                </a:r>
                <a:endParaRPr lang="en-US" altLang="zh-CN" sz="2800" b="1" i="0" spc="-5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镇特鲁吉纳举行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这里海拔在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500—2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600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米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冬季气温最低可降</a:t>
                </a:r>
                <a:endParaRPr lang="en-US" altLang="zh-CN" sz="2800" b="1" i="0" spc="-50">
                  <a:solidFill>
                    <a:srgbClr val="000000"/>
                  </a:solidFill>
                  <a:latin typeface="Times New Roman" panose="02020603050405020304" pitchFamily="34" charset="0"/>
                  <a:ea typeface="楷体" panose="02010609060101010101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至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0</a:t>
                </a:r>
                <a14:m>
                  <m:oMath xmlns:m="http://schemas.openxmlformats.org/officeDocument/2006/math">
                    <m:r>
                      <a:rPr lang="en-US" altLang="zh-CN" sz="2800" b="1" i="0" spc="-50">
                        <a:solidFill>
                          <a:srgbClr val="000000"/>
                        </a:solidFill>
                        <a:latin typeface="Cambria Math" panose="02040503050406030204" pitchFamily="34" charset="0"/>
                        <a:ea typeface="Cambria Math" panose="02040503050406030204" pitchFamily="34" charset="-122"/>
                        <a:cs typeface="Cambria Math" panose="02040503050406030204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以下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天然雪期长达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3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个月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8-5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为沙特阿拉伯地形图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，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图</a:t>
                </a: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8-</a:t>
                </a:r>
                <a:endParaRPr lang="en-US" altLang="zh-CN" sz="2800" b="1" i="0" spc="-50">
                  <a:solidFill>
                    <a:srgbClr val="000000"/>
                  </a:solidFill>
                  <a:latin typeface="Times New Roman" panose="02020603050405020304" pitchFamily="34" charset="0"/>
                  <a:ea typeface="宋体" panose="02010600030101010101" pitchFamily="2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 spc="-5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6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为首都利雅得多年平均各月气温和降水量图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据此完成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1～2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题</a:t>
                </a:r>
                <a:r>
                  <a:rPr lang="en-US" altLang="zh-CN" sz="2800" b="1" i="0" spc="-5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宋体" panose="02010600030101010101" pitchFamily="2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50" dirty="0"/>
              </a:p>
            </p:txBody>
          </p:sp>
        </mc:Choice>
        <mc:Fallback>
          <p:sp>
            <p:nvSpPr>
              <p:cNvPr id="2" name="QM_3_BD.29_1#7129abe6a?pid=23747530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1032357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t="-22" r="-422" b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9_3#7129abe6a?iti=5&amp;htil=1&amp;pid=23747530f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5024" y="720000"/>
            <a:ext cx="4352544" cy="328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M_3_BD.29_4#7129abe6a?iti=6&amp;htil=1&amp;pid=23747530f&amp;color=0,0,0&amp;mp=1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6016" y="738288"/>
            <a:ext cx="3374136" cy="327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9_5#7129abe6a?iti=5&amp;htil=1&amp;pid=23747530f&amp;color=0,0,0&amp;mp=1&amp;vtp=1&amp;bbb=1"/>
          <p:cNvSpPr/>
          <p:nvPr/>
        </p:nvSpPr>
        <p:spPr>
          <a:xfrm>
            <a:off x="1544384" y="4129696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沙特阿拉伯地形图</a:t>
            </a:r>
            <a:endParaRPr lang="en-US" altLang="zh-CN" sz="2800" dirty="0"/>
          </a:p>
        </p:txBody>
      </p:sp>
      <p:sp>
        <p:nvSpPr>
          <p:cNvPr id="5" name="QM_3_BD.29_6#7129abe6a?iti=6&amp;htil=1&amp;pid=23747530f&amp;color=0,0,0&amp;mp=1&amp;vtp=1&amp;bbb=1&amp;hb=1"/>
          <p:cNvSpPr/>
          <p:nvPr/>
        </p:nvSpPr>
        <p:spPr>
          <a:xfrm>
            <a:off x="6190488" y="413884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首都利雅得多年平均各月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气温和降水量图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0_1#62c765ab7?pid=7129abe6a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特鲁吉纳能够举办亚冬会的主要自然条件是(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1_1#62c765ab7.bracket?pid=7129abe6a&amp;color=0,0,0&amp;vpa=16&amp;vtp=1"/>
          <p:cNvSpPr/>
          <p:nvPr/>
        </p:nvSpPr>
        <p:spPr>
          <a:xfrm>
            <a:off x="826297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0_2#62c765ab7.choices?pid=7129abe6a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A.地处沿海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，交通便利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.夏季高温，热量充足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.海拔较高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，雪期较长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.城市密集，人口众多</a:t>
            </a:r>
            <a:endParaRPr lang="en-US" altLang="zh-CN" sz="2800" dirty="0"/>
          </a:p>
        </p:txBody>
      </p:sp>
      <p:sp>
        <p:nvSpPr>
          <p:cNvPr id="5" name="QC_4_BD.32_1#afa758813?pid=7129abe6a&amp;color=0,0,0&amp;vtp=1&amp;bbb=1&amp;hb=1"/>
          <p:cNvSpPr/>
          <p:nvPr/>
        </p:nvSpPr>
        <p:spPr>
          <a:xfrm>
            <a:off x="932688" y="263928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本届亚冬会上，滑雪场将主要采用人工造雪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，造雪水源最可能来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3_1#afa758813.bracket?pid=7129abe6a&amp;color=0,0,0&amp;vpa=17&amp;vtp=1"/>
          <p:cNvSpPr/>
          <p:nvPr/>
        </p:nvSpPr>
        <p:spPr>
          <a:xfrm>
            <a:off x="1566894" y="3273652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32_2#afa758813.choices?pid=7129abe6a&amp;color=0,0,0&amp;vtp=1&amp;bbb=1"/>
          <p:cNvSpPr/>
          <p:nvPr/>
        </p:nvSpPr>
        <p:spPr>
          <a:xfrm>
            <a:off x="932688" y="390846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554605" algn="l"/>
                <a:tab pos="5083175" algn="l"/>
                <a:tab pos="76250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.进口淡水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B.人工降雨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C.海水淡化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.跨流域调水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4_1#af97af7ca?pid=23747530f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山西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西班牙位于欧洲西南部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拥有众多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阳光明媚的滨海旅游胜地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8-7、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8-8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分别示意西班牙气候分布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及某滨海旅游胜地的多年平均各月气温和降水量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3～5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pic>
        <p:nvPicPr>
          <p:cNvPr id="3" name="QM_3_BD.34_3#af97af7ca?iti=7&amp;htil=1&amp;pid=23747530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37360" y="2698152"/>
            <a:ext cx="3566160" cy="203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3_BD.34_4#af97af7ca?iti=8&amp;htil=1&amp;pid=23747530f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7808" y="2780448"/>
            <a:ext cx="213969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3_BD.34_5#af97af7ca?iti=7&amp;htil=1&amp;pid=23747530f&amp;color=0,0,0&amp;vtp=1&amp;bbb=1"/>
          <p:cNvSpPr/>
          <p:nvPr/>
        </p:nvSpPr>
        <p:spPr>
          <a:xfrm>
            <a:off x="1731327" y="4864264"/>
            <a:ext cx="3578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西班牙气候分布</a:t>
            </a:r>
            <a:endParaRPr lang="en-US" altLang="zh-CN" sz="2800" dirty="0"/>
          </a:p>
        </p:txBody>
      </p:sp>
      <p:sp>
        <p:nvSpPr>
          <p:cNvPr id="6" name="QM_3_BD.34_6#af97af7ca?iti=8&amp;htil=1&amp;pid=23747530f&amp;color=0,0,0&amp;vtp=1&amp;bbb=1&amp;hb=1"/>
          <p:cNvSpPr/>
          <p:nvPr/>
        </p:nvSpPr>
        <p:spPr>
          <a:xfrm>
            <a:off x="6195060" y="4855120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8-8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某滨海旅游胜地的多年平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均各月气温和降水量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38da42ffa?pid=af97af7ca&amp;color=0,0,0&amp;vtp=1&amp;bt=1&amp;bbb=1"/>
          <p:cNvSpPr/>
          <p:nvPr/>
        </p:nvSpPr>
        <p:spPr>
          <a:xfrm>
            <a:off x="932688" y="720000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图中滨海旅游胜地主要分布在西班牙的(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38da42ffa.bracket?pid=af97af7ca&amp;color=0,0,0&amp;vpa=18&amp;vtp=1"/>
          <p:cNvSpPr/>
          <p:nvPr/>
        </p:nvSpPr>
        <p:spPr>
          <a:xfrm>
            <a:off x="7548595" y="713587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5_2#38da42ffa.choices?pid=af97af7ca&amp;color=0,0,0&amp;vtp=1&amp;bbb=1"/>
          <p:cNvSpPr/>
          <p:nvPr/>
        </p:nvSpPr>
        <p:spPr>
          <a:xfrm>
            <a:off x="932688" y="1258925"/>
            <a:ext cx="10323576" cy="1023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3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.北部和西部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B.西部和南部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1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C.南部和东部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D.东部和北部</a:t>
            </a:r>
            <a:endParaRPr lang="en-US" altLang="zh-CN" sz="2800" dirty="0"/>
          </a:p>
        </p:txBody>
      </p:sp>
      <p:sp>
        <p:nvSpPr>
          <p:cNvPr id="5" name="QC_4_BD.37_1#c88a10348?pid=af97af7ca&amp;color=0,0,0&amp;vtp=1&amp;bbb=1"/>
          <p:cNvSpPr/>
          <p:nvPr/>
        </p:nvSpPr>
        <p:spPr>
          <a:xfrm>
            <a:off x="932688" y="2356142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在滨海旅游胜地，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可以感受到当地的气候(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)。</a:t>
            </a:r>
            <a:endParaRPr lang="en-US" altLang="zh-CN" sz="2800" dirty="0"/>
          </a:p>
        </p:txBody>
      </p:sp>
      <p:sp>
        <p:nvSpPr>
          <p:cNvPr id="6" name="QC_4_AN.38_1#c88a10348.bracket?pid=af97af7ca&amp;color=0,0,0&amp;vpa=19&amp;vtp=1"/>
          <p:cNvSpPr/>
          <p:nvPr/>
        </p:nvSpPr>
        <p:spPr>
          <a:xfrm>
            <a:off x="7905782" y="2349729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4_BD.37_2#c88a10348.choices?pid=af97af7ca&amp;color=0,0,0&amp;vtp=1&amp;bbb=1"/>
          <p:cNvSpPr/>
          <p:nvPr/>
        </p:nvSpPr>
        <p:spPr>
          <a:xfrm>
            <a:off x="932688" y="2891764"/>
            <a:ext cx="10323576" cy="2115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3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A.夏季炎热干燥，冬季温和湿润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.全年温和湿润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.夏季高温多雨，冬季寒冷干燥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.全年高温多雨</a:t>
            </a:r>
            <a:endParaRPr lang="en-US" altLang="zh-CN" sz="2800" dirty="0"/>
          </a:p>
        </p:txBody>
      </p:sp>
      <p:sp>
        <p:nvSpPr>
          <p:cNvPr id="8" name="QC_4_BD.39_1#4246db1c6?pid=af97af7ca&amp;color=0,0,0&amp;vtp=1&amp;bbb=1"/>
          <p:cNvSpPr/>
          <p:nvPr/>
        </p:nvSpPr>
        <p:spPr>
          <a:xfrm>
            <a:off x="932688" y="5076864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依托气候优势，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西班牙可开发利用(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4_AN.40_1#4246db1c6.bracket?pid=af97af7ca&amp;color=0,0,0&amp;vpa=20&amp;vtp=1"/>
          <p:cNvSpPr/>
          <p:nvPr/>
        </p:nvSpPr>
        <p:spPr>
          <a:xfrm>
            <a:off x="6834220" y="5070451"/>
            <a:ext cx="515938" cy="4916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10" name="QC_4_BD.39_2#4246db1c6.choices?pid=af97af7ca&amp;color=0,0,0&amp;vtp=1&amp;bbb=1"/>
          <p:cNvSpPr/>
          <p:nvPr/>
        </p:nvSpPr>
        <p:spPr>
          <a:xfrm>
            <a:off x="932688" y="5629250"/>
            <a:ext cx="10323576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200"/>
              </a:lnSpc>
              <a:tabLst>
                <a:tab pos="2732405" algn="l"/>
                <a:tab pos="5438775" algn="l"/>
                <a:tab pos="81584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.太阳能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B.潮汐能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C.地热能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.核能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41_1#0eab240c6?pid=23747530f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我国杂交水稻香飘非洲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在一定程度上解决了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部分非洲国家的粮食短缺问题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我国的农业专家选育了适合撒哈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拉以南非洲环境的水稻品种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带去了先进的农业设备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还对当地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人员进行了技术培训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6～7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42_1#c0192d47b?pid=0eab240c6&amp;color=0,0,0&amp;vtp=1&amp;bbb=1"/>
          <p:cNvSpPr/>
          <p:nvPr/>
        </p:nvSpPr>
        <p:spPr>
          <a:xfrm>
            <a:off x="932688" y="32841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撒哈拉以南非洲粮食短缺问题严重，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43_1#c0192d47b.bracket?pid=0eab240c6&amp;color=0,0,0&amp;vpa=21&amp;vtp=1"/>
          <p:cNvSpPr/>
          <p:nvPr/>
        </p:nvSpPr>
        <p:spPr>
          <a:xfrm>
            <a:off x="9347232" y="32803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42_2#c0192d47b?pid=0eab240c6&amp;color=0,0,0&amp;vtp=1&amp;bbb=1"/>
          <p:cNvSpPr/>
          <p:nvPr/>
        </p:nvSpPr>
        <p:spPr>
          <a:xfrm>
            <a:off x="932688" y="391532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①人口增长过快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②单一商品经济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③自然资源匮乏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④干旱灾害频发</a:t>
            </a:r>
            <a:endParaRPr lang="en-US" altLang="zh-CN" sz="2800" spc="-100" dirty="0"/>
          </a:p>
        </p:txBody>
      </p:sp>
      <p:sp>
        <p:nvSpPr>
          <p:cNvPr id="6" name="QC_4_BD.42_3#c0192d47b.choices?pid=0eab240c6&amp;color=0,0,0&amp;vtp=1&amp;bbb=1"/>
          <p:cNvSpPr/>
          <p:nvPr/>
        </p:nvSpPr>
        <p:spPr>
          <a:xfrm>
            <a:off x="932688" y="454651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4_1#43e3e6e74?pid=0eab240c6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我国的农业援助有利于非洲国家(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5_1#43e3e6e74.bracket?pid=0eab240c6&amp;color=0,0,0&amp;vpa=22&amp;vtp=1"/>
          <p:cNvSpPr/>
          <p:nvPr/>
        </p:nvSpPr>
        <p:spPr>
          <a:xfrm>
            <a:off x="64770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44_2#43e3e6e74.choices?pid=0eab240c6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.提高粮食价格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.改善交通状况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C.控制人口增长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.保障粮食供给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a8582545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3a8582545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3a8582545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a8582545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a8582545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a8582545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a8582545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a8582545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a8582545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d976511d?pid=3a8582545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本专题主要联系本地区的自然环境或自然资源特点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，结合材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料和地图分析当地的发展条件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、发展问题及相关应对措施。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a34edea0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ea34edea0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ea34edea0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ea34edea0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ea34edea0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ea34edea0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ea34edea0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ea34edea0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ea34edea0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cc0e14be1?iti=1&amp;pid=ea34edea0&amp;color=0,0,0&amp;tib=255,255,255&amp;iip=1&amp;vip=1#7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719149"/>
            <a:ext cx="10277856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cc0e14be1?iti=1&amp;pid=ea34edea0&amp;color=0,0,0&amp;vtp=1&amp;bbb=1"/>
          <p:cNvSpPr/>
          <p:nvPr/>
        </p:nvSpPr>
        <p:spPr>
          <a:xfrm>
            <a:off x="2923605" y="4635092"/>
            <a:ext cx="6423025" cy="50298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3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图8-1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东半球其他的地区和国家思维导图</a:t>
            </a:r>
            <a:endParaRPr lang="en-US" altLang="zh-CN" sz="2800" dirty="0"/>
          </a:p>
        </p:txBody>
      </p:sp>
      <p:sp>
        <p:nvSpPr>
          <p:cNvPr id="5" name="QB_3_AN.2_1#cc0e14be1.blank?pid=ea34edea0&amp;color=0,0,0&amp;vpa=1&amp;vtp=1"/>
          <p:cNvSpPr/>
          <p:nvPr/>
        </p:nvSpPr>
        <p:spPr>
          <a:xfrm>
            <a:off x="8101076" y="1170532"/>
            <a:ext cx="1408683" cy="21031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温带海洋性</a:t>
            </a:r>
            <a:endParaRPr lang="en-US" altLang="zh-CN" sz="2100" dirty="0"/>
          </a:p>
        </p:txBody>
      </p:sp>
      <p:sp>
        <p:nvSpPr>
          <p:cNvPr id="6" name="QB_3_AN.3_1#cc0e14be1.blank?pid=ea34edea0&amp;color=0,0,0&amp;vpa=2&amp;vtp=1"/>
          <p:cNvSpPr/>
          <p:nvPr/>
        </p:nvSpPr>
        <p:spPr>
          <a:xfrm>
            <a:off x="9198357" y="2185516"/>
            <a:ext cx="1117738" cy="24688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热带草原</a:t>
            </a:r>
            <a:endParaRPr lang="en-US" altLang="zh-CN" sz="2100" dirty="0"/>
          </a:p>
        </p:txBody>
      </p:sp>
      <p:sp>
        <p:nvSpPr>
          <p:cNvPr id="7" name="QB_3_AN.4_1#cc0e14be1.blank?pid=ea34edea0&amp;color=0,0,0&amp;vpa=3&amp;vtp=1"/>
          <p:cNvSpPr/>
          <p:nvPr/>
        </p:nvSpPr>
        <p:spPr>
          <a:xfrm>
            <a:off x="10240773" y="2917036"/>
            <a:ext cx="274320" cy="1737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首</a:t>
            </a:r>
            <a:endParaRPr lang="en-US" altLang="zh-CN" sz="2100" dirty="0"/>
          </a:p>
        </p:txBody>
      </p:sp>
      <p:sp>
        <p:nvSpPr>
          <p:cNvPr id="8" name="QB_3_AN.5_1#cc0e14be1.blank?pid=ea34edea0&amp;color=0,0,0&amp;vpa=4&amp;vtp=1"/>
          <p:cNvSpPr/>
          <p:nvPr/>
        </p:nvSpPr>
        <p:spPr>
          <a:xfrm>
            <a:off x="3638805" y="3026764"/>
            <a:ext cx="310896" cy="21945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endParaRPr lang="en-US" altLang="zh-CN" sz="2100" dirty="0"/>
          </a:p>
        </p:txBody>
      </p:sp>
      <p:sp>
        <p:nvSpPr>
          <p:cNvPr id="9" name="QB_3_AN.6_1#cc0e14be1.blank?pid=ea34edea0&amp;color=0,0,0&amp;vpa=5&amp;vtp=1"/>
          <p:cNvSpPr/>
          <p:nvPr/>
        </p:nvSpPr>
        <p:spPr>
          <a:xfrm>
            <a:off x="1800860" y="3365092"/>
            <a:ext cx="850899" cy="21132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牧羊带</a:t>
            </a:r>
            <a:endParaRPr lang="en-US" altLang="zh-CN" sz="2100" dirty="0"/>
          </a:p>
        </p:txBody>
      </p:sp>
      <p:sp>
        <p:nvSpPr>
          <p:cNvPr id="10" name="QB_3_AN.7_1#cc0e14be1.blank?pid=ea34edea0&amp;color=0,0,0&amp;vpa=6&amp;vtp=1"/>
          <p:cNvSpPr/>
          <p:nvPr/>
        </p:nvSpPr>
        <p:spPr>
          <a:xfrm>
            <a:off x="1325373" y="3703420"/>
            <a:ext cx="1384576" cy="22047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矿产品出口</a:t>
            </a:r>
            <a:endParaRPr lang="en-US" altLang="zh-CN" sz="2100" dirty="0"/>
          </a:p>
        </p:txBody>
      </p:sp>
      <p:sp>
        <p:nvSpPr>
          <p:cNvPr id="11" name="QB_3_AN.8_1#cc0e14be1.blank?pid=ea34edea0&amp;color=0,0,0&amp;vpa=7&amp;vtp=1"/>
          <p:cNvSpPr/>
          <p:nvPr/>
        </p:nvSpPr>
        <p:spPr>
          <a:xfrm>
            <a:off x="2459229" y="4050892"/>
            <a:ext cx="915738" cy="21031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服务业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3f7ce38a.fixed?pid=7b2019e38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63f7ce38a.fixed?pid=7b2019e38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63f7ce38a.fixed?pid=7b2019e38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3f7ce38a.fixed?lid=3a8582545&amp;pid=7b2019e38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3f7ce38a.fixed?lid=ea34edea0&amp;pid=7b2019e38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3f7ce38a.fixed?lid=63f7ce38a&amp;pid=7b2019e38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3f7ce38a.fixed?lid=8378315ee&amp;pid=7b2019e38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3f7ce38a.fixed?lid=590ce4623&amp;pid=7b2019e38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3f7ce38a.fixed?lid=23747530f&amp;pid=7b2019e38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e69ba9da?pid=63f7ce38a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1.波斯湾三条重要的石油外运航线</a:t>
            </a:r>
            <a:endParaRPr lang="en-US" altLang="zh-CN" sz="2800" dirty="0"/>
          </a:p>
        </p:txBody>
      </p:sp>
      <p:graphicFrame>
        <p:nvGraphicFramePr>
          <p:cNvPr id="10" name="P_3_BD#5e69ba9da?colgroup=3,16,8&amp;pid=63f7ce38a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77856" cy="4457956"/>
        </p:xfrm>
        <a:graphic>
          <a:graphicData uri="http://schemas.openxmlformats.org/drawingml/2006/table">
            <a:tbl>
              <a:tblPr/>
              <a:tblGrid>
                <a:gridCol w="1234440"/>
                <a:gridCol w="5952744"/>
                <a:gridCol w="309067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经过的主要海洋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海峡和运河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到达的地区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航线一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波斯湾→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→阿拉伯海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→红海→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→地中海→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欧洲西部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北美洲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航线二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波斯湾→霍尔木兹海峡→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阿拉伯海→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→好望角→大西洋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航线三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波斯湾→霍尔木兹海峡→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阿拉伯海→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→马六甲海峡→南海→太平洋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9_1#5e69ba9da.blank?pid=63f7ce38a&amp;color=0,0,0&amp;vpa=8&amp;vtp=1&amp;bbb=1"/>
          <p:cNvSpPr/>
          <p:nvPr/>
        </p:nvSpPr>
        <p:spPr>
          <a:xfrm>
            <a:off x="3676609" y="1952853"/>
            <a:ext cx="2401888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霍尔木兹海峡</a:t>
            </a:r>
            <a:endParaRPr lang="en-US" altLang="zh-CN" sz="2800" dirty="0"/>
          </a:p>
        </p:txBody>
      </p:sp>
      <p:sp>
        <p:nvSpPr>
          <p:cNvPr id="5" name="P_3_AN.10_1#5e69ba9da.blank?pid=63f7ce38a&amp;color=0,0,0&amp;vpa=9&amp;vtp=1&amp;bbb=1"/>
          <p:cNvSpPr/>
          <p:nvPr/>
        </p:nvSpPr>
        <p:spPr>
          <a:xfrm>
            <a:off x="3675021" y="2511653"/>
            <a:ext cx="204470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苏伊士运河</a:t>
            </a:r>
            <a:endParaRPr lang="en-US" altLang="zh-CN" sz="2800" dirty="0"/>
          </a:p>
        </p:txBody>
      </p:sp>
      <p:sp>
        <p:nvSpPr>
          <p:cNvPr id="6" name="P_3_AN.11_1#5e69ba9da.blank?pid=63f7ce38a&amp;color=0,0,0&amp;vpa=10&amp;vtp=1&amp;bbb=1"/>
          <p:cNvSpPr/>
          <p:nvPr/>
        </p:nvSpPr>
        <p:spPr>
          <a:xfrm>
            <a:off x="2249447" y="3050387"/>
            <a:ext cx="240188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直布罗陀海峡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3658</Words>
  <Application>WPS 演示</Application>
  <PresentationFormat>宽屏</PresentationFormat>
  <Paragraphs>449</Paragraphs>
  <Slides>39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>Cambria Math</vt:lpstr>
      <vt:lpstr>Cambria Math</vt:lpstr>
      <vt:lpstr>Cambria Math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2026-02-26T10:23:00Z</dcterms:created>
  <dcterms:modified xsi:type="dcterms:W3CDTF">2026-02-27T06:30:55Z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53A78ACB67BB44519B1F69C7D9BDBDF3_12</vt:lpwstr>
  </property>
</Properties>
</file>