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85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slide" Target="../slides/slide18.xml"/><Relationship Id="rId6" Type="http://schemas.openxmlformats.org/officeDocument/2006/relationships/slide" Target="../slides/slide17.xml"/><Relationship Id="rId5" Type="http://schemas.openxmlformats.org/officeDocument/2006/relationships/slide" Target="../slides/slide16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slide" Target="../slides/slide28.xml"/><Relationship Id="rId8" Type="http://schemas.openxmlformats.org/officeDocument/2006/relationships/slide" Target="../slides/slide27.xml"/><Relationship Id="rId7" Type="http://schemas.openxmlformats.org/officeDocument/2006/relationships/slide" Target="../slides/slide26.xml"/><Relationship Id="rId6" Type="http://schemas.openxmlformats.org/officeDocument/2006/relationships/slide" Target="../slides/slide24.xml"/><Relationship Id="rId5" Type="http://schemas.openxmlformats.org/officeDocument/2006/relationships/slide" Target="../slides/slide23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6db0f6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156bd9495&amp;cid=156bd9495&amp;vtp=1">
            <a:hlinkClick r:id="rId5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a81f00efc&amp;cid=a81f00efc&amp;vtp=1">
            <a:hlinkClick r:id="rId6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5e7a811c6&amp;cid=5e7a811c6&amp;vtp=1">
            <a:hlinkClick r:id="rId7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6f68196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1?lid=13368b53b&amp;cid=13368b53b&amp;vtp=1">
            <a:hlinkClick r:id="rId5" action="ppaction://hlinksldjump"/>
          </p:cNvPr>
          <p:cNvSpPr/>
          <p:nvPr/>
        </p:nvSpPr>
        <p:spPr>
          <a:xfrm>
            <a:off x="450799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1?lid=8f9a271bf&amp;cid=8f9a271bf&amp;vtp=1">
            <a:hlinkClick r:id="rId6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1?lid=f496cbe0e&amp;cid=f496cbe0e&amp;vtp=1">
            <a:hlinkClick r:id="rId7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1?lid=24515cd46&amp;cid=24515cd46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1?lid=2acc139cc&amp;cid=2acc139cc&amp;vtp=1">
            <a:hlinkClick r:id="rId8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1?lid=5ecae6945&amp;cid=5ecae6945&amp;vtp=1">
            <a:hlinkClick r:id="rId9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10" name="C_0#auto_editor_catalog_11?lid=8c39c5538&amp;cid=8c39c5538&amp;vtp=1">
            <a:hlinkClick r:id="rId9" action="ppaction://hlinksldjump"/>
          </p:cNvPr>
          <p:cNvSpPr/>
          <p:nvPr/>
        </p:nvSpPr>
        <p:spPr>
          <a:xfrm>
            <a:off x="733348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1ab8cc7d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f679e6f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7a0a52e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6790873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a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22.x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d8fbf82d?pid=7a0a52e96&amp;color=0,0,0&amp;mp=1&amp;vtp=1&amp;bt=1&amp;bbb=1&amp;hb=1"/>
          <p:cNvSpPr/>
          <p:nvPr/>
        </p:nvSpPr>
        <p:spPr>
          <a:xfrm>
            <a:off x="932688" y="722376"/>
            <a:ext cx="10323576" cy="18221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海陆之最：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是最大的大洲，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是最小的大洲，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是最大的大洋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北冰洋是最小的大洋，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是跨经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度最广的大洲，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是跨经度最广的大洋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#1.4</a:t>
            </a:r>
            <a:endParaRPr lang="en-US" altLang="zh-CN" sz="2800" dirty="0"/>
          </a:p>
        </p:txBody>
      </p:sp>
      <p:sp>
        <p:nvSpPr>
          <p:cNvPr id="3" name="P_3_AN.11_1#bd8fbf82d.blank?pid=7a0a52e96&amp;color=0,0,0&amp;mp=1&amp;vpa=10&amp;vtp=1&amp;bbb=1"/>
          <p:cNvSpPr/>
          <p:nvPr/>
        </p:nvSpPr>
        <p:spPr>
          <a:xfrm>
            <a:off x="3621119" y="691896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</a:t>
            </a:r>
            <a:endParaRPr lang="en-US" altLang="zh-CN" sz="2800" dirty="0"/>
          </a:p>
        </p:txBody>
      </p:sp>
      <p:sp>
        <p:nvSpPr>
          <p:cNvPr id="4" name="P_3_AN.12_1#bd8fbf82d.blank?pid=7a0a52e96&amp;color=0,0,0&amp;mp=1&amp;vpa=11&amp;vtp=1&amp;bbb=1"/>
          <p:cNvSpPr/>
          <p:nvPr/>
        </p:nvSpPr>
        <p:spPr>
          <a:xfrm>
            <a:off x="7188232" y="691896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大洋洲</a:t>
            </a:r>
            <a:endParaRPr lang="en-US" altLang="zh-CN" sz="2800" dirty="0"/>
          </a:p>
        </p:txBody>
      </p:sp>
      <p:sp>
        <p:nvSpPr>
          <p:cNvPr id="5" name="P_3_AN.13_1#bd8fbf82d.blank?pid=7a0a52e96&amp;color=0,0,0&amp;mp=1&amp;vpa=12&amp;vtp=1&amp;bbb=1"/>
          <p:cNvSpPr/>
          <p:nvPr/>
        </p:nvSpPr>
        <p:spPr>
          <a:xfrm>
            <a:off x="943007" y="1339596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dirty="0"/>
          </a:p>
        </p:txBody>
      </p:sp>
      <p:sp>
        <p:nvSpPr>
          <p:cNvPr id="6" name="P_3_AN.14_1#bd8fbf82d.blank?pid=7a0a52e96&amp;color=0,0,0&amp;mp=1&amp;vpa=13&amp;vtp=1&amp;bbb=1"/>
          <p:cNvSpPr/>
          <p:nvPr/>
        </p:nvSpPr>
        <p:spPr>
          <a:xfrm>
            <a:off x="8437595" y="1339596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南极洲</a:t>
            </a:r>
            <a:endParaRPr lang="en-US" altLang="zh-CN" sz="2800" dirty="0"/>
          </a:p>
        </p:txBody>
      </p:sp>
      <p:sp>
        <p:nvSpPr>
          <p:cNvPr id="7" name="P_3_AN.15_1#bd8fbf82d.blank?pid=7a0a52e96&amp;color=0,0,0&amp;mp=1&amp;vpa=14&amp;vtp=1&amp;bbb=1"/>
          <p:cNvSpPr/>
          <p:nvPr/>
        </p:nvSpPr>
        <p:spPr>
          <a:xfrm>
            <a:off x="3443319" y="1966341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北冰洋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d8fbf82d?pid=7a0a52e96&amp;color=0,0,0&amp;mp=1&amp;vtp=1&amp;bt=1&amp;bbb=1&amp;hb=1"/>
          <p:cNvSpPr/>
          <p:nvPr/>
        </p:nvSpPr>
        <p:spPr>
          <a:xfrm>
            <a:off x="932688" y="720000"/>
            <a:ext cx="10323576" cy="44414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.大洲分界线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1）亚洲、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欧洲：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（沟通黑海和地中海）。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2）亚洲、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（沟通地中海和红海）。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3）南美洲、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（沟通太平洋和大西洋）。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4）亚洲、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北美洲：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（沟通北冰洋和太平洋）。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5）欧洲、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非洲：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沟通大西洋和地中海）。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#2.5</a:t>
            </a:r>
            <a:endParaRPr lang="en-US" altLang="zh-CN" sz="2800" dirty="0"/>
          </a:p>
        </p:txBody>
      </p:sp>
      <p:sp>
        <p:nvSpPr>
          <p:cNvPr id="3" name="P_3_AN.16_1#bd8fbf82d.blank?pid=7a0a52e96&amp;color=0,0,0&amp;mp=1&amp;vpa=15&amp;vtp=1&amp;bbb=1&amp;hb=1"/>
          <p:cNvSpPr/>
          <p:nvPr/>
        </p:nvSpPr>
        <p:spPr>
          <a:xfrm>
            <a:off x="932689" y="1337220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乌拉尔山脉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—乌拉尔河—里海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—大高加索山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—黑海—土耳其海峡</a:t>
            </a:r>
            <a:endParaRPr lang="en-US" altLang="zh-CN" sz="2800" dirty="0"/>
          </a:p>
        </p:txBody>
      </p:sp>
      <p:sp>
        <p:nvSpPr>
          <p:cNvPr id="4" name="P_3_AN.17_1#bd8fbf82d.blank?pid=7a0a52e96&amp;color=0,0,0&amp;mp=1&amp;vpa=16&amp;vtp=1&amp;bbb=1"/>
          <p:cNvSpPr/>
          <p:nvPr/>
        </p:nvSpPr>
        <p:spPr>
          <a:xfrm>
            <a:off x="3978306" y="2632620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苏伊士运河</a:t>
            </a:r>
            <a:endParaRPr lang="en-US" altLang="zh-CN" sz="2800" dirty="0"/>
          </a:p>
        </p:txBody>
      </p:sp>
      <p:sp>
        <p:nvSpPr>
          <p:cNvPr id="5" name="P_3_AN.18_1#bd8fbf82d.blank?pid=7a0a52e96&amp;color=0,0,0&amp;mp=1&amp;vpa=17&amp;vtp=1&amp;bbb=1"/>
          <p:cNvSpPr/>
          <p:nvPr/>
        </p:nvSpPr>
        <p:spPr>
          <a:xfrm>
            <a:off x="4692681" y="3280320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巴拿马运河</a:t>
            </a:r>
            <a:endParaRPr lang="en-US" altLang="zh-CN" sz="2800" dirty="0"/>
          </a:p>
        </p:txBody>
      </p:sp>
      <p:sp>
        <p:nvSpPr>
          <p:cNvPr id="6" name="P_3_AN.19_1#bd8fbf82d.blank?pid=7a0a52e96&amp;color=0,0,0&amp;mp=1&amp;vpa=18&amp;vtp=1&amp;bbb=1"/>
          <p:cNvSpPr/>
          <p:nvPr/>
        </p:nvSpPr>
        <p:spPr>
          <a:xfrm>
            <a:off x="4335494" y="39280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白令海峡</a:t>
            </a:r>
            <a:endParaRPr lang="en-US" altLang="zh-CN" sz="2800" dirty="0"/>
          </a:p>
        </p:txBody>
      </p:sp>
      <p:sp>
        <p:nvSpPr>
          <p:cNvPr id="7" name="P_3_AN.20_1#bd8fbf82d.blank?pid=7a0a52e96&amp;color=0,0,0&amp;mp=1&amp;vpa=19&amp;vtp=1&amp;bbb=1"/>
          <p:cNvSpPr/>
          <p:nvPr/>
        </p:nvSpPr>
        <p:spPr>
          <a:xfrm>
            <a:off x="3978306" y="4564290"/>
            <a:ext cx="240188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直布罗陀海峡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d8fbf82d?pid=7a0a52e96&amp;color=0,0,0&amp;mp=1&amp;vtp=1&amp;bt=1&amp;bbb=1&amp;hb=1"/>
          <p:cNvSpPr/>
          <p:nvPr/>
        </p:nvSpPr>
        <p:spPr>
          <a:xfrm>
            <a:off x="932688" y="720000"/>
            <a:ext cx="10323576" cy="4412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.世界的地形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1）陆地地形：山地、高原、丘陵、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平原和盆地。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2）海底地形：大陆架、大陆坡、海沟、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洋盆和洋中脊等。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.造成海陆变迁的主要原因：地壳运动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、海平面升降和人类活动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.大陆漂移说：原始大陆分裂成几块大陆，缓慢地漂移分离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，逐渐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形成现在七大洲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、四大洋的分布状况。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d8fbf82d?pid=7a0a52e96&amp;color=0,0,0&amp;mp=1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6.运用板块构造学说解释一些地理现象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#6</a:t>
            </a:r>
            <a:endParaRPr lang="en-US" altLang="zh-CN" sz="2800" dirty="0"/>
          </a:p>
        </p:txBody>
      </p:sp>
      <p:graphicFrame>
        <p:nvGraphicFramePr>
          <p:cNvPr id="14" name="P_3_BD#bd8fbf82d?colgroup=5,5,6,10&amp;pid=7a0a52e96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87000" cy="3915920"/>
        </p:xfrm>
        <a:graphic>
          <a:graphicData uri="http://schemas.openxmlformats.org/drawingml/2006/table">
            <a:tbl>
              <a:tblPr/>
              <a:tblGrid>
                <a:gridCol w="2002536"/>
                <a:gridCol w="2002536"/>
                <a:gridCol w="2404872"/>
                <a:gridCol w="3877056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相关板块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板块运动方向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喜马拉雅山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“长高”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亚欧板块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印度洋板块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挤压迫使喜马拉雅山脉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抬高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红海面积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扩大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非洲板块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印度洋板块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相背运动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张裂使红海不断扩大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红海将成为新的大洋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地中海面积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缩小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亚欧板块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非洲板块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相对运动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挤压迫使地中海缩小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地中海将逐渐消失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159750" y="8166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6db0f6ad.fixed?pid=9c8694aa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26db0f6ad.fixed?pid=9c8694aa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26db0f6ad.fixed?pid=9c8694aa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6db0f6ad.fixed?lid=1ab8cc7d7&amp;pid=9c8694aa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6db0f6ad.fixed?lid=af679e6fa&amp;pid=9c8694aa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6db0f6ad.fixed?lid=7a0a52e96&amp;pid=9c8694aa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6db0f6ad.fixed?lid=26db0f6ad&amp;pid=9c8694aa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6db0f6ad.fixed?lid=6790873e8&amp;pid=9c8694aa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6db0f6ad.fixed?lid=56f68196a&amp;pid=9c8694aa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1_1#427749ee5?pid=26db0f6ad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【新课标·世界的地形】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马里亚纳海沟深达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034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被称为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世界第四极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中国万米载人潜水器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奋斗者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号已成功坐底马里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亚纳海沟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深度为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909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刷新中国载人深潜的新纪录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3-2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为海底地形示意图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21_2#427749ee5?iti=2&amp;pid=26db0f6a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2928" y="3345852"/>
            <a:ext cx="6483096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21_3#427749ee5?iti=2&amp;pid=26db0f6ad&amp;color=0,0,0&amp;vtp=1&amp;bbb=1"/>
          <p:cNvSpPr/>
          <p:nvPr/>
        </p:nvSpPr>
        <p:spPr>
          <a:xfrm>
            <a:off x="4305364" y="5347372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海底地形示意图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2_1#156bd9495?pid=427749ee5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图中甲处表示(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3_1#156bd9495.bracket?pid=427749ee5&amp;color=0,0,0&amp;vpa=20&amp;vtp=1"/>
          <p:cNvSpPr/>
          <p:nvPr/>
        </p:nvSpPr>
        <p:spPr>
          <a:xfrm>
            <a:off x="3619531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2_2#156bd9495.choices?pid=427749ee5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732405" algn="l"/>
                <a:tab pos="5438775" algn="l"/>
                <a:tab pos="78028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.大陆架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B.大陆坡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C.洋盆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.洋中脊</a:t>
            </a:r>
            <a:endParaRPr lang="en-US" altLang="zh-CN" sz="2800" dirty="0"/>
          </a:p>
        </p:txBody>
      </p:sp>
      <p:sp>
        <p:nvSpPr>
          <p:cNvPr id="5" name="QC_4_AS.24_1#156bd9495?pid=427749ee5&amp;color=0,0,0&amp;vtp=1&amp;bbb=1&amp;hb=1"/>
          <p:cNvSpPr/>
          <p:nvPr/>
        </p:nvSpPr>
        <p:spPr>
          <a:xfrm>
            <a:off x="932688" y="199349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图中甲处为大洋底部相对平坦宽广的区域，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应为洋盆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5_1#a81f00efc?pid=427749ee5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下列描述与图中所示信息相符的是(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6_1#a81f00efc.bracket?pid=427749ee5&amp;color=0,0,0&amp;vpa=21&amp;vtp=1"/>
          <p:cNvSpPr/>
          <p:nvPr/>
        </p:nvSpPr>
        <p:spPr>
          <a:xfrm>
            <a:off x="6834220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5_2#a81f00efc.choices?pid=427749ee5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A.乙处深度一般不超过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.丙处坡度大，深度变化较小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C.丁处是大洋中部的海底山脉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.戊处是大洋底部最深的地方</a:t>
            </a:r>
            <a:endParaRPr lang="en-US" altLang="zh-CN" sz="2800" dirty="0"/>
          </a:p>
        </p:txBody>
      </p:sp>
      <p:sp>
        <p:nvSpPr>
          <p:cNvPr id="5" name="QC_4_AS.27_1#a81f00efc?pid=427749ee5&amp;color=0,0,0&amp;vtp=1&amp;bbb=1&amp;hb=1"/>
          <p:cNvSpPr/>
          <p:nvPr/>
        </p:nvSpPr>
        <p:spPr>
          <a:xfrm>
            <a:off x="932688" y="263928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读图可知，乙处为大陆架，海水深度一般不超过200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米，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项正确；丙处为大陆坡，坡度大，深度变化剧烈，B项错误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；丁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处为海沟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，是大洋底部最深的地方，戊处为洋中脊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，是大洋中部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的海底山脉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，C、D项错误。故选A项。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8_1#5e7a811c6?pid=427749ee5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探测马里亚纳海沟可以(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9_1#5e7a811c6.bracket?pid=427749ee5&amp;color=0,0,0&amp;vpa=22&amp;vtp=1"/>
          <p:cNvSpPr/>
          <p:nvPr/>
        </p:nvSpPr>
        <p:spPr>
          <a:xfrm>
            <a:off x="5048281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8_2#5e7a811c6?pid=427749ee5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①绘制更清晰准确的陆地地图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②探寻大洋底部的海洋生物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展海洋资源的勘测和开发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④获取高精度海底地形数据</a:t>
            </a:r>
            <a:endParaRPr lang="en-US" altLang="zh-CN" sz="2800" dirty="0"/>
          </a:p>
        </p:txBody>
      </p:sp>
      <p:sp>
        <p:nvSpPr>
          <p:cNvPr id="5" name="QC_4_BD.28_3#5e7a811c6.choices?pid=427749ee5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4_AS.30_1#5e7a811c6?pid=427749ee5&amp;color=0,0,0&amp;vtp=1&amp;bbb=1&amp;hb=1"/>
          <p:cNvSpPr/>
          <p:nvPr/>
        </p:nvSpPr>
        <p:spPr>
          <a:xfrm>
            <a:off x="932688" y="327047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探测马里亚纳海沟，可以获取高精度海底地形数据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，开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展海洋资源的勘测和开发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，以及探寻大洋底部的海洋生物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，②③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正确；马里亚纳海沟属于海底地形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，探测马里亚纳海沟与绘制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陆地地图无关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，①错误。故选D项。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790873e8.fixed?pid=9c8694aa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6790873e8.fixed?pid=9c8694aa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6790873e8.fixed?pid=9c8694aa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6790873e8.fixed?lid=1ab8cc7d7&amp;pid=9c8694aa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6790873e8.fixed?lid=af679e6fa&amp;pid=9c8694aa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6790873e8.fixed?lid=7a0a52e96&amp;pid=9c8694aa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6790873e8.fixed?lid=26db0f6ad&amp;pid=9c8694aa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6790873e8.fixed?lid=6790873e8&amp;pid=9c8694aa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6790873e8.fixed?lid=56f68196a&amp;pid=9c8694aa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c8694aa4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专题三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陆地和海洋</a:t>
            </a:r>
            <a:endParaRPr lang="en-US" altLang="zh-CN" sz="6000" dirty="0"/>
          </a:p>
        </p:txBody>
      </p:sp>
      <p:sp>
        <p:nvSpPr>
          <p:cNvPr id="3" name="C_1#9c8694aa4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9c8694aa4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专题三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3c4ab13c?pid=6790873e8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1.用板块构造学说解释地理现象。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火山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地震的发生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该地处在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板块的交界处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壳比较活跃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山脉的形成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板块的碰撞挤压地带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不断隆起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抬升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形成山脉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海洋的扩张或缩小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板块的张裂拉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伸或碰撞挤压地带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所以该海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洋不断扩张或缩小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3c4ab13c?pid=6790873e8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2.地震来临时，说说我们应如何应对。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地震来临时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要保持冷静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因地因时作出瞬间避险抉择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要挤在楼梯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过道上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应尽快撤离到空旷安全地带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不要盲目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破窗跳楼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避震时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要注意保护头部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地震发生时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若来不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及撤离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应就近避震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6f68196a.fixed?pid=9c8694aa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56f68196a.fixed?pid=9c8694aa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56f68196a.fixed?pid=9c8694aa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6f68196a.fixed?lid=1ab8cc7d7&amp;pid=9c8694aa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6f68196a.fixed?lid=af679e6fa&amp;pid=9c8694aa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6f68196a.fixed?lid=7a0a52e96&amp;pid=9c8694aa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6f68196a.fixed?lid=26db0f6ad&amp;pid=9c8694aa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6f68196a.fixed?lid=6790873e8&amp;pid=9c8694aa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6f68196a.fixed?lid=56f68196a&amp;pid=9c8694aa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31_1#413d1b734?iti=3&amp;htil=1&amp;pid=56f68196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9346" y="738288"/>
            <a:ext cx="2962656" cy="247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31_2#413d1b734?iti=3&amp;htil=1&amp;pid=56f68196a&amp;color=0,0,0&amp;vtp=1&amp;bbb=1&amp;hb=1"/>
          <p:cNvSpPr/>
          <p:nvPr/>
        </p:nvSpPr>
        <p:spPr>
          <a:xfrm>
            <a:off x="8211058" y="3343312"/>
            <a:ext cx="2999232" cy="11323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北极地区示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意图</a:t>
            </a:r>
            <a:endParaRPr lang="en-US" altLang="zh-CN" sz="2800" dirty="0"/>
          </a:p>
        </p:txBody>
      </p:sp>
      <p:sp>
        <p:nvSpPr>
          <p:cNvPr id="4" name="QM_3_BD.31_3#413d1b734?htil=1&amp;pid=56f68196a&amp;color=0,0,0&amp;vtp=1&amp;bt=1&amp;bbb=1&amp;hb=1"/>
          <p:cNvSpPr/>
          <p:nvPr/>
        </p:nvSpPr>
        <p:spPr>
          <a:xfrm>
            <a:off x="932688" y="720000"/>
            <a:ext cx="7223760" cy="29634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研究发现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年造成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全球海平面上升的水源约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1/4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来自格陵兰岛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随着格陵兰冰盖大范围融化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北极航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道通航潜力不断提升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为北极地区示意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BD.32_1#13368b53b?htil=1&amp;pid=413d1b734&amp;color=0,0,0&amp;vtp=1&amp;bbb=1&amp;hb=1"/>
          <p:cNvSpPr/>
          <p:nvPr/>
        </p:nvSpPr>
        <p:spPr>
          <a:xfrm>
            <a:off x="932688" y="3713072"/>
            <a:ext cx="72237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受格陵兰冰盖持续融化的影响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，北冰洋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32_2#13368b53b.choices?htil=1&amp;pid=413d1b734&amp;color=0,0,0&amp;vtp=1&amp;bbb=1"/>
          <p:cNvSpPr/>
          <p:nvPr/>
        </p:nvSpPr>
        <p:spPr>
          <a:xfrm>
            <a:off x="932688" y="4918555"/>
            <a:ext cx="722376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371983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.洋面冰层增厚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.水域面积缩小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371983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C.海水变得更咸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.通航条件改善</a:t>
            </a:r>
            <a:endParaRPr lang="en-US" altLang="zh-CN" sz="2800" dirty="0"/>
          </a:p>
        </p:txBody>
      </p:sp>
      <p:sp>
        <p:nvSpPr>
          <p:cNvPr id="7" name="QC_4_AN.33_1#13368b53b.bracket?pid=413d1b734&amp;color=0,0,0&amp;vpa=23&amp;vtp=1"/>
          <p:cNvSpPr/>
          <p:nvPr/>
        </p:nvSpPr>
        <p:spPr>
          <a:xfrm>
            <a:off x="1209707" y="431276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4_1#8f9a271bf?pid=413d1b734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北极航道经过的大洲有(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5_1#8f9a271bf.bracket?pid=413d1b734&amp;color=0,0,0&amp;vpa=24&amp;vtp=1"/>
          <p:cNvSpPr/>
          <p:nvPr/>
        </p:nvSpPr>
        <p:spPr>
          <a:xfrm>
            <a:off x="5060981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34_2#8f9a271bf?pid=413d1b734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①亚洲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②欧洲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③非洲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④北美洲</a:t>
            </a:r>
            <a:endParaRPr lang="en-US" altLang="zh-CN" sz="2800" dirty="0"/>
          </a:p>
        </p:txBody>
      </p:sp>
      <p:sp>
        <p:nvSpPr>
          <p:cNvPr id="5" name="QC_4_BD.34_3#8f9a271bf.choices?pid=413d1b734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6_1#84f1a66d6?pid=56f68196a&amp;color=0,0,0&amp;vtp=1&amp;bt=1&amp;bbb=1&amp;hb=1"/>
          <p:cNvSpPr/>
          <p:nvPr/>
        </p:nvSpPr>
        <p:spPr>
          <a:xfrm>
            <a:off x="932688" y="720000"/>
            <a:ext cx="10323576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欺骗岛由火山喷发形成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自然环境独特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为人们旅游观光之地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为欺骗岛的位置和地形示意图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pic>
        <p:nvPicPr>
          <p:cNvPr id="3" name="QM_3_BD.36_2#84f1a66d6?iti=4&amp;pid=56f68196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2912" y="2698152"/>
            <a:ext cx="5163128" cy="256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36_3#84f1a66d6?iti=4&amp;pid=56f68196a&amp;color=0,0,0&amp;vtp=1&amp;bbb=1"/>
          <p:cNvSpPr/>
          <p:nvPr/>
        </p:nvSpPr>
        <p:spPr>
          <a:xfrm>
            <a:off x="3416364" y="5386260"/>
            <a:ext cx="5356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欺骗岛的位置和地形示意图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7_1#f496cbe0e?pid=84f1a66d6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与欺骗岛形成有关的两大板块是(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8_1#f496cbe0e.bracket?pid=84f1a66d6&amp;color=0,0,0&amp;vpa=25&amp;vtp=1"/>
          <p:cNvSpPr/>
          <p:nvPr/>
        </p:nvSpPr>
        <p:spPr>
          <a:xfrm>
            <a:off x="64770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37_2#f496cbe0e.choices?pid=84f1a66d6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A.非洲板块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、太平洋板块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.非洲板块、南极洲板块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.美洲板块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、太平洋板块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.美洲板块、南极洲板块</a:t>
            </a:r>
            <a:endParaRPr lang="en-US" altLang="zh-CN" sz="2800" dirty="0"/>
          </a:p>
        </p:txBody>
      </p:sp>
      <p:sp>
        <p:nvSpPr>
          <p:cNvPr id="5" name="QC_4_BD.39_1#24515cd46?pid=84f1a66d6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欺骗岛上庞德山的海拔可能是(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40_1#24515cd46.bracket?pid=84f1a66d6&amp;color=0,0,0&amp;vpa=26&amp;vtp=1"/>
          <p:cNvSpPr/>
          <p:nvPr/>
        </p:nvSpPr>
        <p:spPr>
          <a:xfrm>
            <a:off x="6132544" y="262766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4_BD.39_2#24515cd46.choices?pid=84f1a66d6&amp;color=0,0,0&amp;vtp=1&amp;bbb=1"/>
          <p:cNvSpPr/>
          <p:nvPr/>
        </p:nvSpPr>
        <p:spPr>
          <a:xfrm>
            <a:off x="932688" y="326266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340米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540米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740米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.940米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41_1#e67d02d3e?pid=56f68196a&amp;color=0,0,0&amp;vtp=1&amp;bt=1&amp;bbb=1&amp;hb=1"/>
          <p:cNvSpPr/>
          <p:nvPr/>
        </p:nvSpPr>
        <p:spPr>
          <a:xfrm>
            <a:off x="932688" y="720000"/>
            <a:ext cx="10323576" cy="1464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玛瑙河是南极洲最长的季节性河流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上游地区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曾发现鲸鱼牙齿化石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示意玛瑙河水量充沛时的科考场景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5~7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41_2#e67d02d3e?iti=5&amp;htil=2&amp;pid=56f68196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523" y="2408592"/>
            <a:ext cx="3328917" cy="2525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41_3#e67d02d3e?iti=5&amp;htil=2&amp;pid=56f68196a&amp;color=0,0,0&amp;vtp=1&amp;bbb=1&amp;hb=1"/>
          <p:cNvSpPr/>
          <p:nvPr/>
        </p:nvSpPr>
        <p:spPr>
          <a:xfrm>
            <a:off x="7224173" y="5041901"/>
            <a:ext cx="3785616" cy="97561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3-5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玛瑙河水量充沛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38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时的科考场景</a:t>
            </a:r>
            <a:endParaRPr lang="en-US" altLang="zh-CN" sz="2800" dirty="0"/>
          </a:p>
        </p:txBody>
      </p:sp>
      <p:sp>
        <p:nvSpPr>
          <p:cNvPr id="5" name="QC_4_BD.42_1#2acc139cc?htil=2&amp;pid=e67d02d3e&amp;color=0,0,0&amp;vtp=1&amp;bbb=1"/>
          <p:cNvSpPr/>
          <p:nvPr/>
        </p:nvSpPr>
        <p:spPr>
          <a:xfrm>
            <a:off x="932688" y="2262288"/>
            <a:ext cx="6437376" cy="4584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图示场景出现的时间可能是在(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42_2#2acc139cc.choices?htil=2&amp;pid=e67d02d3e&amp;color=0,0,0&amp;vtp=1&amp;bbb=1"/>
          <p:cNvSpPr/>
          <p:nvPr/>
        </p:nvSpPr>
        <p:spPr>
          <a:xfrm>
            <a:off x="932688" y="2786289"/>
            <a:ext cx="6437376" cy="4584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900"/>
              </a:lnSpc>
              <a:tabLst>
                <a:tab pos="1631315" algn="l"/>
                <a:tab pos="3224530" algn="l"/>
                <a:tab pos="4843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.10月</a:t>
            </a:r>
            <a:endParaRPr lang="en-US" altLang="zh-CN" sz="2800" dirty="0"/>
          </a:p>
        </p:txBody>
      </p:sp>
      <p:sp>
        <p:nvSpPr>
          <p:cNvPr id="7" name="QC_4_AN.43_1#2acc139cc.bracket?pid=e67d02d3e&amp;color=0,0,0&amp;vpa=27&amp;vtp=1"/>
          <p:cNvSpPr/>
          <p:nvPr/>
        </p:nvSpPr>
        <p:spPr>
          <a:xfrm>
            <a:off x="6119844" y="2252890"/>
            <a:ext cx="515938" cy="4630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4_1#5ecae6945?pid=e67d02d3e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鲸鱼牙齿化石的发现说明(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BD.44_2#5ecae6945.choices?pid=e67d02d3e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.该地可能曾是海洋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.全球环境变化很小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C.南极洲多冰雪覆盖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.玛瑙河流量变化大</a:t>
            </a:r>
            <a:endParaRPr lang="en-US" altLang="zh-CN" sz="2800" dirty="0"/>
          </a:p>
        </p:txBody>
      </p:sp>
      <p:sp>
        <p:nvSpPr>
          <p:cNvPr id="4" name="QC_4_AN.45_1#5ecae6945.bracket?pid=e67d02d3e&amp;color=0,0,0&amp;vpa=28&amp;vtp=1"/>
          <p:cNvSpPr/>
          <p:nvPr/>
        </p:nvSpPr>
        <p:spPr>
          <a:xfrm>
            <a:off x="5405469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BD.46_1#8c39c5538?pid=e67d02d3e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在南极洲开展科考工作时应(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47_1#8c39c5538.bracket?pid=e67d02d3e&amp;color=0,0,0&amp;vpa=29&amp;vtp=1"/>
          <p:cNvSpPr/>
          <p:nvPr/>
        </p:nvSpPr>
        <p:spPr>
          <a:xfrm>
            <a:off x="5762656" y="262766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46_2#8c39c5538.choices?pid=e67d02d3e&amp;color=0,0,0&amp;vtp=1&amp;bbb=1"/>
          <p:cNvSpPr/>
          <p:nvPr/>
        </p:nvSpPr>
        <p:spPr>
          <a:xfrm>
            <a:off x="932688" y="3270477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.开采地下矿产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.就地填埋垃圾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C.保护当地环境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.积极植树造林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9c8694aa4?lid=1ab8cc7d7&amp;cid=1ab8cc7d7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9c8694aa4?lid=1ab8cc7d7&amp;cid=1ab8cc7d7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9c8694aa4?lid=1ab8cc7d7&amp;cid=1ab8cc7d7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9c8694aa4?lid=af679e6fa&amp;cid=af679e6fa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9c8694aa4?lid=af679e6fa&amp;cid=af679e6fa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9c8694aa4?lid=af679e6fa&amp;cid=af679e6fa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9c8694aa4?lid=7a0a52e96&amp;cid=7a0a52e96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9c8694aa4?lid=7a0a52e96&amp;cid=7a0a52e96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9c8694aa4?lid=7a0a52e96&amp;cid=7a0a52e96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9c8694aa4?lid=26db0f6ad&amp;cid=26db0f6ad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9c8694aa4?lid=26db0f6ad&amp;cid=26db0f6ad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9c8694aa4?lid=26db0f6ad&amp;cid=26db0f6ad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9c8694aa4?lid=6790873e8&amp;cid=6790873e8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9c8694aa4?lid=6790873e8&amp;cid=6790873e8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9c8694aa4?lid=6790873e8&amp;cid=6790873e8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9c8694aa4?lid=56f68196a&amp;cid=56f68196a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9c8694aa4?lid=56f68196a&amp;cid=56f68196a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9c8694aa4?lid=56f68196a&amp;cid=56f68196a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ab8cc7d7.fixed?pid=9c8694aa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1ab8cc7d7.fixed?pid=9c8694aa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1ab8cc7d7.fixed?pid=9c8694aa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1ab8cc7d7.fixed?lid=1ab8cc7d7&amp;pid=9c8694aa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1ab8cc7d7.fixed?lid=af679e6fa&amp;pid=9c8694aa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1ab8cc7d7.fixed?lid=7a0a52e96&amp;pid=9c8694aa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1ab8cc7d7.fixed?lid=26db0f6ad&amp;pid=9c8694aa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1ab8cc7d7.fixed?lid=6790873e8&amp;pid=9c8694aa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1ab8cc7d7.fixed?lid=56f68196a&amp;pid=9c8694aa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7494fe7f?pid=1ab8cc7d7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本专题一般结合时事热点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，如结合某航道开通或地理事物的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分布考查大洲和大洋的相关知识；用板块构造学说分析某地发生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的火山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、地震等灾害性事件，以地理视角探究生活中的常识。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f679e6fa.fixed?pid=9c8694aa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af679e6fa.fixed?pid=9c8694aa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af679e6fa.fixed?pid=9c8694aa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f679e6fa.fixed?lid=1ab8cc7d7&amp;pid=9c8694aa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f679e6fa.fixed?lid=af679e6fa&amp;pid=9c8694aa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f679e6fa.fixed?lid=7a0a52e96&amp;pid=9c8694aa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f679e6fa.fixed?lid=26db0f6ad&amp;pid=9c8694aa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f679e6fa.fixed?lid=6790873e8&amp;pid=9c8694aa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f679e6fa.fixed?lid=56f68196a&amp;pid=9c8694aa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B_3_BD.1_1#819637530?iti=1&amp;pid=af679e6fa&amp;color=0,0,0&amp;tib=255,255,255&amp;iip=1&amp;vip=1#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259434"/>
            <a:ext cx="9034272" cy="477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3_AN.2_1#819637530.blank?pid=af679e6fa&amp;color=0,0,0&amp;vpa=1&amp;vtp=1"/>
          <p:cNvSpPr/>
          <p:nvPr/>
        </p:nvSpPr>
        <p:spPr>
          <a:xfrm>
            <a:off x="1462533" y="1603602"/>
            <a:ext cx="898282" cy="2286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德雷克</a:t>
            </a:r>
            <a:endParaRPr lang="en-US" altLang="zh-CN" sz="2100" dirty="0"/>
          </a:p>
        </p:txBody>
      </p:sp>
      <p:sp>
        <p:nvSpPr>
          <p:cNvPr id="6" name="QB_3_AN.3_1#819637530.blank?pid=af679e6fa&amp;color=0,0,0&amp;vpa=2&amp;vtp=1"/>
          <p:cNvSpPr/>
          <p:nvPr/>
        </p:nvSpPr>
        <p:spPr>
          <a:xfrm>
            <a:off x="1480821" y="1957805"/>
            <a:ext cx="879994" cy="25603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巴拿马</a:t>
            </a:r>
            <a:endParaRPr lang="en-US" altLang="zh-CN" sz="2100" dirty="0"/>
          </a:p>
        </p:txBody>
      </p:sp>
      <p:sp>
        <p:nvSpPr>
          <p:cNvPr id="7" name="QB_3_AN.4_1#819637530.blank?pid=af679e6fa&amp;color=0,0,0&amp;vpa=3&amp;vtp=1"/>
          <p:cNvSpPr/>
          <p:nvPr/>
        </p:nvSpPr>
        <p:spPr>
          <a:xfrm>
            <a:off x="1663701" y="2339821"/>
            <a:ext cx="585216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白令</a:t>
            </a:r>
            <a:endParaRPr lang="en-US" altLang="zh-CN" sz="2100" dirty="0"/>
          </a:p>
        </p:txBody>
      </p:sp>
      <p:sp>
        <p:nvSpPr>
          <p:cNvPr id="8" name="QB_3_AN.5_1#819637530.blank?pid=af679e6fa&amp;color=0,0,0&amp;vpa=4&amp;vtp=1"/>
          <p:cNvSpPr/>
          <p:nvPr/>
        </p:nvSpPr>
        <p:spPr>
          <a:xfrm>
            <a:off x="1837436" y="3176370"/>
            <a:ext cx="880825" cy="20691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地中海</a:t>
            </a:r>
            <a:endParaRPr lang="en-US" altLang="zh-CN" sz="2100" dirty="0"/>
          </a:p>
        </p:txBody>
      </p:sp>
      <p:sp>
        <p:nvSpPr>
          <p:cNvPr id="9" name="QB_3_AN.6_1#819637530.blank?pid=af679e6fa&amp;color=0,0,0&amp;vpa=5&amp;vtp=1"/>
          <p:cNvSpPr/>
          <p:nvPr/>
        </p:nvSpPr>
        <p:spPr>
          <a:xfrm>
            <a:off x="2248917" y="4154778"/>
            <a:ext cx="851730" cy="25263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印度洋</a:t>
            </a:r>
            <a:endParaRPr lang="en-US" altLang="zh-CN" sz="2100" dirty="0"/>
          </a:p>
        </p:txBody>
      </p:sp>
      <p:sp>
        <p:nvSpPr>
          <p:cNvPr id="10" name="QB_3_AN.7_1#819637530.blank?pid=af679e6fa&amp;color=0,0,0&amp;vpa=6&amp;vtp=1"/>
          <p:cNvSpPr/>
          <p:nvPr/>
        </p:nvSpPr>
        <p:spPr>
          <a:xfrm>
            <a:off x="7369557" y="981810"/>
            <a:ext cx="1152144" cy="20116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人类活动</a:t>
            </a:r>
            <a:endParaRPr lang="en-US" altLang="zh-CN" sz="2100" dirty="0"/>
          </a:p>
        </p:txBody>
      </p:sp>
      <p:sp>
        <p:nvSpPr>
          <p:cNvPr id="11" name="QB_3_AN.8_1#819637530.blank?pid=af679e6fa&amp;color=0,0,0&amp;vpa=7&amp;vtp=1"/>
          <p:cNvSpPr/>
          <p:nvPr/>
        </p:nvSpPr>
        <p:spPr>
          <a:xfrm>
            <a:off x="6233206" y="3908798"/>
            <a:ext cx="691295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板块构造学说</a:t>
            </a:r>
            <a:endParaRPr lang="en-US" altLang="zh-CN" sz="2100" dirty="0"/>
          </a:p>
        </p:txBody>
      </p:sp>
      <p:sp>
        <p:nvSpPr>
          <p:cNvPr id="12" name="QB_3_AN.9_1#819637530.blank?pid=af679e6fa&amp;color=0,0,0&amp;vpa=8&amp;vtp=1"/>
          <p:cNvSpPr/>
          <p:nvPr/>
        </p:nvSpPr>
        <p:spPr>
          <a:xfrm>
            <a:off x="7863331" y="3611980"/>
            <a:ext cx="658369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美洲</a:t>
            </a:r>
            <a:endParaRPr lang="en-US" altLang="zh-CN" sz="2100" dirty="0"/>
          </a:p>
        </p:txBody>
      </p:sp>
      <p:sp>
        <p:nvSpPr>
          <p:cNvPr id="13" name="QB_3_AN.10_1#819637530.blank?pid=af679e6fa&amp;color=0,0,0&amp;vpa=9&amp;vtp=1"/>
          <p:cNvSpPr/>
          <p:nvPr/>
        </p:nvSpPr>
        <p:spPr>
          <a:xfrm>
            <a:off x="7863078" y="3963135"/>
            <a:ext cx="1148495" cy="19202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南极洲</a:t>
            </a:r>
            <a:endParaRPr lang="en-US" altLang="zh-CN" sz="2100" dirty="0"/>
          </a:p>
        </p:txBody>
      </p:sp>
      <p:sp>
        <p:nvSpPr>
          <p:cNvPr id="4" name="QB_3_BD.1_2#819637530?iti=1&amp;pid=af679e6fa&amp;color=0,0,0&amp;vtp=1&amp;bbb=1"/>
          <p:cNvSpPr/>
          <p:nvPr/>
        </p:nvSpPr>
        <p:spPr>
          <a:xfrm>
            <a:off x="3368612" y="5159602"/>
            <a:ext cx="42894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图3-1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陆地和海洋思维导图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a0a52e96.fixed?pid=9c8694aa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7a0a52e96.fixed?pid=9c8694aa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7a0a52e96.fixed?pid=9c8694aa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7a0a52e96.fixed?lid=1ab8cc7d7&amp;pid=9c8694aa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7a0a52e96.fixed?lid=af679e6fa&amp;pid=9c8694aa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7a0a52e96.fixed?lid=7a0a52e96&amp;pid=9c8694aa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7a0a52e96.fixed?lid=26db0f6ad&amp;pid=9c8694aa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7a0a52e96.fixed?lid=6790873e8&amp;pid=9c8694aa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7a0a52e96.fixed?lid=56f68196a&amp;pid=9c8694aa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d8fbf82d?pid=7a0a52e96&amp;color=0,0,0&amp;vtp=1&amp;bt=1&amp;bbb=1&amp;hb=1"/>
          <p:cNvSpPr/>
          <p:nvPr/>
        </p:nvSpPr>
        <p:spPr>
          <a:xfrm>
            <a:off x="932688" y="720000"/>
            <a:ext cx="10323576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.世界海陆分布概况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1）六块大陆：亚欧大陆、非洲大陆、南极大陆、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澳大利亚大陆、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北美大陆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南美大陆。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2）七大洲：亚洲、非洲、北美洲、南美洲、南极洲、欧洲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洋洲。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3）四大洋：太平洋、大西洋、印度洋、北冰洋。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2729</Words>
  <Application>WPS 演示</Application>
  <PresentationFormat>宽屏</PresentationFormat>
  <Paragraphs>378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2026-02-26T10:04:00Z</dcterms:created>
  <dcterms:modified xsi:type="dcterms:W3CDTF">2026-02-27T05:57:21Z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B3B8908F99934C108CC8C2C121D89CEC_12</vt:lpwstr>
  </property>
</Properties>
</file>