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5" r:id="rId22"/>
    <p:sldId id="276" r:id="rId23"/>
    <p:sldId id="277" r:id="rId24"/>
    <p:sldId id="278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slide" Target="../slides/slide30.xml"/><Relationship Id="rId8" Type="http://schemas.openxmlformats.org/officeDocument/2006/relationships/slide" Target="../slides/slide29.xml"/><Relationship Id="rId7" Type="http://schemas.openxmlformats.org/officeDocument/2006/relationships/slide" Target="../slides/slide27.xml"/><Relationship Id="rId6" Type="http://schemas.openxmlformats.org/officeDocument/2006/relationships/slide" Target="../slides/slide26.xml"/><Relationship Id="rId5" Type="http://schemas.openxmlformats.org/officeDocument/2006/relationships/slide" Target="../slides/slide25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9.xml"/><Relationship Id="rId7" Type="http://schemas.openxmlformats.org/officeDocument/2006/relationships/slide" Target="../slides/slide38.xml"/><Relationship Id="rId6" Type="http://schemas.openxmlformats.org/officeDocument/2006/relationships/slide" Target="../slides/slide37.xml"/><Relationship Id="rId5" Type="http://schemas.openxmlformats.org/officeDocument/2006/relationships/slide" Target="../slides/slide35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45f9979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20ad8aac5&amp;cid=20ad8aac5&amp;vtp=1">
            <a:hlinkClick r:id="rId5" action="ppaction://hlinksldjump"/>
          </p:cNvPr>
          <p:cNvSpPr/>
          <p:nvPr/>
        </p:nvSpPr>
        <p:spPr>
          <a:xfrm>
            <a:off x="49743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ae6c8a910&amp;cid=ae6c8a910&amp;vtp=1">
            <a:hlinkClick r:id="rId6" action="ppaction://hlinksldjump"/>
          </p:cNvPr>
          <p:cNvSpPr/>
          <p:nvPr/>
        </p:nvSpPr>
        <p:spPr>
          <a:xfrm>
            <a:off x="544982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7?lid=3caccd9eb&amp;cid=3caccd9eb&amp;vtp=1">
            <a:hlinkClick r:id="rId7" action="ppaction://hlinksldjump"/>
          </p:cNvPr>
          <p:cNvSpPr/>
          <p:nvPr/>
        </p:nvSpPr>
        <p:spPr>
          <a:xfrm>
            <a:off x="59161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7?lid=f5719900b&amp;cid=f5719900b&amp;vtp=1">
            <a:hlinkClick r:id="rId8" action="ppaction://hlinksldjump"/>
          </p:cNvPr>
          <p:cNvSpPr/>
          <p:nvPr/>
        </p:nvSpPr>
        <p:spPr>
          <a:xfrm>
            <a:off x="639165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7?lid=711b7cc18&amp;cid=711b7cc18&amp;vtp=1">
            <a:hlinkClick r:id="rId9" action="ppaction://hlinksldjump"/>
          </p:cNvPr>
          <p:cNvSpPr/>
          <p:nvPr/>
        </p:nvSpPr>
        <p:spPr>
          <a:xfrm>
            <a:off x="68671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5adef4fc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3?lid=226c7cf36&amp;cid=226c7cf36&amp;vtp=1">
            <a:hlinkClick r:id="rId5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3?lid=9fd142049&amp;cid=9fd142049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3?lid=5ab6538d1&amp;cid=5ab6538d1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13?lid=25a98d988&amp;cid=25a98d988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13?lid=03630b183&amp;cid=03630b183&amp;vtp=1">
            <a:hlinkClick r:id="rId7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9" name="C_0#auto_editor_catalog_13?lid=7ef9a632f&amp;cid=7ef9a632f&amp;vtp=1">
            <a:hlinkClick r:id="rId8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aef2894d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55ecddec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a7ed4f28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871c2023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6ff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3.xml"/><Relationship Id="rId5" Type="http://schemas.openxmlformats.org/officeDocument/2006/relationships/slide" Target="slide31.xml"/><Relationship Id="rId4" Type="http://schemas.openxmlformats.org/officeDocument/2006/relationships/slide" Target="slide2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slide" Target="slide33.xml"/><Relationship Id="rId6" Type="http://schemas.openxmlformats.org/officeDocument/2006/relationships/slide" Target="slide31.xml"/><Relationship Id="rId5" Type="http://schemas.openxmlformats.org/officeDocument/2006/relationships/slide" Target="slide24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3.xml"/><Relationship Id="rId5" Type="http://schemas.openxmlformats.org/officeDocument/2006/relationships/slide" Target="slide31.xml"/><Relationship Id="rId4" Type="http://schemas.openxmlformats.org/officeDocument/2006/relationships/slide" Target="slide2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3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3.xml"/><Relationship Id="rId5" Type="http://schemas.openxmlformats.org/officeDocument/2006/relationships/slide" Target="slide31.xml"/><Relationship Id="rId4" Type="http://schemas.openxmlformats.org/officeDocument/2006/relationships/slide" Target="slide2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5.xml"/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3.xml"/><Relationship Id="rId5" Type="http://schemas.openxmlformats.org/officeDocument/2006/relationships/slide" Target="slide31.xml"/><Relationship Id="rId4" Type="http://schemas.openxmlformats.org/officeDocument/2006/relationships/slide" Target="slide2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3.xml"/><Relationship Id="rId5" Type="http://schemas.openxmlformats.org/officeDocument/2006/relationships/slide" Target="slide31.xml"/><Relationship Id="rId4" Type="http://schemas.openxmlformats.org/officeDocument/2006/relationships/slide" Target="slide2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3.xml"/><Relationship Id="rId5" Type="http://schemas.openxmlformats.org/officeDocument/2006/relationships/slide" Target="slide31.xml"/><Relationship Id="rId4" Type="http://schemas.openxmlformats.org/officeDocument/2006/relationships/slide" Target="slide2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c05cdd63?pid=a7ed4f28d&amp;color=0,0,0&amp;mp=1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②判断方法：指向标平移法。如图2-2所示，可以判断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A点位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B点的西北方。</a:t>
            </a:r>
            <a:endParaRPr lang="en-US" altLang="zh-CN" sz="2800" dirty="0"/>
          </a:p>
        </p:txBody>
      </p:sp>
      <p:pic>
        <p:nvPicPr>
          <p:cNvPr id="3" name="P_3_BD#2c05cdd63?iti=2&amp;pid=a7ed4f28d&amp;color=0,0,0&amp;mp=1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7320" y="2049309"/>
            <a:ext cx="9363456" cy="231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2c05cdd63?iti=2&amp;pid=a7ed4f28d&amp;color=0,0,0&amp;mp=1&amp;vtp=1&amp;bbb=1"/>
          <p:cNvSpPr/>
          <p:nvPr/>
        </p:nvSpPr>
        <p:spPr>
          <a:xfrm>
            <a:off x="3529680" y="4489741"/>
            <a:ext cx="513873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判断A、B两点的相对位置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2c05cdd63?iti=3&amp;htil=1&amp;pid=a7ed4f28d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8212" y="857160"/>
            <a:ext cx="3145536" cy="24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2c05cdd63?iti=3&amp;htil=1&amp;pid=a7ed4f28d&amp;color=0,0,0&amp;vtp=1&amp;bbb=1&amp;hb=1"/>
          <p:cNvSpPr/>
          <p:nvPr/>
        </p:nvSpPr>
        <p:spPr>
          <a:xfrm>
            <a:off x="8025352" y="3392461"/>
            <a:ext cx="3191256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判断甲、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丙三地的相对位置</a:t>
            </a:r>
            <a:endParaRPr lang="en-US" altLang="zh-CN" sz="2800" dirty="0"/>
          </a:p>
        </p:txBody>
      </p:sp>
      <p:sp>
        <p:nvSpPr>
          <p:cNvPr id="4" name="P_3_BD#2c05cdd63?htil=1&amp;pid=a7ed4f28d&amp;color=0,0,0&amp;vtp=1&amp;bt=1&amp;bbb=1&amp;hb=1"/>
          <p:cNvSpPr/>
          <p:nvPr/>
        </p:nvSpPr>
        <p:spPr>
          <a:xfrm>
            <a:off x="932688" y="720000"/>
            <a:ext cx="70408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（3）有经纬网的地图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，根据经纬线指示的方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向来辨别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（如图2-3）。</a:t>
            </a:r>
            <a:endParaRPr lang="en-US" altLang="zh-CN" sz="2800" dirty="0"/>
          </a:p>
        </p:txBody>
      </p:sp>
      <p:sp>
        <p:nvSpPr>
          <p:cNvPr id="5" name="P_3_BD#2c05cdd63?htil=1&amp;pid=a7ed4f28d&amp;color=0,0,0&amp;vtp=1&amp;bbb=1&amp;hb=1"/>
          <p:cNvSpPr/>
          <p:nvPr/>
        </p:nvSpPr>
        <p:spPr>
          <a:xfrm>
            <a:off x="932688" y="1995397"/>
            <a:ext cx="704088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①甲地与丙地位于同一条纬线上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，甲地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在丙地的左边，我们就说甲地位于丙地的正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；相反地，丙地位于甲地的正东方。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乙地与丙地位于同一条经线上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，乙地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在丙地的下方，我们就说乙地位于丙地的正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；相反地，丙地位于乙地的正北方。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c05cdd63?pid=a7ed4f28d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③甲地位于乙地的什么方向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？首先确定乙地的四个基本方向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东、南、西、北），然后将甲、乙两地用线相连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，据此判断甲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地位于乙地的西北方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2c05cdd63?pid=a7ed4f28d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12664" y="720000"/>
            <a:ext cx="1572768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#2c05cdd63?pid=a7ed4f28d&amp;color=0,0,0&amp;vtp=1&amp;bbb=1"/>
          <p:cNvSpPr/>
          <p:nvPr/>
        </p:nvSpPr>
        <p:spPr>
          <a:xfrm>
            <a:off x="932688" y="1397164"/>
            <a:ext cx="10323576" cy="1202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极地经纬网地图方向的判读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问：图2-4中A地位于B地的什么方向？</a:t>
            </a:r>
            <a:r>
              <a:rPr kumimoji="0" lang="en-US" altLang="zh-CN" sz="100" b="1" i="0" u="none" strike="noStrike" kern="0" cap="none" spc="-999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#2.2</a:t>
            </a:r>
            <a:endParaRPr lang="en-US" altLang="zh-CN" sz="2800" dirty="0"/>
          </a:p>
        </p:txBody>
      </p:sp>
      <p:pic>
        <p:nvPicPr>
          <p:cNvPr id="5" name="P_3_BD#2c05cdd63?iti=4&amp;pid=a7ed4f28d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7864" y="2730664"/>
            <a:ext cx="9793224" cy="200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3_BD#2c05cdd63?iti=4&amp;pid=a7ed4f28d&amp;color=0,0,0&amp;vtp=1&amp;bbb=1"/>
          <p:cNvSpPr/>
          <p:nvPr/>
        </p:nvSpPr>
        <p:spPr>
          <a:xfrm>
            <a:off x="3525107" y="4860200"/>
            <a:ext cx="5138737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判断A、B两地的相对位置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c05cdd63?pid=a7ed4f28d&amp;color=0,0,0&amp;mp=1&amp;vtp=1&amp;bt=1&amp;bbb=1&amp;hb=1"/>
          <p:cNvSpPr/>
          <p:nvPr/>
        </p:nvSpPr>
        <p:spPr>
          <a:xfrm>
            <a:off x="932688" y="720000"/>
            <a:ext cx="10323576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方法1：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先确定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地的四个基本方向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然后将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两地连接起来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最后我们可以判断出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地的东北方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首先根据地球的自转方向可判断出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A、B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所在地为北半球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靠近北极是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”，A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地比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地更接近北极点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也就是更偏北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后根据地球自西向东的自转方向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可判断出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地的东方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综合判断出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地位于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地的东北方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#2.2.3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c05cdd63?pid=a7ed4f28d&amp;color=0,0,0&amp;vtp=1&amp;bt=1&amp;bbb=1"/>
          <p:cNvSpPr/>
          <p:nvPr/>
        </p:nvSpPr>
        <p:spPr>
          <a:xfrm>
            <a:off x="932688" y="720000"/>
            <a:ext cx="10323576" cy="5346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问：判读图2-5中A地和B地的经纬线。</a:t>
            </a:r>
            <a:endParaRPr lang="en-US" altLang="zh-CN" sz="2800" dirty="0"/>
          </a:p>
        </p:txBody>
      </p:sp>
      <p:pic>
        <p:nvPicPr>
          <p:cNvPr id="3" name="P_3_BD#2c05cdd63?iti=5&amp;pid=a7ed4f28d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83864" y="1391005"/>
            <a:ext cx="5221224" cy="170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2c05cdd63?iti=5&amp;pid=a7ed4f28d&amp;color=0,0,0&amp;vtp=1&amp;bbb=1"/>
          <p:cNvSpPr/>
          <p:nvPr/>
        </p:nvSpPr>
        <p:spPr>
          <a:xfrm>
            <a:off x="3702907" y="3227933"/>
            <a:ext cx="4783137" cy="53822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判读A、B两地的经纬线</a:t>
            </a:r>
            <a:endParaRPr lang="en-US" altLang="zh-CN" sz="2800" dirty="0"/>
          </a:p>
        </p:txBody>
      </p:sp>
      <p:sp>
        <p:nvSpPr>
          <p:cNvPr id="5" name="P_3_BD#2c05cdd63?pid=a7ed4f28d&amp;color=0,0,0&amp;vtp=1&amp;bbb=1&amp;hb=1"/>
          <p:cNvSpPr/>
          <p:nvPr/>
        </p:nvSpPr>
        <p:spPr>
          <a:xfrm>
            <a:off x="932688" y="3842042"/>
            <a:ext cx="10323576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首先根据地球自转方向确定南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北纬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北逆南顺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地在南半球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位于南纬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；A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在北半球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位于北纬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再根据东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东经向东增大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西经向西增大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判断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与自转方向相同的是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相反的是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地都位于东经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c05cdd63?pid=a7ed4f28d&amp;color=0,0,0&amp;vtp=1&amp;bt=1&amp;bbb=1"/>
          <p:cNvSpPr/>
          <p:nvPr/>
        </p:nvSpPr>
        <p:spPr>
          <a:xfrm>
            <a:off x="932688" y="720000"/>
            <a:ext cx="10323576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2.等高线地形图的判读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p:pic>
        <p:nvPicPr>
          <p:cNvPr id="3" name="P_3_BD#2c05cdd63?iti=6&amp;pid=a7ed4f28d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0864" y="1411642"/>
            <a:ext cx="7516368" cy="352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2c05cdd63?iti=6&amp;pid=a7ed4f28d&amp;color=0,0,0&amp;vtp=1&amp;bbb=1"/>
          <p:cNvSpPr/>
          <p:nvPr/>
        </p:nvSpPr>
        <p:spPr>
          <a:xfrm>
            <a:off x="2709736" y="5059082"/>
            <a:ext cx="6778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图2-6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判读等高线地形图上不同的地形部位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c05cdd63?pid=a7ed4f28d&amp;color=0,0,0&amp;mp=1&amp;vtp=1&amp;bt=1&amp;bbb=1&amp;hb=1"/>
          <p:cNvSpPr/>
          <p:nvPr/>
        </p:nvSpPr>
        <p:spPr>
          <a:xfrm>
            <a:off x="932688" y="720000"/>
            <a:ext cx="10323576" cy="24698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（1）根据等高线的疏密程度判断坡度的陡缓：等高线稀疏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，表示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坡缓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；等高线密集，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表示坡陡。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2）根据等高线形状判断不同的山体部位：山峰、鞍部、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山脊、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、陡崖。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#3.3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c05cdd63?pid=a7ed4f28d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（3）五种基本地形类型的判读。</a:t>
            </a:r>
            <a:endParaRPr lang="en-US" altLang="zh-CN" sz="2800" dirty="0"/>
          </a:p>
        </p:txBody>
      </p:sp>
      <p:graphicFrame>
        <p:nvGraphicFramePr>
          <p:cNvPr id="20" name="P_3_BD#2c05cdd63?colgroup=2,9,7,6&amp;pid=a7ed4f28d&amp;color=0,0,0&amp;vtp=1&amp;bbb=1&amp;hb=1"/>
          <p:cNvGraphicFramePr>
            <a:graphicFrameLocks noGrp="1"/>
          </p:cNvGraphicFramePr>
          <p:nvPr/>
        </p:nvGraphicFramePr>
        <p:xfrm>
          <a:off x="932688" y="1416214"/>
          <a:ext cx="10268712" cy="4457956"/>
        </p:xfrm>
        <a:graphic>
          <a:graphicData uri="http://schemas.openxmlformats.org/drawingml/2006/table">
            <a:tbl>
              <a:tblPr/>
              <a:tblGrid>
                <a:gridCol w="1179576"/>
                <a:gridCol w="3749040"/>
                <a:gridCol w="2752344"/>
                <a:gridCol w="2587752"/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海拔高低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地表起伏特征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海拔较低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200米以下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宽广平坦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亚马孙平原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海拔较高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500米以上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面积较大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外围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较陡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内部起伏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较为和缓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海拔较高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500米以上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具有耸立的山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峰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陡峭的山坡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喜马拉雅山脉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P_3_BD#2c05cdd63?colgroup=2,9,7,6&amp;pid=a7ed4f28d&amp;color=0,0,0&amp;mp=1&amp;vtp=1&amp;bt=1&amp;bbb=1&amp;hb=1"/>
          <p:cNvGraphicFramePr>
            <a:graphicFrameLocks noGrp="1"/>
          </p:cNvGraphicFramePr>
          <p:nvPr/>
        </p:nvGraphicFramePr>
        <p:xfrm>
          <a:off x="932688" y="1416214"/>
          <a:ext cx="10268712" cy="2794700"/>
        </p:xfrm>
        <a:graphic>
          <a:graphicData uri="http://schemas.openxmlformats.org/drawingml/2006/table">
            <a:tbl>
              <a:tblPr/>
              <a:tblGrid>
                <a:gridCol w="1179576"/>
                <a:gridCol w="3749040"/>
                <a:gridCol w="2752344"/>
                <a:gridCol w="2587752"/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海拔高低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地表起伏特征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举例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339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海拔较低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500米以下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相对高度较山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东南丘陵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没有一定标准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四周高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中间低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刚果盆地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2c05cdd63?colgroup=2,9,7,6&amp;pid=a7ed4f28d&amp;color=0,0,0&amp;mp=1&amp;vtp=1&amp;bt=1&amp;bbb=1"/>
          <p:cNvSpPr txBox="1"/>
          <p:nvPr/>
        </p:nvSpPr>
        <p:spPr>
          <a:xfrm>
            <a:off x="10483255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c2b0a94ac.fixed?color=0,0,0&amp;vtp=1&amp;bbb=1"/>
          <p:cNvSpPr/>
          <p:nvPr/>
        </p:nvSpPr>
        <p:spPr>
          <a:xfrm>
            <a:off x="0" y="2157984"/>
            <a:ext cx="12188952" cy="126187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专题二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地图</a:t>
            </a:r>
            <a:endParaRPr lang="en-US" altLang="zh-CN" sz="6000" dirty="0"/>
          </a:p>
        </p:txBody>
      </p:sp>
      <p:sp>
        <p:nvSpPr>
          <p:cNvPr id="3" name="C_1#c2b0a94ac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c2b0a94ac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专题二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2c05cdd63?pid=a7ed4f28d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12664" y="720000"/>
            <a:ext cx="1572768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#2c05cdd63?pid=a7ed4f28d&amp;color=0,0,0&amp;vtp=1&amp;bbb=1"/>
          <p:cNvSpPr/>
          <p:nvPr/>
        </p:nvSpPr>
        <p:spPr>
          <a:xfrm>
            <a:off x="932688" y="1397164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山脊与山谷的判读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方法一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先画出山脊线或山谷线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然后作出山脊线或山谷线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的垂线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该垂线与山脊线或山谷线两侧的等高线相交于几个点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读出这几个点的海拔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等高线弯曲的部分指向海拔数值更低的地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就是山脊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凸低为脊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等高线弯曲的部分指向海拔数值更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高的地方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就是山谷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凸高为谷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2c05cdd63?iti=7&amp;pid=a7ed4f28d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8488" y="720000"/>
            <a:ext cx="8951976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2c05cdd63?iti=7&amp;pid=a7ed4f28d&amp;color=0,0,0&amp;mp=1&amp;vtp=1&amp;bbb=1"/>
          <p:cNvSpPr/>
          <p:nvPr/>
        </p:nvSpPr>
        <p:spPr>
          <a:xfrm>
            <a:off x="4660964" y="4138840"/>
            <a:ext cx="2867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图2-7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山脊与山谷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c05cdd63?pid=a7ed4f28d&amp;color=0,0,0&amp;mp=1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方法二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以河流定山谷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山谷与山脊地貌特征相反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所以不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可能都有河流发育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只有在山谷中才可能有河流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当等高线地形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图上出现河流且确定河流没有画错时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此处是山谷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c05cdd63?pid=a7ed4f28d&amp;color=0,0,0&amp;vtp=1&amp;bt=1&amp;bbb=1&amp;hb=1"/>
          <p:cNvSpPr/>
          <p:nvPr/>
        </p:nvSpPr>
        <p:spPr>
          <a:xfrm>
            <a:off x="932688" y="720000"/>
            <a:ext cx="10323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3.选择适用的地图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1）根据使用目的选择。如去公园游览应选择导游图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，外出时应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参考交通图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，了解国际时事应查阅世界地图或区域图。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2）根据比例尺选择。如要去北京游览，想知道北京的位置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以参考比例尺较小的中国地图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；到了北京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，想了解北京更多的情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况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，就要选择比例尺较大的北京市旅游图；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要去天安门广场游览，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还可以阅读比例尺更大的天安门广场导游图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5f9979ca.fixed?pid=c2b0a94a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45f9979ca.fixed?pid=c2b0a94a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45f9979ca.fixed?pid=c2b0a94a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45f9979ca.fixed?lid=aef2894d9&amp;pid=c2b0a94ac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45f9979ca.fixed?lid=55ecddecd&amp;pid=c2b0a94ac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45f9979ca.fixed?lid=a7ed4f28d&amp;pid=c2b0a94ac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45f9979ca.fixed?lid=45f9979ca&amp;pid=c2b0a94ac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45f9979ca.fixed?lid=871c2023c&amp;pid=c2b0a94ac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45f9979ca.fixed?lid=5adef4fc5&amp;pid=c2b0a94ac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8_1#55951358f?iti=8&amp;htil=2&amp;pid=45f9979ca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7874" y="738288"/>
            <a:ext cx="4517136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8_2#55951358f?iti=8&amp;htil=2&amp;pid=45f9979ca&amp;color=0,0,0&amp;vtp=1&amp;bbb=1&amp;hb=1"/>
          <p:cNvSpPr/>
          <p:nvPr/>
        </p:nvSpPr>
        <p:spPr>
          <a:xfrm>
            <a:off x="6599586" y="3562768"/>
            <a:ext cx="4553712" cy="11323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2-8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成都市某地等高线地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6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形图</a:t>
            </a:r>
            <a:endParaRPr lang="en-US" altLang="zh-CN" sz="2800" dirty="0"/>
          </a:p>
        </p:txBody>
      </p:sp>
      <p:sp>
        <p:nvSpPr>
          <p:cNvPr id="4" name="QM_3_BD.8_3#55951358f?htil=2&amp;pid=45f9979ca&amp;color=0,0,0&amp;vtp=1&amp;bt=1&amp;bbb=1&amp;hb=1&amp;hs=1"/>
          <p:cNvSpPr/>
          <p:nvPr/>
        </p:nvSpPr>
        <p:spPr>
          <a:xfrm>
            <a:off x="932688" y="720000"/>
            <a:ext cx="5669280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为培养学生的地理实践能力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某中学组织学生到成都市某地进行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研学实践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为成都市某地等高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线地形图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4_BD.9_1#20ad8aac5?htil=2&amp;pid=55951358f&amp;color=0,0,0&amp;vtp=1&amp;bbb=1&amp;hs=1"/>
          <p:cNvSpPr/>
          <p:nvPr/>
        </p:nvSpPr>
        <p:spPr>
          <a:xfrm>
            <a:off x="932688" y="3119030"/>
            <a:ext cx="5669280" cy="5346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甲地的海拔可能是(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BD.9_2#20ad8aac5.choices?htil=2&amp;pid=55951358f&amp;color=0,0,0&amp;vtp=1&amp;bbb=1"/>
          <p:cNvSpPr/>
          <p:nvPr/>
        </p:nvSpPr>
        <p:spPr>
          <a:xfrm>
            <a:off x="932688" y="3725391"/>
            <a:ext cx="5669280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94259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850米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.950米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294259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100米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300米</a:t>
            </a:r>
            <a:endParaRPr lang="en-US" altLang="zh-CN" sz="2800" dirty="0"/>
          </a:p>
        </p:txBody>
      </p:sp>
      <p:sp>
        <p:nvSpPr>
          <p:cNvPr id="7" name="QC_4_AN.10_1#20ad8aac5.bracket?pid=55951358f&amp;color=0,0,0&amp;vpa=7&amp;vtp=1"/>
          <p:cNvSpPr/>
          <p:nvPr/>
        </p:nvSpPr>
        <p:spPr>
          <a:xfrm>
            <a:off x="4333906" y="3118649"/>
            <a:ext cx="515938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8" name="QC_4_AS.11_1#20ad8aac5?pid=55951358f&amp;color=0,0,0&amp;vtp=1&amp;bbb=1&amp;hb=1&amp;hs=1"/>
          <p:cNvSpPr/>
          <p:nvPr/>
        </p:nvSpPr>
        <p:spPr>
          <a:xfrm>
            <a:off x="932688" y="4931891"/>
            <a:ext cx="10323576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由图可知，图中等高距为150米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，由此推断甲地的海拔范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围为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050—1</a:t>
            </a:r>
            <a:r>
              <a:rPr lang="en-US" altLang="zh-CN" sz="2800" b="1" i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200米。故选C项。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  <p:bldP spid="8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2_1#ae6c8a910?pid=55951358f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该研学实践区域的主要地形类型是(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3_1#ae6c8a910.bracket?pid=55951358f&amp;color=0,0,0&amp;vpa=8&amp;vtp=1"/>
          <p:cNvSpPr/>
          <p:nvPr/>
        </p:nvSpPr>
        <p:spPr>
          <a:xfrm>
            <a:off x="6846920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12_2#ae6c8a910.choices?pid=55951358f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.高原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B.山地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C.平原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.盆地</a:t>
            </a:r>
            <a:endParaRPr lang="en-US" altLang="zh-CN" sz="2800" dirty="0"/>
          </a:p>
        </p:txBody>
      </p:sp>
      <p:sp>
        <p:nvSpPr>
          <p:cNvPr id="5" name="QC_4_AS.14_1#ae6c8a910?pid=55951358f&amp;color=0,0,0&amp;vtp=1&amp;bbb=1&amp;hb=1"/>
          <p:cNvSpPr/>
          <p:nvPr/>
        </p:nvSpPr>
        <p:spPr>
          <a:xfrm>
            <a:off x="932688" y="199349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从等高线可以看出该地的海拔多在500米以上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，且具有耸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立的山峰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、陡峭的山坡，此为山地。故选B项。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5_1#3caccd9eb?pid=55951358f&amp;color=0,0,0&amp;vtp=1&amp;bt=1&amp;bb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根据调研分析，该区域大部分面积适宜种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6_1#3caccd9eb.bracket?pid=55951358f&amp;color=0,0,0&amp;vpa=9&amp;vtp=1"/>
          <p:cNvSpPr/>
          <p:nvPr/>
        </p:nvSpPr>
        <p:spPr>
          <a:xfrm>
            <a:off x="1566894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15_2#3caccd9eb.choices?pid=55951358f&amp;color=0,0,0&amp;vtp=1&amp;bbb=1"/>
          <p:cNvSpPr/>
          <p:nvPr/>
        </p:nvSpPr>
        <p:spPr>
          <a:xfrm>
            <a:off x="932688" y="199571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.林木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B.棉花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C.水稻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.小麦</a:t>
            </a:r>
            <a:endParaRPr lang="en-US" altLang="zh-CN" sz="2800" dirty="0"/>
          </a:p>
        </p:txBody>
      </p:sp>
      <p:sp>
        <p:nvSpPr>
          <p:cNvPr id="5" name="QC_4_AS.17_1#3caccd9eb?pid=55951358f&amp;color=0,0,0&amp;vtp=1&amp;bbb=1&amp;hb=1"/>
          <p:cNvSpPr/>
          <p:nvPr/>
        </p:nvSpPr>
        <p:spPr>
          <a:xfrm>
            <a:off x="932688" y="263471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从题干可知，该区域位于成都，且多山地地形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，所以可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判断出大部分面积适宜种植林木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。故选A项。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18_1#e04aacd7b?pid=45f9979ca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第十五届全国运动会开幕式在广东省广州市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举行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本届全国运动会是粤港澳三地首次联合承办的大型体育赛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4～5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9_1#f5719900b?pid=e04aacd7b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为方便运动员在比赛之余去观赏广州市各景点美景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，应为运动员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准备的地图是(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0_1#f5719900b.bracket?pid=e04aacd7b&amp;color=0,0,0&amp;vpa=10&amp;vtp=1"/>
          <p:cNvSpPr/>
          <p:nvPr/>
        </p:nvSpPr>
        <p:spPr>
          <a:xfrm>
            <a:off x="3365531" y="1354365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19_2#f5719900b.choices?pid=e04aacd7b&amp;color=0,0,0&amp;vtp=1&amp;bbb=1"/>
          <p:cNvSpPr/>
          <p:nvPr/>
        </p:nvSpPr>
        <p:spPr>
          <a:xfrm>
            <a:off x="932688" y="200352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.广州市政区图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.广州市旅游图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C.广州市人口分布图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.广州市地形分布图</a:t>
            </a:r>
            <a:endParaRPr lang="en-US" altLang="zh-CN" sz="2800" dirty="0"/>
          </a:p>
        </p:txBody>
      </p:sp>
      <p:sp>
        <p:nvSpPr>
          <p:cNvPr id="5" name="QC_4_AS.21_1#f5719900b?pid=e04aacd7b&amp;color=0,0,0&amp;vtp=1&amp;bbb=1&amp;hb=1"/>
          <p:cNvSpPr/>
          <p:nvPr/>
        </p:nvSpPr>
        <p:spPr>
          <a:xfrm>
            <a:off x="932688" y="328051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旅游图中会突出显示各类景点、公园、博物馆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、文化遗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址等位置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，并提供相关介绍、交通路线和游览建议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，能有效帮助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运动员高效规划游览行程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因此应为运动员准备广州市旅游图。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故选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c2b0a94ac?lid=aef2894d9&amp;cid=aef2894d9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c2b0a94ac?lid=aef2894d9&amp;cid=aef2894d9&amp;vtp=1&amp;bbb=1">
            <a:hlinkClick r:id="rId1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c2b0a94ac?lid=aef2894d9&amp;cid=aef2894d9&amp;vtp=1&amp;bbb=1">
            <a:hlinkClick r:id="rId1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c2b0a94ac?lid=55ecddecd&amp;cid=55ecddecd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c2b0a94ac?lid=55ecddecd&amp;cid=55ecddecd&amp;vtp=1&amp;bbb=1">
            <a:hlinkClick r:id="rId3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c2b0a94ac?lid=55ecddecd&amp;cid=55ecddecd&amp;vtp=1&amp;bbb=1">
            <a:hlinkClick r:id="rId3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c2b0a94ac?lid=a7ed4f28d&amp;cid=a7ed4f28d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c2b0a94ac?lid=a7ed4f28d&amp;cid=a7ed4f28d&amp;vtp=1&amp;bbb=1">
            <a:hlinkClick r:id="rId4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c2b0a94ac?lid=a7ed4f28d&amp;cid=a7ed4f28d&amp;vtp=1&amp;bbb=1">
            <a:hlinkClick r:id="rId4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c2b0a94ac?lid=45f9979ca&amp;cid=45f9979ca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c2b0a94ac?lid=45f9979ca&amp;cid=45f9979ca&amp;vtp=1&amp;bbb=1">
            <a:hlinkClick r:id="rId5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c2b0a94ac?lid=45f9979ca&amp;cid=45f9979ca&amp;vtp=1&amp;bbb=1">
            <a:hlinkClick r:id="rId5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c2b0a94ac?lid=871c2023c&amp;cid=871c2023c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c2b0a94ac?lid=871c2023c&amp;cid=871c2023c&amp;vtp=1&amp;bbb=1">
            <a:hlinkClick r:id="rId6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c2b0a94ac?lid=871c2023c&amp;cid=871c2023c&amp;vtp=1&amp;bbb=1">
            <a:hlinkClick r:id="rId6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c2b0a94ac?lid=5adef4fc5&amp;cid=5adef4fc5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c2b0a94ac?lid=5adef4fc5&amp;cid=5adef4fc5&amp;vtp=1&amp;bbb=1">
            <a:hlinkClick r:id="rId7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c2b0a94ac?lid=5adef4fc5&amp;cid=5adef4fc5&amp;vtp=1&amp;bbb=1">
            <a:hlinkClick r:id="rId7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2_1#711b7cc18?pid=e04aacd7b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在选用地图时，更多的运动员喜欢选用电子地图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。与纸质地图相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电子地图的优点有(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3_1#711b7cc18.bracket?pid=e04aacd7b&amp;color=0,0,0&amp;vpa=11&amp;vtp=1"/>
          <p:cNvSpPr/>
          <p:nvPr/>
        </p:nvSpPr>
        <p:spPr>
          <a:xfrm>
            <a:off x="4781581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22_2#711b7cc18?pid=e04aacd7b&amp;color=0,0,0&amp;vtp=1&amp;bbb=1&amp;hb=1"/>
          <p:cNvSpPr/>
          <p:nvPr/>
        </p:nvSpPr>
        <p:spPr>
          <a:xfrm>
            <a:off x="932688" y="200352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①能自由缩放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②缩短两地间的实地距离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③信息更新快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④方便定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、导航</a:t>
            </a:r>
            <a:endParaRPr lang="en-US" altLang="zh-CN" sz="2800" dirty="0"/>
          </a:p>
        </p:txBody>
      </p:sp>
      <p:sp>
        <p:nvSpPr>
          <p:cNvPr id="5" name="QC_4_BD.22_3#711b7cc18.choices?pid=e04aacd7b&amp;color=0,0,0&amp;vtp=1&amp;bbb=1"/>
          <p:cNvSpPr/>
          <p:nvPr/>
        </p:nvSpPr>
        <p:spPr>
          <a:xfrm>
            <a:off x="932688" y="32727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6" name="QC_4_AS.24_1#711b7cc18?pid=e04aacd7b&amp;color=0,0,0&amp;vtp=1&amp;bbb=1&amp;hb=1"/>
          <p:cNvSpPr/>
          <p:nvPr/>
        </p:nvSpPr>
        <p:spPr>
          <a:xfrm>
            <a:off x="932688" y="39117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与纸质地图相比，电子地图信息更新快，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可以自由缩放，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方便定位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、导航，①③④正确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；电子地图无法改变两地间的实地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距离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，②错误。故选C项。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71c2023c.fixed?pid=c2b0a94a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871c2023c.fixed?pid=c2b0a94a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871c2023c.fixed?pid=c2b0a94a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871c2023c.fixed?lid=aef2894d9&amp;pid=c2b0a94ac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871c2023c.fixed?lid=55ecddecd&amp;pid=c2b0a94ac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871c2023c.fixed?lid=a7ed4f28d&amp;pid=c2b0a94ac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871c2023c.fixed?lid=45f9979ca&amp;pid=c2b0a94ac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871c2023c.fixed?lid=871c2023c&amp;pid=c2b0a94ac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871c2023c.fixed?lid=5adef4fc5&amp;pid=c2b0a94ac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49ad6e5b?pid=871c2023c&amp;color=0,0,0&amp;vtp=1&amp;bt=1&amp;bbb=1&amp;hb=1"/>
          <p:cNvSpPr/>
          <p:nvPr/>
        </p:nvSpPr>
        <p:spPr>
          <a:xfrm>
            <a:off x="932688" y="720000"/>
            <a:ext cx="1032357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1.说出某地的地形特点。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盆地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丘陵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主要分布在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×（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方位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.说出某地的地势特点。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××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××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或者地势由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××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××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倾斜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地势起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伏大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或者地形平坦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.地形的判断依据。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根据等高线数值变化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河流流向等方面判断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adef4fc5.fixed?pid=c2b0a94a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5adef4fc5.fixed?pid=c2b0a94a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5adef4fc5.fixed?pid=c2b0a94a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5adef4fc5.fixed?lid=aef2894d9&amp;pid=c2b0a94ac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5adef4fc5.fixed?lid=55ecddecd&amp;pid=c2b0a94ac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5adef4fc5.fixed?lid=a7ed4f28d&amp;pid=c2b0a94ac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5adef4fc5.fixed?lid=45f9979ca&amp;pid=c2b0a94ac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5adef4fc5.fixed?lid=871c2023c&amp;pid=c2b0a94ac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5adef4fc5.fixed?lid=5adef4fc5&amp;pid=c2b0a94ac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25_1#dac688569?pid=5adef4fc5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江苏苏州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为某旅游景区导览图及其中某处的指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示牌信息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2-10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为游客在景区拍摄的日出照片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3_BD.25_3#dac688569?iti=9&amp;htil=1&amp;pid=5adef4fc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1560" y="2057437"/>
            <a:ext cx="5513832" cy="267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3_BD.25_4#dac688569?iti=10&amp;htil=1&amp;pid=5adef4fc5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9440" y="2094013"/>
            <a:ext cx="4032504" cy="26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3_BD.25_5#dac688569?iti=9&amp;htil=1&amp;pid=5adef4fc5&amp;color=0,0,0&amp;vtp=1&amp;bbb=1"/>
          <p:cNvSpPr/>
          <p:nvPr/>
        </p:nvSpPr>
        <p:spPr>
          <a:xfrm>
            <a:off x="1841564" y="4854485"/>
            <a:ext cx="3933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图2-9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某旅游景区导览图</a:t>
            </a:r>
            <a:endParaRPr lang="en-US" altLang="zh-CN" sz="2800" dirty="0"/>
          </a:p>
        </p:txBody>
      </p:sp>
      <p:sp>
        <p:nvSpPr>
          <p:cNvPr id="6" name="QM_3_BD.25_6#dac688569?iti=10&amp;htil=1&amp;pid=5adef4fc5&amp;color=0,0,0&amp;vtp=1&amp;bbb=1"/>
          <p:cNvSpPr/>
          <p:nvPr/>
        </p:nvSpPr>
        <p:spPr>
          <a:xfrm>
            <a:off x="7798880" y="4854485"/>
            <a:ext cx="2333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图2-10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日出照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6_1#226c7cf36?pid=dac688569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图2-9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指示牌中缺失的信息应该是(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7_1#226c7cf36.bracket?pid=dac688569&amp;color=0,0,0&amp;vpa=12&amp;vtp=1"/>
          <p:cNvSpPr/>
          <p:nvPr/>
        </p:nvSpPr>
        <p:spPr>
          <a:xfrm>
            <a:off x="6594507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26_2#226c7cf36.choices?pid=dac688569&amp;color=0,0,0&amp;vtp=1&amp;bbb=1"/>
          <p:cNvSpPr/>
          <p:nvPr/>
        </p:nvSpPr>
        <p:spPr>
          <a:xfrm>
            <a:off x="932689" y="1420024"/>
            <a:ext cx="10323320" cy="99504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8900"/>
              </a:lnSpc>
              <a:tabLst>
                <a:tab pos="2446655" algn="l"/>
                <a:tab pos="5375275" algn="l"/>
                <a:tab pos="831723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</a:t>
            </a:r>
            <a:r>
              <a:rPr lang="en-US" altLang="zh-CN" sz="495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</a:t>
            </a:r>
            <a:r>
              <a:rPr lang="en-US" altLang="zh-CN" sz="495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</a:t>
            </a:r>
            <a:r>
              <a:rPr lang="en-US" altLang="zh-CN" sz="495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 </a:t>
            </a:r>
            <a:r>
              <a:rPr lang="en-US" altLang="zh-CN" sz="900" b="1" i="0" ker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</a:t>
            </a:r>
            <a:endParaRPr lang="en-US" altLang="zh-CN" sz="900" dirty="0">
              <a:latin typeface="宋体" panose="02010600030101010101" pitchFamily="2" charset="-122"/>
            </a:endParaRPr>
          </a:p>
        </p:txBody>
      </p:sp>
      <p:pic>
        <p:nvPicPr>
          <p:cNvPr id="5" name="QC_4_BD.26_2#226c7cf36.choice_image?pid=dac688569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7940" y="1415516"/>
            <a:ext cx="1581912" cy="996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6" name="QC_4_BD.26_2#226c7cf36.choice_image?pid=dac688569&amp;color=0,0,0&amp;tib=255,255,255&amp;iip=3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673" y="1794230"/>
            <a:ext cx="2084832" cy="621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C_4_BD.26_2#226c7cf36.choice_image?pid=dac688569&amp;color=0,0,0&amp;tib=255,255,255&amp;iip=4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9565" y="1812518"/>
            <a:ext cx="2084832" cy="6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8" name="QC_4_BD.26_2#226c7cf36.choice_image?pid=dac688569&amp;color=0,0,0&amp;tib=255,255,255&amp;iip=5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96661" y="1474190"/>
            <a:ext cx="1371600" cy="941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9" name="QC_4_BD.28_1#9fd142049?pid=dac688569&amp;color=0,0,0&amp;vtp=1&amp;bbb=1"/>
          <p:cNvSpPr/>
          <p:nvPr/>
        </p:nvSpPr>
        <p:spPr>
          <a:xfrm>
            <a:off x="932688" y="2485871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推测游客拍摄日出的位置可能在(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10" name="QC_4_AN.29_1#9fd142049.bracket?pid=dac688569&amp;color=0,0,0&amp;vpa=13&amp;vtp=1"/>
          <p:cNvSpPr/>
          <p:nvPr/>
        </p:nvSpPr>
        <p:spPr>
          <a:xfrm>
            <a:off x="6477032" y="2482061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1" name="QC_4_BD.28_2#9fd142049.choices?pid=dac688569&amp;color=0,0,0&amp;vtp=1&amp;bbb=1"/>
          <p:cNvSpPr/>
          <p:nvPr/>
        </p:nvSpPr>
        <p:spPr>
          <a:xfrm>
            <a:off x="932688" y="3118839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.甲处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B.乙处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C.丙处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10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30_1#d69a9ca8f?pid=5adef4fc5&amp;color=0,0,0&amp;vtp=1&amp;bt=1&amp;bbb=1&amp;hb=1"/>
          <p:cNvSpPr/>
          <p:nvPr/>
        </p:nvSpPr>
        <p:spPr>
          <a:xfrm>
            <a:off x="932688" y="720000"/>
            <a:ext cx="10323576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山东烟台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烟台某中学地理兴趣小组开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展了以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绘制学校平面图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为主题的实践活动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2-11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为小明的作品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3～5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pic>
        <p:nvPicPr>
          <p:cNvPr id="3" name="QM_3_BD.30_2#d69a9ca8f?iti=11&amp;pid=5adef4fc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0168" y="2698152"/>
            <a:ext cx="4928616" cy="255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3_BD.30_3#d69a9ca8f?iti=11&amp;pid=5adef4fc5&amp;color=0,0,0&amp;vtp=1&amp;bbb=1"/>
          <p:cNvSpPr/>
          <p:nvPr/>
        </p:nvSpPr>
        <p:spPr>
          <a:xfrm>
            <a:off x="3452337" y="5376328"/>
            <a:ext cx="5284279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图2-11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学校平面图图2-12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指示牌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1_1#5ab6538d1?pid=d69a9ca8f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在进行校园实地考察测量过程中，小明看到图2-12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所示的指示牌，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此时他大致位于图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2-11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中的(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2_1#5ab6538d1.bracket?pid=d69a9ca8f&amp;color=0,0,0&amp;vpa=14&amp;vtp=1"/>
          <p:cNvSpPr/>
          <p:nvPr/>
        </p:nvSpPr>
        <p:spPr>
          <a:xfrm>
            <a:off x="5427122" y="1354365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31_2#5ab6538d1.choices?pid=d69a9ca8f&amp;color=0,0,0&amp;vtp=1&amp;bbb=1"/>
          <p:cNvSpPr/>
          <p:nvPr/>
        </p:nvSpPr>
        <p:spPr>
          <a:xfrm>
            <a:off x="932688" y="199571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①处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②处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③处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.④处</a:t>
            </a:r>
            <a:endParaRPr lang="en-US" altLang="zh-CN" sz="2800" dirty="0"/>
          </a:p>
        </p:txBody>
      </p:sp>
      <p:sp>
        <p:nvSpPr>
          <p:cNvPr id="5" name="QC_4_BD.33_1#25a98d988?pid=d69a9ca8f&amp;color=0,0,0&amp;vtp=1&amp;bbb=1&amp;hb=1"/>
          <p:cNvSpPr/>
          <p:nvPr/>
        </p:nvSpPr>
        <p:spPr>
          <a:xfrm>
            <a:off x="932688" y="263471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小明在完成“绘制学校平面图”活动过程中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，以下不是他必须要做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34_1#25a98d988.bracket?pid=d69a9ca8f&amp;color=0,0,0&amp;vpa=15&amp;vtp=1"/>
          <p:cNvSpPr/>
          <p:nvPr/>
        </p:nvSpPr>
        <p:spPr>
          <a:xfrm>
            <a:off x="1924082" y="3269080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4_BD.33_2#25a98d988.choices?pid=d69a9ca8f&amp;color=0,0,0&amp;vtp=1&amp;bbb=1"/>
          <p:cNvSpPr/>
          <p:nvPr/>
        </p:nvSpPr>
        <p:spPr>
          <a:xfrm>
            <a:off x="932688" y="39117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.测量校园的长度和宽度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.明确地理事物的相对位置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C.评价道路规划是否合理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.设计图例并进行注记</a:t>
            </a:r>
            <a:endParaRPr lang="en-US" altLang="zh-CN" sz="2800" dirty="0"/>
          </a:p>
        </p:txBody>
      </p:sp>
      <p:sp>
        <p:nvSpPr>
          <p:cNvPr id="8" name="QC_4_BD.33_1#25a98d988?pid=d69a9ca8f&amp;color=0,0,0&amp;vtp=1&amp;bbb=1&amp;hb=1&amp;zzd= 1"/>
          <p:cNvSpPr/>
          <p:nvPr/>
        </p:nvSpPr>
        <p:spPr>
          <a:xfrm>
            <a:off x="8858314" y="329511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QC_4_BD.33_1#25a98d988?pid=d69a9ca8f&amp;color=0,0,0&amp;vtp=1&amp;bbb=1&amp;hb=1&amp;zzd= 1"/>
          <p:cNvSpPr/>
          <p:nvPr/>
        </p:nvSpPr>
        <p:spPr>
          <a:xfrm>
            <a:off x="9215502" y="3295115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5_1#03630b183?pid=d69a9ca8f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小明发现学校办公楼周围还剩下4个停车位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，为避免汽车被太阳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照射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下午最理想的停车位是(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6_1#03630b183.bracket?pid=d69a9ca8f&amp;color=0,0,0&amp;vpa=16&amp;vtp=1"/>
          <p:cNvSpPr/>
          <p:nvPr/>
        </p:nvSpPr>
        <p:spPr>
          <a:xfrm>
            <a:off x="5853144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35_2#03630b183.choices?pid=d69a9ca8f&amp;color=0,0,0&amp;vtp=1&amp;bbb=1"/>
          <p:cNvSpPr/>
          <p:nvPr/>
        </p:nvSpPr>
        <p:spPr>
          <a:xfrm>
            <a:off x="932688" y="199571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0330" algn="l"/>
                <a:tab pos="5267325" algn="l"/>
                <a:tab pos="786955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车位a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车位b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车位c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.车位d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7_1#7ef9a632f?pid=5adef4fc5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）阅读图文材料，完成下列问题。（12分）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湖南省醴陵窑遗址入选第六批国家级工业遗产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湖南某校研学小组赴该地开展研学活动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2-13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示意醴陵窑遗址及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周边地区等高线地形图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ef2894d9.fixed?pid=c2b0a94a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aef2894d9.fixed?pid=c2b0a94a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aef2894d9.fixed?pid=c2b0a94a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aef2894d9.fixed?lid=aef2894d9&amp;pid=c2b0a94ac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aef2894d9.fixed?lid=55ecddecd&amp;pid=c2b0a94ac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aef2894d9.fixed?lid=a7ed4f28d&amp;pid=c2b0a94ac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aef2894d9.fixed?lid=45f9979ca&amp;pid=c2b0a94ac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aef2894d9.fixed?lid=871c2023c&amp;pid=c2b0a94ac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aef2894d9.fixed?lid=5adef4fc5&amp;pid=c2b0a94ac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7_3#7ef9a632f?iti=12&amp;htil=1&amp;pid=5adef4fc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8176" y="765720"/>
            <a:ext cx="2368296" cy="230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O_3_BD.37_4#7ef9a632f?iti=13&amp;htil=1&amp;pid=5adef4fc5&amp;color=0,0,0&amp;tib=255,255,255&amp;vtp=1&amp;bt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1688" y="720000"/>
            <a:ext cx="3465576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3_BD.37_5#7ef9a632f?iti=14&amp;htil=1&amp;pid=5adef4fc5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0728" y="729144"/>
            <a:ext cx="2971800" cy="2340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3_BD.37_6#7ef9a632f?iti=12&amp;htil=1&amp;pid=5adef4fc5&amp;color=0,0,0&amp;vtp=1&amp;bbb=1&amp;hb=1"/>
          <p:cNvSpPr/>
          <p:nvPr/>
        </p:nvSpPr>
        <p:spPr>
          <a:xfrm>
            <a:off x="1033272" y="3197008"/>
            <a:ext cx="3118104" cy="22666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2-13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醴陵窑遗址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及周边地区等高线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地形图</a:t>
            </a:r>
            <a:endParaRPr lang="en-US" altLang="zh-CN" sz="2800" dirty="0"/>
          </a:p>
        </p:txBody>
      </p:sp>
      <p:sp>
        <p:nvSpPr>
          <p:cNvPr id="6" name="QO_3_BD.37_7#7ef9a632f?iti=13&amp;htil=1&amp;pid=5adef4fc5&amp;color=0,0,0&amp;vtp=1&amp;bbb=1&amp;hb=1"/>
          <p:cNvSpPr/>
          <p:nvPr/>
        </p:nvSpPr>
        <p:spPr>
          <a:xfrm>
            <a:off x="4343400" y="3187864"/>
            <a:ext cx="350215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2-14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醴陵窑遗址内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的阶梯窑景观图</a:t>
            </a:r>
            <a:endParaRPr lang="en-US" altLang="zh-CN" sz="2800" dirty="0"/>
          </a:p>
        </p:txBody>
      </p:sp>
      <p:sp>
        <p:nvSpPr>
          <p:cNvPr id="7" name="QO_3_BD.37_8#7ef9a632f?iti=14&amp;htil=1&amp;pid=5adef4fc5&amp;color=0,0,0&amp;vtp=1&amp;bbb=1&amp;hb=1"/>
          <p:cNvSpPr/>
          <p:nvPr/>
        </p:nvSpPr>
        <p:spPr>
          <a:xfrm>
            <a:off x="8037576" y="3197008"/>
            <a:ext cx="3118104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2-15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河边舂土的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水碓示意图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7_9#7ef9a632f?pid=5adef4fc5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【行前有备】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研学小组行至望仙桥村查阅地图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BD.38_1#8d97f77c2?pid=7ef9a632f&amp;color=0,0,0&amp;vtp=1&amp;bbb=1&amp;hb=1"/>
          <p:cNvSpPr/>
          <p:nvPr/>
        </p:nvSpPr>
        <p:spPr>
          <a:xfrm>
            <a:off x="932688" y="135773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醴陵窑的经纬度约为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仙桥村与醴陵窑之间的实际直线距离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2千米，图上距离约4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厘米，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该地图的比例尺约为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4分）</a:t>
            </a:r>
            <a:endParaRPr lang="en-US" altLang="zh-CN" sz="2800" dirty="0"/>
          </a:p>
        </p:txBody>
      </p:sp>
      <p:sp>
        <p:nvSpPr>
          <p:cNvPr id="4" name="QB_4_AN.39_1#8d97f77c2.blank?pid=7ef9a632f&amp;color=0,0,0&amp;vpa=17&amp;vtp=1&amp;bbb=1"/>
          <p:cNvSpPr/>
          <p:nvPr/>
        </p:nvSpPr>
        <p:spPr>
          <a:xfrm>
            <a:off x="4986369" y="1327250"/>
            <a:ext cx="5190554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（27.5°N，113.5°E）（2分）</a:t>
            </a:r>
            <a:endParaRPr lang="en-US" altLang="zh-CN" sz="2800" dirty="0"/>
          </a:p>
        </p:txBody>
      </p:sp>
      <p:sp>
        <p:nvSpPr>
          <p:cNvPr id="5" name="QB_4_AN.40_1#8d97f77c2.blank?pid=7ef9a632f&amp;color=0,0,0&amp;vpa=18&amp;vtp=1&amp;bbb=1"/>
          <p:cNvSpPr/>
          <p:nvPr/>
        </p:nvSpPr>
        <p:spPr>
          <a:xfrm>
            <a:off x="4106894" y="2601695"/>
            <a:ext cx="286067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1∶50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000（2分）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001d65e97?pid=7ef9a632f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【行中有研】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古人的智慧在醴陵窑中随处可见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2-14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为醴陵窑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遗址内的阶梯窑景观图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2-15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为河边舂土的水碓示意图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BD.41_1#35384c800?pid=7ef9a632f&amp;color=0,0,0&amp;vtp=1&amp;bbb=1&amp;hb=1"/>
          <p:cNvSpPr/>
          <p:nvPr/>
        </p:nvSpPr>
        <p:spPr>
          <a:xfrm>
            <a:off x="932688" y="2003525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阶梯窑利用当地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填地形类型）地形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，依地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势而建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，节约燃料和建筑成本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；图中序号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①/②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适合建水碓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，利用水流节省人工。（4分）</a:t>
            </a:r>
            <a:endParaRPr lang="en-US" altLang="zh-CN" sz="2800" dirty="0"/>
          </a:p>
        </p:txBody>
      </p:sp>
      <p:sp>
        <p:nvSpPr>
          <p:cNvPr id="4" name="QB_4_AN.42_1#35384c800.blank?pid=7ef9a632f&amp;color=0,0,0&amp;vpa=19&amp;vtp=1&amp;bbb=1"/>
          <p:cNvSpPr/>
          <p:nvPr/>
        </p:nvSpPr>
        <p:spPr>
          <a:xfrm>
            <a:off x="4335494" y="1973045"/>
            <a:ext cx="22225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丘陵（2分）</a:t>
            </a:r>
            <a:endParaRPr lang="en-US" altLang="zh-CN" sz="2800" dirty="0"/>
          </a:p>
        </p:txBody>
      </p:sp>
      <p:sp>
        <p:nvSpPr>
          <p:cNvPr id="5" name="QB_4_AN.43_1#35384c800.blank?pid=7ef9a632f&amp;color=0,0,0&amp;vpa=20&amp;vtp=1&amp;bbb=1"/>
          <p:cNvSpPr/>
          <p:nvPr/>
        </p:nvSpPr>
        <p:spPr>
          <a:xfrm>
            <a:off x="7372382" y="2620745"/>
            <a:ext cx="18653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①（2分）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5b368d37e?pid=7ef9a632f&amp;color=0,0,0&amp;vtp=1&amp;bt=1&amp;bbb=1&amp;hb=1"/>
          <p:cNvSpPr/>
          <p:nvPr/>
        </p:nvSpPr>
        <p:spPr>
          <a:xfrm>
            <a:off x="932688" y="720000"/>
            <a:ext cx="10323576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【行后有思】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醴陵釉下五彩瓷烧制技艺是国家级非物质文化遗产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在新中国成立初期使用该技艺制作的新中国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胜利杯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寓意中国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人民革命取得伟大胜利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4_BD.44_1#26087d7a3?pid=7ef9a632f&amp;color=0,0,0&amp;vtp=1&amp;bbb=1&amp;hb=1"/>
          <p:cNvSpPr/>
          <p:nvPr/>
        </p:nvSpPr>
        <p:spPr>
          <a:xfrm>
            <a:off x="932688" y="2519272"/>
            <a:ext cx="10323576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有人提出依托醴陵窑遗址大力发展旅游业。你是否赞同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？说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明理由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</p:txBody>
      </p:sp>
      <p:sp>
        <p:nvSpPr>
          <p:cNvPr id="4" name="QO_4_AN.45_1#26087d7a3?pid=7ef9a632f&amp;color=0,0,0&amp;vtp=1&amp;bbb=1&amp;hb=1"/>
          <p:cNvSpPr/>
          <p:nvPr/>
        </p:nvSpPr>
        <p:spPr>
          <a:xfrm>
            <a:off x="932688" y="3724755"/>
            <a:ext cx="10323576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【示例一】赞同。理由：发展旅游业可以带动当地经济发展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，促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进乡村振兴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示例二】不赞同。理由：发展旅游业可能带来生态污染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，造成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环境问题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9d359308e?pid=aef2894d9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本专题主要联系生活实际，考查学生的读图、用图能力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点考查地形图的综合实际应用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，注重考查学生的综合实践能力。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5ecddecd.fixed?pid=c2b0a94a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55ecddecd.fixed?pid=c2b0a94a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55ecddecd.fixed?pid=c2b0a94a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55ecddecd.fixed?lid=aef2894d9&amp;pid=c2b0a94ac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55ecddecd.fixed?lid=55ecddecd&amp;pid=c2b0a94ac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55ecddecd.fixed?lid=a7ed4f28d&amp;pid=c2b0a94ac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55ecddecd.fixed?lid=45f9979ca&amp;pid=c2b0a94ac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55ecddecd.fixed?lid=871c2023c&amp;pid=c2b0a94ac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55ecddecd.fixed?lid=5adef4fc5&amp;pid=c2b0a94ac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1_1#5e0a6f7b1?iti=1&amp;pid=55ecddecd&amp;color=0,0,0&amp;tib=255,255,255&amp;iip=1&amp;vip=1#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189" y="1031023"/>
            <a:ext cx="10277856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3_BD.1_2#5e0a6f7b1?iti=1&amp;pid=55ecddecd&amp;color=0,0,0&amp;vtp=1&amp;bbb=1"/>
          <p:cNvSpPr/>
          <p:nvPr/>
        </p:nvSpPr>
        <p:spPr>
          <a:xfrm>
            <a:off x="4523804" y="4193831"/>
            <a:ext cx="3222625" cy="563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图2-1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地图思维导图</a:t>
            </a:r>
            <a:endParaRPr lang="en-US" altLang="zh-CN" sz="2800" dirty="0"/>
          </a:p>
        </p:txBody>
      </p:sp>
      <p:sp>
        <p:nvSpPr>
          <p:cNvPr id="5" name="QB_3_AN.2_1#5e0a6f7b1.blank?pid=55ecddecd&amp;color=0,0,0&amp;vpa=1&amp;vtp=1"/>
          <p:cNvSpPr/>
          <p:nvPr/>
        </p:nvSpPr>
        <p:spPr>
          <a:xfrm>
            <a:off x="2495805" y="1122463"/>
            <a:ext cx="914400" cy="21945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比例尺</a:t>
            </a:r>
            <a:endParaRPr lang="en-US" altLang="zh-CN" sz="2100" dirty="0"/>
          </a:p>
        </p:txBody>
      </p:sp>
      <p:sp>
        <p:nvSpPr>
          <p:cNvPr id="6" name="QB_3_AN.3_1#5e0a6f7b1.blank?pid=55ecddecd&amp;color=0,0,0&amp;vpa=2&amp;vtp=1"/>
          <p:cNvSpPr/>
          <p:nvPr/>
        </p:nvSpPr>
        <p:spPr>
          <a:xfrm>
            <a:off x="9271509" y="1460791"/>
            <a:ext cx="1106424" cy="24688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相对高度</a:t>
            </a:r>
            <a:endParaRPr lang="en-US" altLang="zh-CN" sz="2100" dirty="0"/>
          </a:p>
        </p:txBody>
      </p:sp>
      <p:sp>
        <p:nvSpPr>
          <p:cNvPr id="7" name="QB_3_AN.4_1#5e0a6f7b1.blank?pid=55ecddecd&amp;color=0,0,0&amp;vpa=3&amp;vtp=1"/>
          <p:cNvSpPr/>
          <p:nvPr/>
        </p:nvSpPr>
        <p:spPr>
          <a:xfrm>
            <a:off x="10039605" y="3307879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</a:t>
            </a:r>
            <a:endParaRPr lang="en-US" altLang="zh-CN" sz="2100" dirty="0"/>
          </a:p>
        </p:txBody>
      </p:sp>
      <p:sp>
        <p:nvSpPr>
          <p:cNvPr id="8" name="QB_3_AN.5_1#5e0a6f7b1.blank?pid=55ecddecd&amp;color=0,0,0&amp;vpa=4&amp;vtp=1"/>
          <p:cNvSpPr/>
          <p:nvPr/>
        </p:nvSpPr>
        <p:spPr>
          <a:xfrm>
            <a:off x="4397757" y="3417607"/>
            <a:ext cx="1280160" cy="210312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地图的选择和应用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7ed4f28d.fixed?pid=c2b0a94a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a7ed4f28d.fixed?pid=c2b0a94a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a7ed4f28d.fixed?pid=c2b0a94a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a7ed4f28d.fixed?lid=aef2894d9&amp;pid=c2b0a94ac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a7ed4f28d.fixed?lid=55ecddecd&amp;pid=c2b0a94ac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a7ed4f28d.fixed?lid=a7ed4f28d&amp;pid=c2b0a94ac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a7ed4f28d.fixed?lid=45f9979ca&amp;pid=c2b0a94ac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a7ed4f28d.fixed?lid=871c2023c&amp;pid=c2b0a94ac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a7ed4f28d.fixed?lid=5adef4fc5&amp;pid=c2b0a94ac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c05cdd63?pid=a7ed4f28d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1.地图上方向的判读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一般地图采用“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的判读原则。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2）有指向标的地图，按照指向标辨别方向。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判断依据：一般情况下，指向标箭头所指方向为北方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，相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反的方向为南方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，垂直于指向标的方向为东西方向。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面向北方，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左面为西方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，右面为东方。</a:t>
            </a:r>
            <a:endParaRPr lang="en-US" altLang="zh-CN" sz="2800" dirty="0"/>
          </a:p>
        </p:txBody>
      </p:sp>
      <p:sp>
        <p:nvSpPr>
          <p:cNvPr id="3" name="P_3_AN.6_1#2c05cdd63.blank?pid=a7ed4f28d&amp;color=0,0,0&amp;vpa=5&amp;vtp=1&amp;bbb=1"/>
          <p:cNvSpPr/>
          <p:nvPr/>
        </p:nvSpPr>
        <p:spPr>
          <a:xfrm>
            <a:off x="4156106" y="13372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上北下南</a:t>
            </a:r>
            <a:endParaRPr lang="en-US" altLang="zh-CN" sz="2800" dirty="0"/>
          </a:p>
        </p:txBody>
      </p:sp>
      <p:sp>
        <p:nvSpPr>
          <p:cNvPr id="4" name="P_3_AN.7_1#2c05cdd63.blank?pid=a7ed4f28d&amp;color=0,0,0&amp;vpa=6&amp;vtp=1&amp;bbb=1"/>
          <p:cNvSpPr/>
          <p:nvPr/>
        </p:nvSpPr>
        <p:spPr>
          <a:xfrm>
            <a:off x="6291294" y="13372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左西右东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4046</Words>
  <Application>WPS 演示</Application>
  <PresentationFormat>宽屏</PresentationFormat>
  <Paragraphs>471</Paragraphs>
  <Slides>44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9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Calibri</vt:lpstr>
      <vt:lpstr>Arial Unicode MS</vt:lpstr>
      <vt:lpstr>等线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WPS_1767008123</cp:lastModifiedBy>
  <cp:revision>3</cp:revision>
  <dcterms:created xsi:type="dcterms:W3CDTF">2026-02-26T10:01:00Z</dcterms:created>
  <dcterms:modified xsi:type="dcterms:W3CDTF">2026-02-27T05:52:15Z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7308AF9E5AE949D3B0031196EE67574C_12</vt:lpwstr>
  </property>
</Properties>
</file>