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5.xml"/><Relationship Id="rId7" Type="http://schemas.openxmlformats.org/officeDocument/2006/relationships/slide" Target="../slides/slide24.xml"/><Relationship Id="rId6" Type="http://schemas.openxmlformats.org/officeDocument/2006/relationships/slide" Target="../slides/slide23.xml"/><Relationship Id="rId5" Type="http://schemas.openxmlformats.org/officeDocument/2006/relationships/slide" Target="../slides/slide22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slide" Target="../slides/slide34.xml"/><Relationship Id="rId5" Type="http://schemas.openxmlformats.org/officeDocument/2006/relationships/slide" Target="../slides/slide32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e3d4d46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ded1fc3a2&amp;cid=ded1fc3a2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5b51856f1&amp;cid=5b51856f1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7?lid=04d32222c&amp;cid=04d32222c&amp;vtp=1">
            <a:hlinkClick r:id="rId7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7?lid=3e22f6199&amp;cid=3e22f6199&amp;vtp=1">
            <a:hlinkClick r:id="rId8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2250004a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2?lid=97ddd956f&amp;cid=97ddd956f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2?lid=605a538df&amp;cid=605a538df&amp;vtp=1">
            <a:hlinkClick r:id="rId5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2?lid=a3586cbe7&amp;cid=a3586cbe7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12?lid=d165c073d&amp;cid=d165c073d&amp;vtp=1">
            <a:hlinkClick r:id="rId6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6099b04f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db4a3b1d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54e3001f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51d79e26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700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0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0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slide" Target="slide30.xml"/><Relationship Id="rId6" Type="http://schemas.openxmlformats.org/officeDocument/2006/relationships/slide" Target="slide27.xml"/><Relationship Id="rId5" Type="http://schemas.openxmlformats.org/officeDocument/2006/relationships/slide" Target="slide20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0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0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0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0.xml"/><Relationship Id="rId5" Type="http://schemas.openxmlformats.org/officeDocument/2006/relationships/slide" Target="slide27.xml"/><Relationship Id="rId4" Type="http://schemas.openxmlformats.org/officeDocument/2006/relationships/slide" Target="slide20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3_BD#433427c71?colgroup=4,3,4,8,3,4&amp;pid=54e3001f9&amp;color=0,0,0&amp;vtp=1&amp;bt=1&amp;bbb=1"/>
          <p:cNvGraphicFramePr>
            <a:graphicFrameLocks noGrp="1"/>
          </p:cNvGraphicFramePr>
          <p:nvPr/>
        </p:nvGraphicFramePr>
        <p:xfrm>
          <a:off x="932688" y="1331123"/>
          <a:ext cx="10320019" cy="4841113"/>
        </p:xfrm>
        <a:graphic>
          <a:graphicData uri="http://schemas.openxmlformats.org/drawingml/2006/table">
            <a:tbl>
              <a:tblPr/>
              <a:tblGrid>
                <a:gridCol w="1596516"/>
                <a:gridCol w="1287797"/>
                <a:gridCol w="1596516"/>
                <a:gridCol w="3016621"/>
                <a:gridCol w="1226053"/>
                <a:gridCol w="1596516"/>
              </a:tblGrid>
              <a:tr h="51396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4089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吉林省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贵州省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贵或黔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贵阳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89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黑龙江省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哈尔滨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云或滇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昆明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89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上海市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西藏自治区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拉萨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89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江苏省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陕西省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陕或秦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89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浙江省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杭州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甘肃省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甘或陇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兰州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89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安徽省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合肥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青海省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89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福建省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福州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宁夏回族自治区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银川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89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江西省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新疆维吾尔自治区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乌鲁木齐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433427c71?colgroup=4,3,4,8,3,4&amp;pid=54e3001f9&amp;color=0,0,0&amp;vtp=1&amp;bt=1&amp;bbb=1"/>
          <p:cNvSpPr txBox="1"/>
          <p:nvPr/>
        </p:nvSpPr>
        <p:spPr>
          <a:xfrm>
            <a:off x="10534562" y="720000"/>
            <a:ext cx="718145" cy="49731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1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3_BD#433427c71?colgroup=4,3,4,8,3,4&amp;pid=54e3001f9&amp;color=0,0,0&amp;vtp=1&amp;bt=1&amp;bbb=1"/>
          <p:cNvGraphicFramePr>
            <a:graphicFrameLocks noGrp="1"/>
          </p:cNvGraphicFramePr>
          <p:nvPr/>
        </p:nvGraphicFramePr>
        <p:xfrm>
          <a:off x="932688" y="1416214"/>
          <a:ext cx="10320019" cy="2239012"/>
        </p:xfrm>
        <a:graphic>
          <a:graphicData uri="http://schemas.openxmlformats.org/drawingml/2006/table">
            <a:tbl>
              <a:tblPr/>
              <a:tblGrid>
                <a:gridCol w="1596516"/>
                <a:gridCol w="1287797"/>
                <a:gridCol w="1596516"/>
                <a:gridCol w="3016621"/>
                <a:gridCol w="1226053"/>
                <a:gridCol w="1596516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山东省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济南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香港特别行政区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郑州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澳门特别行政区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武汉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台湾省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433427c71?colgroup=4,3,4,8,3,4&amp;pid=54e3001f9&amp;color=0,0,0&amp;vtp=1&amp;bt=1&amp;bbb=1"/>
          <p:cNvSpPr txBox="1"/>
          <p:nvPr/>
        </p:nvSpPr>
        <p:spPr>
          <a:xfrm>
            <a:off x="10534562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433427c71?pid=54e3001f9&amp;color=0,0,0&amp;mp=1&amp;vtp=1&amp;bt=1&amp;bbb=1&amp;hb=1"/>
          <p:cNvSpPr/>
          <p:nvPr/>
        </p:nvSpPr>
        <p:spPr>
          <a:xfrm>
            <a:off x="932688" y="720000"/>
            <a:ext cx="1032357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2.我国特殊的省级行政区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1）跨纬度最广的是海南省，跨经度最广的是内蒙古自治区。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2）纬度最高的是黑龙江省，纬度最低的是海南省。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3）少数民族数目最多的是云南省。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4）大陆海岸线最长的是广东省，沿海岛屿最多的是浙江省。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5）全部处于热带的是海南省。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6）邻国最多的是新疆维吾尔自治区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，邻省最多的是内蒙古自治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、陕西省。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433427c71?pid=54e3001f9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（7）陆地面积最大的是新疆维吾尔自治区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，陆地面积最小的是澳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门特别行政区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8）同时濒临黄海和渤海的是辽宁省、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山东省。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（9）北回归线自西向东穿过的省级行政区是云南省、广西壮族自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治区、广东省、台湾省。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433427c71?pid=54e3001f9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5504" y="720000"/>
            <a:ext cx="1837944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#433427c71?pid=54e3001f9&amp;color=0,0,0&amp;vtp=1&amp;bbb=1"/>
          <p:cNvSpPr/>
          <p:nvPr/>
        </p:nvSpPr>
        <p:spPr>
          <a:xfrm>
            <a:off x="932688" y="1498764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简图巧记我国省级行政区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东北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省呈东北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西南斜线排列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黄河中下游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市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分别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以太行山和黄河为轴对称分布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P_3_BD#433427c71?iti=2&amp;pid=54e3001f9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3050" y="3479964"/>
            <a:ext cx="4591996" cy="176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3_BD#433427c71?iti=2&amp;pid=54e3001f9&amp;color=0,0,0&amp;vtp=1&amp;bbb=1"/>
          <p:cNvSpPr/>
          <p:nvPr/>
        </p:nvSpPr>
        <p:spPr>
          <a:xfrm>
            <a:off x="2887536" y="5367972"/>
            <a:ext cx="6423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东北3省、黄河中下游4省2市简图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433427c71?iti=3&amp;htil=1&amp;pid=54e3001f9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4511" y="738288"/>
            <a:ext cx="5029200" cy="126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433427c71?iti=3&amp;htil=1&amp;pid=54e3001f9&amp;color=0,0,0&amp;vtp=1&amp;bbb=1&amp;hb=1"/>
          <p:cNvSpPr/>
          <p:nvPr/>
        </p:nvSpPr>
        <p:spPr>
          <a:xfrm>
            <a:off x="6106223" y="2127160"/>
            <a:ext cx="5065776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长江中下游6省1市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、上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海简图</a:t>
            </a:r>
            <a:endParaRPr lang="en-US" altLang="zh-CN" sz="2800" dirty="0"/>
          </a:p>
        </p:txBody>
      </p:sp>
      <p:sp>
        <p:nvSpPr>
          <p:cNvPr id="4" name="P_3_BD#433427c71?htil=1&amp;pid=54e3001f9&amp;color=0,0,0&amp;vtp=1&amp;bt=1&amp;bbb=1&amp;hb=1"/>
          <p:cNvSpPr/>
          <p:nvPr/>
        </p:nvSpPr>
        <p:spPr>
          <a:xfrm>
            <a:off x="932688" y="720000"/>
            <a:ext cx="515721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长江中下游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市以长江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为轴南北大致对称排列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上海位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于长江下游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湖南和湖北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安徽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和江西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江苏和浙江在长江两岸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大致对称分布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433427c71?iti=4&amp;htil=2&amp;pid=54e3001f9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0591" y="857160"/>
            <a:ext cx="4471416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433427c71?iti=4&amp;htil=2&amp;pid=54e3001f9&amp;color=0,0,0&amp;vtp=1&amp;bbb=1"/>
          <p:cNvSpPr/>
          <p:nvPr/>
        </p:nvSpPr>
        <p:spPr>
          <a:xfrm>
            <a:off x="7296086" y="2867824"/>
            <a:ext cx="34004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南部沿海简图</a:t>
            </a:r>
            <a:endParaRPr lang="en-US" altLang="zh-CN" sz="2800" dirty="0"/>
          </a:p>
        </p:txBody>
      </p:sp>
      <p:sp>
        <p:nvSpPr>
          <p:cNvPr id="4" name="P_3_BD#433427c71?htil=2&amp;pid=54e3001f9&amp;color=0,0,0&amp;vtp=1&amp;bt=1&amp;bbb=1&amp;hb=1"/>
          <p:cNvSpPr/>
          <p:nvPr/>
        </p:nvSpPr>
        <p:spPr>
          <a:xfrm>
            <a:off x="932688" y="720000"/>
            <a:ext cx="571500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）南部沿海以海岸线为界线呈一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线东西排列。沿海岸线自西向东依次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是广西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、广东、澳门、香港、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福建，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此外还有海南和台湾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433427c71?pid=54e3001f9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（4）西南3省和西部边疆地区2区1省呈三角形排列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。西南地区四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、云南和贵州呈现三角形排列，西部边疆地区新疆、西藏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、青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海呈三角形排列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P_3_BD#433427c71?iti=5&amp;pid=54e3001f9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8104" y="2702724"/>
            <a:ext cx="5952744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433427c71?iti=5&amp;pid=54e3001f9&amp;color=0,0,0&amp;vtp=1&amp;bbb=1"/>
          <p:cNvSpPr/>
          <p:nvPr/>
        </p:nvSpPr>
        <p:spPr>
          <a:xfrm>
            <a:off x="2705164" y="4768252"/>
            <a:ext cx="6778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西南3省和西部边疆地区2区1省简图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433427c71?pid=54e3001f9&amp;color=0,0,0&amp;vtp=1&amp;bt=1&amp;bb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3.我国人口分布不均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1）人口总数：2020年，我国人口总数约为14.12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亿。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（2）人口分布特点：东密西疏，以黑龙江黑河—云南腾冲一线为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界，东南部人口密度大，西北部人口密度小。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433427c71?pid=54e3001f9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5504" y="720000"/>
            <a:ext cx="1837944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#433427c71?pid=54e3001f9&amp;color=0,0,0&amp;vtp=1&amp;bbb=1&amp;hb=1"/>
          <p:cNvSpPr/>
          <p:nvPr/>
        </p:nvSpPr>
        <p:spPr>
          <a:xfrm>
            <a:off x="932688" y="1498764"/>
            <a:ext cx="10323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我国人口东多西少的原因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气候温暖湿润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水热条件好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耕地多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生产粮食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工商业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交通运输业发达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城镇数量多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分布集中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发较早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多沙漠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草原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气候干旱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自然条件恶劣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耕地少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工商业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交通运输业欠发达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城镇少且分散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发较晚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28b760195.fixed?color=0,0,0&amp;vtp=1&amp;bbb=1"/>
          <p:cNvSpPr/>
          <p:nvPr/>
        </p:nvSpPr>
        <p:spPr>
          <a:xfrm>
            <a:off x="0" y="2157984"/>
            <a:ext cx="12188952" cy="126187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从世界看中国</a:t>
            </a:r>
            <a:endParaRPr lang="en-US" altLang="zh-CN" sz="6000" dirty="0"/>
          </a:p>
        </p:txBody>
      </p:sp>
      <p:sp>
        <p:nvSpPr>
          <p:cNvPr id="3" name="C_1#28b760195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28b760195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3d4d46d7.fixed?pid=28b760195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e3d4d46d7.fixed?pid=28b760195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e3d4d46d7.fixed?pid=28b760195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e3d4d46d7.fixed?lid=6099b04f0&amp;pid=28b760195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e3d4d46d7.fixed?lid=db4a3b1d9&amp;pid=28b760195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e3d4d46d7.fixed?lid=54e3001f9&amp;pid=28b760195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e3d4d46d7.fixed?lid=e3d4d46d7&amp;pid=28b760195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e3d4d46d7.fixed?lid=51d79e26f&amp;pid=28b760195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e3d4d46d7.fixed?lid=2250004a3&amp;pid=28b760195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8_1#dd6550105?pid=e3d4d46d7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）2023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中国人工智能科技产业区域竞争力总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体评价指数排名前四的省级行政区是北京市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上海市和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浙江省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9_1#ded1fc3a2?pid=dd6550105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，中国人工智能科技产业区域竞争力总体评价指数排名前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四的省级行政区的简称分别是(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0_1#ded1fc3a2.bracket?pid=dd6550105&amp;color=0,0,0&amp;vpa=7&amp;vtp=1"/>
          <p:cNvSpPr/>
          <p:nvPr/>
        </p:nvSpPr>
        <p:spPr>
          <a:xfrm>
            <a:off x="5853144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9_2#ded1fc3a2.choices?pid=dd6550105&amp;color=0,0,0&amp;vtp=1&amp;bbb=1"/>
          <p:cNvSpPr/>
          <p:nvPr/>
        </p:nvSpPr>
        <p:spPr>
          <a:xfrm>
            <a:off x="932688" y="200352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A.京、沪、粤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、台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.港、粤、沪、浙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.京、粤、沪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、浙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.京、吉、沪、浙</a:t>
            </a:r>
            <a:endParaRPr lang="en-US" altLang="zh-CN" sz="2800" dirty="0"/>
          </a:p>
        </p:txBody>
      </p:sp>
      <p:sp>
        <p:nvSpPr>
          <p:cNvPr id="5" name="QC_4_AS.11_1#ded1fc3a2?pid=dd6550105&amp;color=0,0,0&amp;vtp=1&amp;bbb=1&amp;hb=1"/>
          <p:cNvSpPr/>
          <p:nvPr/>
        </p:nvSpPr>
        <p:spPr>
          <a:xfrm>
            <a:off x="932688" y="328051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根据材料可知，2023年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，中国人工智能科技产业区域竞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争力总体评价指数排名前四的省级行政区是北京市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、广东省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、上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海市和浙江省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，其简称分别为京、粤、沪、浙。故选C项。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2_1#5b51856f1?pid=dd6550105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影响人工智能研发的关键因素是(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3_1#5b51856f1.bracket?pid=dd6550105&amp;color=0,0,0&amp;vpa=8&amp;vtp=1"/>
          <p:cNvSpPr/>
          <p:nvPr/>
        </p:nvSpPr>
        <p:spPr>
          <a:xfrm>
            <a:off x="6477032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12_2#5b51856f1.choices?pid=dd6550105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.人口数量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B.城市规模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C.工业产值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.科技水平</a:t>
            </a:r>
            <a:endParaRPr lang="en-US" altLang="zh-CN" sz="2800" dirty="0"/>
          </a:p>
        </p:txBody>
      </p:sp>
      <p:sp>
        <p:nvSpPr>
          <p:cNvPr id="5" name="QC_4_AS.14_1#5b51856f1?pid=dd6550105&amp;color=0,0,0&amp;vtp=1&amp;bbb=1&amp;hb=1"/>
          <p:cNvSpPr/>
          <p:nvPr/>
        </p:nvSpPr>
        <p:spPr>
          <a:xfrm>
            <a:off x="932688" y="199349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人工智能属于技术密集型产业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，依赖高水平科研人才和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技术创新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，科技水平是关键因素。故选D项。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5_1#04d32222c?pid=dd6550105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人工智能的发展能够(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6_1#04d32222c.bracket?pid=dd6550105&amp;color=0,0,0&amp;vpa=9&amp;vtp=1"/>
          <p:cNvSpPr/>
          <p:nvPr/>
        </p:nvSpPr>
        <p:spPr>
          <a:xfrm>
            <a:off x="4691094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15_2#04d32222c?pid=dd6550105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①推动科技创新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②促进产业升级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③提供智慧生活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④消除自然灾害</a:t>
            </a:r>
            <a:endParaRPr lang="en-US" altLang="zh-CN" sz="2800" spc="-100" dirty="0"/>
          </a:p>
        </p:txBody>
      </p:sp>
      <p:sp>
        <p:nvSpPr>
          <p:cNvPr id="5" name="QC_4_BD.15_3#04d32222c.choices?pid=dd6550105&amp;color=0,0,0&amp;vtp=1&amp;bbb=1"/>
          <p:cNvSpPr/>
          <p:nvPr/>
        </p:nvSpPr>
        <p:spPr>
          <a:xfrm>
            <a:off x="932688" y="198568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6" name="QC_4_AS.17_1#04d32222c?pid=dd6550105&amp;color=0,0,0&amp;vtp=1&amp;bbb=1&amp;hb=1"/>
          <p:cNvSpPr/>
          <p:nvPr/>
        </p:nvSpPr>
        <p:spPr>
          <a:xfrm>
            <a:off x="932688" y="262468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人工智能可以推动科技创新，促进产业升级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，提供智慧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，辅助灾害预测和救援，但无法消除自然灾害。故选A项。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3_BD.18_1#3e22f6199?iti=6&amp;htil=3&amp;pid=e3d4d46d7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7416" y="738288"/>
            <a:ext cx="6887866" cy="157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3_BD.18_2#3e22f6199?iti=6&amp;htil=3&amp;pid=e3d4d46d7&amp;color=0,0,0&amp;vtp=1&amp;bbb=1"/>
          <p:cNvSpPr/>
          <p:nvPr/>
        </p:nvSpPr>
        <p:spPr>
          <a:xfrm>
            <a:off x="5257736" y="2439898"/>
            <a:ext cx="4467225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图10-6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我国省级行政区概况</a:t>
            </a:r>
            <a:endParaRPr lang="en-US" altLang="zh-CN" sz="2800" dirty="0"/>
          </a:p>
        </p:txBody>
      </p:sp>
      <p:sp>
        <p:nvSpPr>
          <p:cNvPr id="4" name="QC_3_BD.18_3#3e22f6199?htil=3&amp;pid=e3d4d46d7&amp;color=0,0,0&amp;vtp=1&amp;bt=1&amp;bbb=1&amp;hb=1&amp;hs=1"/>
          <p:cNvSpPr/>
          <p:nvPr/>
        </p:nvSpPr>
        <p:spPr>
          <a:xfrm>
            <a:off x="932688" y="720000"/>
            <a:ext cx="2706624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10-6为四幅有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关我国省级行政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区概况的图片。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下列关于图中信</a:t>
            </a:r>
            <a:endParaRPr lang="en-US" altLang="zh-CN" sz="2800" dirty="0"/>
          </a:p>
        </p:txBody>
      </p:sp>
      <p:sp>
        <p:nvSpPr>
          <p:cNvPr id="5" name="QC_3_AN.19_1#3e22f6199.bracket?pid=e3d4d46d7&amp;color=0,0,0&amp;vpa=10&amp;vtp=1"/>
          <p:cNvSpPr/>
          <p:nvPr/>
        </p:nvSpPr>
        <p:spPr>
          <a:xfrm>
            <a:off x="4440397" y="3118649"/>
            <a:ext cx="495300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3_BD.18_4#3e22f6199?pid=e3d4d46d7&amp;color=0,0,0&amp;vtp=1&amp;bbb=1&amp;hb=1"/>
          <p:cNvSpPr/>
          <p:nvPr/>
        </p:nvSpPr>
        <p:spPr>
          <a:xfrm>
            <a:off x="932688" y="3725391"/>
            <a:ext cx="10323576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①20元人民币上景观所示地区的主要少数民族为壮族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②信封上收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件人地址中最小的行政单位是东乡街道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③图中汽车牌照的属地为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青岛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④电视节目中播放的画面为内蒙古草原景观</a:t>
            </a:r>
            <a:endParaRPr lang="en-US" altLang="zh-CN" sz="2800" dirty="0"/>
          </a:p>
        </p:txBody>
      </p:sp>
      <p:sp>
        <p:nvSpPr>
          <p:cNvPr id="7" name="QC_3_BD.18_5#3e22f6199.choices?pid=e3d4d46d7&amp;color=0,0,0&amp;vtp=1&amp;bbb=1"/>
          <p:cNvSpPr/>
          <p:nvPr/>
        </p:nvSpPr>
        <p:spPr>
          <a:xfrm>
            <a:off x="932688" y="5531649"/>
            <a:ext cx="10323576" cy="5346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8" name="QC_3_BD.18_3#3e22f6199?htil=3&amp;pid=e3d4d46d7&amp;color=0,0,0&amp;vtp=1&amp;bt=1&amp;bbb=1&amp;hb=1&amp;hs=1"/>
          <p:cNvSpPr/>
          <p:nvPr/>
        </p:nvSpPr>
        <p:spPr>
          <a:xfrm>
            <a:off x="935991" y="3119030"/>
            <a:ext cx="10320018" cy="5346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息的叙述，正确的有(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AS.20_1#3e22f6199?pid=e3d4d46d7&amp;color=0,0,0&amp;mp=1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读图可知，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20元人民币上景观所示地区位于广西壮族自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治区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，该地主要少数民族为壮族，①正确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；信封上收件人地址中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最小的行政单位是东乡街道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，②正确；青是青海省的简称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，图中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汽车牌照的属地为青海省西宁市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，③错误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；电视节目中播放的画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面为内蒙古草原景观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，④正确。故选B项。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1d79e26f.fixed?pid=28b760195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51d79e26f.fixed?pid=28b760195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51d79e26f.fixed?pid=28b760195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51d79e26f.fixed?lid=6099b04f0&amp;pid=28b760195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51d79e26f.fixed?lid=db4a3b1d9&amp;pid=28b760195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51d79e26f.fixed?lid=54e3001f9&amp;pid=28b760195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51d79e26f.fixed?lid=e3d4d46d7&amp;pid=28b760195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51d79e26f.fixed?lid=51d79e26f&amp;pid=28b760195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51d79e26f.fixed?lid=2250004a3&amp;pid=28b760195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9802de977?pid=51d79e26f&amp;color=0,0,0&amp;vtp=1&amp;bt=1&amp;bbb=1&amp;hb=1"/>
          <p:cNvSpPr/>
          <p:nvPr/>
        </p:nvSpPr>
        <p:spPr>
          <a:xfrm>
            <a:off x="932688" y="720000"/>
            <a:ext cx="10323576" cy="37652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人口老龄化产生的原因、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社会问题及其应对措施。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生育率的下降造成了低年龄段人口数量的减少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死亡率的下降导致老龄化严重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从而使老年人口在总人口中的比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重不断上升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社会问题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社会养老负担过重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劳动力短缺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国防兵力不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足等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9802de977?pid=51d79e26f&amp;color=0,0,0&amp;mp=1&amp;vtp=1&amp;bt=1&amp;bbb=1&amp;hb=1"/>
          <p:cNvSpPr/>
          <p:nvPr/>
        </p:nvSpPr>
        <p:spPr>
          <a:xfrm>
            <a:off x="932688" y="720000"/>
            <a:ext cx="10323576" cy="24698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应对措施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实施一对夫妻可以生育三个子女的政策并配套支持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措施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适度提高人口出生率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完善关于老年人福利的法律法规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完善养老基础设施建设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建立健全医疗保障制度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推迟退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休年龄等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28b760195?lid=6099b04f0&amp;cid=6099b04f0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28b760195?lid=6099b04f0&amp;cid=6099b04f0&amp;vtp=1&amp;bbb=1">
            <a:hlinkClick r:id="rId1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28b760195?lid=6099b04f0&amp;cid=6099b04f0&amp;vtp=1&amp;bbb=1">
            <a:hlinkClick r:id="rId1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28b760195?lid=db4a3b1d9&amp;cid=db4a3b1d9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28b760195?lid=db4a3b1d9&amp;cid=db4a3b1d9&amp;vtp=1&amp;bbb=1">
            <a:hlinkClick r:id="rId3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28b760195?lid=db4a3b1d9&amp;cid=db4a3b1d9&amp;vtp=1&amp;bbb=1">
            <a:hlinkClick r:id="rId3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28b760195?lid=54e3001f9&amp;cid=54e3001f9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28b760195?lid=54e3001f9&amp;cid=54e3001f9&amp;vtp=1&amp;bbb=1">
            <a:hlinkClick r:id="rId4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28b760195?lid=54e3001f9&amp;cid=54e3001f9&amp;vtp=1&amp;bbb=1">
            <a:hlinkClick r:id="rId4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28b760195?lid=e3d4d46d7&amp;cid=e3d4d46d7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28b760195?lid=e3d4d46d7&amp;cid=e3d4d46d7&amp;vtp=1&amp;bbb=1">
            <a:hlinkClick r:id="rId5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28b760195?lid=e3d4d46d7&amp;cid=e3d4d46d7&amp;vtp=1&amp;bbb=1">
            <a:hlinkClick r:id="rId5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28b760195?lid=51d79e26f&amp;cid=51d79e26f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28b760195?lid=51d79e26f&amp;cid=51d79e26f&amp;vtp=1&amp;bbb=1">
            <a:hlinkClick r:id="rId6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28b760195?lid=51d79e26f&amp;cid=51d79e26f&amp;vtp=1&amp;bbb=1">
            <a:hlinkClick r:id="rId6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28b760195?lid=2250004a3&amp;cid=2250004a3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28b760195?lid=2250004a3&amp;cid=2250004a3&amp;vtp=1&amp;bbb=1">
            <a:hlinkClick r:id="rId7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28b760195?lid=2250004a3&amp;cid=2250004a3&amp;vtp=1&amp;bbb=1">
            <a:hlinkClick r:id="rId7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250004a3.fixed?pid=28b760195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2250004a3.fixed?pid=28b760195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2250004a3.fixed?pid=28b760195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2250004a3.fixed?lid=6099b04f0&amp;pid=28b760195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2250004a3.fixed?lid=db4a3b1d9&amp;pid=28b760195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2250004a3.fixed?lid=54e3001f9&amp;pid=28b760195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2250004a3.fixed?lid=e3d4d46d7&amp;pid=28b760195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2250004a3.fixed?lid=51d79e26f&amp;pid=28b760195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2250004a3.fixed?lid=2250004a3&amp;pid=28b760195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21_1#27c29be6e?pid=2250004a3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江苏常州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随着中国免签政策的持续优化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很多外国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游客开启了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“China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Travel”（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中国游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并被中国的美食和美景俘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丁四省份轮廓简图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3_BD.21_2#27c29be6e?iti=7&amp;pid=2250004a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7552" y="2698152"/>
            <a:ext cx="10222992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3_BD.21_3#27c29be6e?iti=7&amp;pid=2250004a3&amp;color=0,0,0&amp;vtp=1&amp;bbb=1"/>
          <p:cNvSpPr/>
          <p:nvPr/>
        </p:nvSpPr>
        <p:spPr>
          <a:xfrm>
            <a:off x="2976436" y="5321464"/>
            <a:ext cx="6245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图10-7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甲、乙、丙、丁四省份轮廓简图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2_1#97ddd956f?pid=27c29be6e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与江苏省相邻的省份是(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3_1#97ddd956f.bracket?pid=27c29be6e&amp;color=0,0,0&amp;vpa=11&amp;vtp=1"/>
          <p:cNvSpPr/>
          <p:nvPr/>
        </p:nvSpPr>
        <p:spPr>
          <a:xfrm>
            <a:off x="5048281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22_2#97ddd956f.choices?pid=27c29be6e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.乙、丁</a:t>
            </a:r>
            <a:endParaRPr lang="en-US" altLang="zh-CN" sz="2800" dirty="0"/>
          </a:p>
        </p:txBody>
      </p:sp>
      <p:sp>
        <p:nvSpPr>
          <p:cNvPr id="5" name="QC_4_BD.24_1#605a538df?pid=27c29be6e&amp;color=0,0,0&amp;vtp=1&amp;bbb=1&amp;hb=1"/>
          <p:cNvSpPr/>
          <p:nvPr/>
        </p:nvSpPr>
        <p:spPr>
          <a:xfrm>
            <a:off x="932688" y="199349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外国游客被中国美食俘获，但也各有所好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。下列推荐正确的是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25_1#605a538df.bracket?pid=27c29be6e&amp;color=0,0,0&amp;vpa=12&amp;vtp=1"/>
          <p:cNvSpPr/>
          <p:nvPr/>
        </p:nvSpPr>
        <p:spPr>
          <a:xfrm>
            <a:off x="1209707" y="2627857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4_BD.24_2#605a538df.choices?pid=27c29be6e&amp;color=0,0,0&amp;vtp=1&amp;bbb=1"/>
          <p:cNvSpPr/>
          <p:nvPr/>
        </p:nvSpPr>
        <p:spPr>
          <a:xfrm>
            <a:off x="932688" y="3270477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A.Tom喜爱麻辣口味的川菜，AI助手推荐甲省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.Anna喜欢粤菜，特别是蜜汁叉烧，AI助手推荐乙省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.David想来毛泽东故居，品尝地道湘菜，AI助手推荐丙省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.John尤爱闽菜，特别是佛跳墙，AI助手推荐丁省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26_1#6215010b4?iti=8&amp;htil=4&amp;pid=2250004a3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9497" y="738289"/>
            <a:ext cx="4050792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26_2#6215010b4?iti=8&amp;htil=4&amp;pid=2250004a3&amp;color=0,0,0&amp;vtp=1&amp;bbb=1&amp;hb=1"/>
          <p:cNvSpPr/>
          <p:nvPr/>
        </p:nvSpPr>
        <p:spPr>
          <a:xfrm>
            <a:off x="7131209" y="3123857"/>
            <a:ext cx="4087368" cy="10801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图10-8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2023年我国部分省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级行政区的人口密度</a:t>
            </a:r>
            <a:endParaRPr lang="en-US" altLang="zh-CN" sz="2800" dirty="0"/>
          </a:p>
        </p:txBody>
      </p:sp>
      <p:sp>
        <p:nvSpPr>
          <p:cNvPr id="4" name="QM_3_BD.26_3#6215010b4?htil=4&amp;pid=2250004a3&amp;color=0,0,0&amp;vtp=1&amp;bt=1&amp;bbb=1&amp;hb=1&amp;hs=1"/>
          <p:cNvSpPr/>
          <p:nvPr/>
        </p:nvSpPr>
        <p:spPr>
          <a:xfrm>
            <a:off x="932688" y="720000"/>
            <a:ext cx="6135624" cy="2792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是世界人口大国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人口分布不均衡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口分布的疏密程度可以用人口密度来表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年我国部分省级行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政区的人口密度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3～4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34" name="QM_3_BD.26_4#6215010b4?colgroup=28&amp;pid=2250004a3&amp;color=0,0,0&amp;vtp=1&amp;bbb=1&amp;hs=1"/>
          <p:cNvGraphicFramePr>
            <a:graphicFrameLocks noGrp="1"/>
          </p:cNvGraphicFramePr>
          <p:nvPr/>
        </p:nvGraphicFramePr>
        <p:xfrm>
          <a:off x="932688" y="4336453"/>
          <a:ext cx="10296144" cy="1728724"/>
        </p:xfrm>
        <a:graphic>
          <a:graphicData uri="http://schemas.openxmlformats.org/drawingml/2006/table">
            <a:tbl>
              <a:tblPr/>
              <a:tblGrid>
                <a:gridCol w="10296144"/>
              </a:tblGrid>
              <a:tr h="1728724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提示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人口稠密区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人口密度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＞100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千米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</a:t>
                      </a:r>
                      <a:r>
                        <a:rPr lang="en-US" altLang="zh-CN" sz="2800" b="1" i="0" spc="-100" baseline="300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100" b="1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人口稀疏区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人口密度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＜10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千米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</a:t>
                      </a:r>
                      <a:r>
                        <a:rPr lang="en-US" altLang="zh-CN" sz="2800" b="1" i="0" spc="-100" baseline="300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100" b="1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7_1#a3586cbe7?pid=6215010b4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图中人口密度差异最大的两个省级行政区分别是(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8_1#a3586cbe7.bracket?pid=6215010b4&amp;color=0,0,0&amp;vpa=13&amp;vtp=1"/>
          <p:cNvSpPr/>
          <p:nvPr/>
        </p:nvSpPr>
        <p:spPr>
          <a:xfrm>
            <a:off x="8977345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27_2#a3586cbe7.choices?pid=6215010b4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A.河南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、甘肃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、青海</a:t>
            </a:r>
            <a:endParaRPr lang="en-US" altLang="zh-CN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、陕西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.山东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、西藏</a:t>
            </a:r>
            <a:endParaRPr lang="en-US" altLang="zh-CN" sz="2800" dirty="0"/>
          </a:p>
        </p:txBody>
      </p:sp>
      <p:sp>
        <p:nvSpPr>
          <p:cNvPr id="5" name="QC_4_BD.29_1#d165c073d?pid=6215010b4&amp;color=0,0,0&amp;vtp=1&amp;bbb=1"/>
          <p:cNvSpPr/>
          <p:nvPr/>
        </p:nvSpPr>
        <p:spPr>
          <a:xfrm>
            <a:off x="932688" y="263147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图文资料可以反映出我国人口分布(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30_1#d165c073d.bracket?pid=6215010b4&amp;color=0,0,0&amp;vpa=14&amp;vtp=1"/>
          <p:cNvSpPr/>
          <p:nvPr/>
        </p:nvSpPr>
        <p:spPr>
          <a:xfrm>
            <a:off x="6834220" y="262766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4_BD.29_2#d165c073d.choices?pid=6215010b4&amp;color=0,0,0&amp;vtp=1&amp;bbb=1"/>
          <p:cNvSpPr/>
          <p:nvPr/>
        </p:nvSpPr>
        <p:spPr>
          <a:xfrm>
            <a:off x="932688" y="326266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.北密南疏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B.北疏南密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C.东密西疏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.东疏西密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099b04f0.fixed?pid=28b760195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6099b04f0.fixed?pid=28b760195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6099b04f0.fixed?pid=28b760195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6099b04f0.fixed?lid=6099b04f0&amp;pid=28b760195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6099b04f0.fixed?lid=db4a3b1d9&amp;pid=28b760195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6099b04f0.fixed?lid=54e3001f9&amp;pid=28b760195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6099b04f0.fixed?lid=e3d4d46d7&amp;pid=28b760195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6099b04f0.fixed?lid=51d79e26f&amp;pid=28b760195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6099b04f0.fixed?lid=2250004a3&amp;pid=28b760195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037357d19?pid=6099b04f0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本专题主要运用图表考查我国省级行政区的全称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、简称或行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政中心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，结合人口统计数据，考查人口变化状况及其成因、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应对措施，我国少数民族的分布及特色文化以及我国发展海洋事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业的重大举措等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b4a3b1d9.fixed?pid=28b760195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db4a3b1d9.fixed?pid=28b760195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db4a3b1d9.fixed?pid=28b760195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db4a3b1d9.fixed?lid=6099b04f0&amp;pid=28b760195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db4a3b1d9.fixed?lid=db4a3b1d9&amp;pid=28b760195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db4a3b1d9.fixed?lid=54e3001f9&amp;pid=28b760195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db4a3b1d9.fixed?lid=e3d4d46d7&amp;pid=28b760195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db4a3b1d9.fixed?lid=51d79e26f&amp;pid=28b760195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db4a3b1d9.fixed?lid=2250004a3&amp;pid=28b760195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1_1#0eafc5d55?iti=1&amp;pid=db4a3b1d9&amp;color=0,0,0&amp;tib=255,255,255&amp;iip=1&amp;vip=1#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189" y="893886"/>
            <a:ext cx="10277856" cy="32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3_BD.1_2#0eafc5d55?iti=1&amp;pid=db4a3b1d9&amp;color=0,0,0&amp;vtp=1&amp;bbb=1"/>
          <p:cNvSpPr/>
          <p:nvPr/>
        </p:nvSpPr>
        <p:spPr>
          <a:xfrm>
            <a:off x="3723704" y="4359280"/>
            <a:ext cx="4822825" cy="54781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从世界看中国思维导图</a:t>
            </a:r>
            <a:endParaRPr lang="en-US" altLang="zh-CN" sz="2800" dirty="0"/>
          </a:p>
        </p:txBody>
      </p:sp>
      <p:sp>
        <p:nvSpPr>
          <p:cNvPr id="5" name="QB_3_AN.2_1#0eafc5d55.blank?pid=db4a3b1d9&amp;color=0,0,0&amp;vpa=1&amp;vtp=1"/>
          <p:cNvSpPr/>
          <p:nvPr/>
        </p:nvSpPr>
        <p:spPr>
          <a:xfrm>
            <a:off x="2130045" y="1553088"/>
            <a:ext cx="737846" cy="192024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960万</a:t>
            </a:r>
            <a:endParaRPr lang="en-US" altLang="zh-CN" sz="2100" dirty="0"/>
          </a:p>
        </p:txBody>
      </p:sp>
      <p:sp>
        <p:nvSpPr>
          <p:cNvPr id="6" name="QB_3_AN.3_1#0eafc5d55.blank?pid=db4a3b1d9&amp;color=0,0,0&amp;vpa=2&amp;vtp=1"/>
          <p:cNvSpPr/>
          <p:nvPr/>
        </p:nvSpPr>
        <p:spPr>
          <a:xfrm>
            <a:off x="3501645" y="2257176"/>
            <a:ext cx="301752" cy="18288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endParaRPr lang="en-US" altLang="zh-CN" sz="2100" dirty="0"/>
          </a:p>
        </p:txBody>
      </p:sp>
      <p:sp>
        <p:nvSpPr>
          <p:cNvPr id="7" name="QB_3_AN.4_1#0eafc5d55.blank?pid=db4a3b1d9&amp;color=0,0,0&amp;vpa=3&amp;vtp=1"/>
          <p:cNvSpPr/>
          <p:nvPr/>
        </p:nvSpPr>
        <p:spPr>
          <a:xfrm>
            <a:off x="3300477" y="2549784"/>
            <a:ext cx="320040" cy="22860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2100" dirty="0"/>
          </a:p>
        </p:txBody>
      </p:sp>
      <p:sp>
        <p:nvSpPr>
          <p:cNvPr id="8" name="QB_3_AN.5_1#0eafc5d55.blank?pid=db4a3b1d9&amp;color=0,0,0&amp;vpa=4&amp;vtp=1"/>
          <p:cNvSpPr/>
          <p:nvPr/>
        </p:nvSpPr>
        <p:spPr>
          <a:xfrm>
            <a:off x="2770125" y="3217296"/>
            <a:ext cx="301752" cy="21945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县</a:t>
            </a:r>
            <a:endParaRPr lang="en-US" altLang="zh-CN" sz="2100" dirty="0"/>
          </a:p>
        </p:txBody>
      </p:sp>
      <p:sp>
        <p:nvSpPr>
          <p:cNvPr id="9" name="QB_3_AN.6_1#0eafc5d55.blank?pid=db4a3b1d9&amp;color=0,0,0&amp;vpa=5&amp;vtp=1"/>
          <p:cNvSpPr/>
          <p:nvPr/>
        </p:nvSpPr>
        <p:spPr>
          <a:xfrm>
            <a:off x="8805165" y="1745112"/>
            <a:ext cx="2194560" cy="24688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黑龙江黑河—云南腾冲一线</a:t>
            </a:r>
            <a:endParaRPr lang="en-US" altLang="zh-CN" sz="2100" dirty="0"/>
          </a:p>
        </p:txBody>
      </p:sp>
      <p:sp>
        <p:nvSpPr>
          <p:cNvPr id="10" name="QB_3_AN.7_1#0eafc5d55.blank?pid=db4a3b1d9&amp;color=0,0,0&amp;vpa=6&amp;vtp=1"/>
          <p:cNvSpPr/>
          <p:nvPr/>
        </p:nvSpPr>
        <p:spPr>
          <a:xfrm>
            <a:off x="8622285" y="2540640"/>
            <a:ext cx="356616" cy="25603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56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4e3001f9.fixed?pid=28b760195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54e3001f9.fixed?pid=28b760195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54e3001f9.fixed?pid=28b760195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54e3001f9.fixed?lid=6099b04f0&amp;pid=28b760195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54e3001f9.fixed?lid=db4a3b1d9&amp;pid=28b760195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54e3001f9.fixed?lid=54e3001f9&amp;pid=28b760195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54e3001f9.fixed?lid=e3d4d46d7&amp;pid=28b760195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54e3001f9.fixed?lid=51d79e26f&amp;pid=28b760195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54e3001f9.fixed?lid=2250004a3&amp;pid=28b760195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433427c71?pid=54e3001f9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1.我国34个省级行政区的名称、简称和行政中心</a:t>
            </a:r>
            <a:endParaRPr lang="en-US" altLang="zh-CN" sz="2800" dirty="0"/>
          </a:p>
        </p:txBody>
      </p:sp>
      <p:graphicFrame>
        <p:nvGraphicFramePr>
          <p:cNvPr id="10" name="P_3_BD#433427c71?colgroup=4,3,4,8,3,4&amp;pid=54e3001f9&amp;color=0,0,0&amp;vtp=1&amp;bbb=1&amp;hb=1"/>
          <p:cNvGraphicFramePr>
            <a:graphicFrameLocks noGrp="1"/>
          </p:cNvGraphicFramePr>
          <p:nvPr/>
        </p:nvGraphicFramePr>
        <p:xfrm>
          <a:off x="932688" y="1411642"/>
          <a:ext cx="10320019" cy="4493200"/>
        </p:xfrm>
        <a:graphic>
          <a:graphicData uri="http://schemas.openxmlformats.org/drawingml/2006/table">
            <a:tbl>
              <a:tblPr/>
              <a:tblGrid>
                <a:gridCol w="1596390"/>
                <a:gridCol w="1287923"/>
                <a:gridCol w="1644650"/>
                <a:gridCol w="2968487"/>
                <a:gridCol w="1226053"/>
                <a:gridCol w="1596516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简称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行政中心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北京市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天津市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天津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广东省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石家庄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广西壮族自治区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山西省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海南省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内蒙古自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治区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呼和浩特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重庆市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重庆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辽宁省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沈阳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四川省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川或蜀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3082</Words>
  <Application>WPS 演示</Application>
  <PresentationFormat>宽屏</PresentationFormat>
  <Paragraphs>577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0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Calibri</vt:lpstr>
      <vt:lpstr>Arial Unicode MS</vt:lpstr>
      <vt:lpstr>等线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4</cp:revision>
  <dcterms:created xsi:type="dcterms:W3CDTF">2026-02-26T11:13:00Z</dcterms:created>
  <dcterms:modified xsi:type="dcterms:W3CDTF">2026-02-27T06:46:31Z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626231FFAA4B4F74848238A6C34B3284_12</vt:lpwstr>
  </property>
</Properties>
</file>